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media/image5.jpg" ContentType="image/jpeg"/>
  <Override PartName="/ppt/notesSlides/notesSlide2.xml" ContentType="application/vnd.openxmlformats-officedocument.presentationml.notesSlide+xml"/>
  <Override PartName="/ppt/media/image15.jp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media/image60.jpg" ContentType="image/jpeg"/>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4"/>
    <p:sldMasterId id="2147483668" r:id="rId5"/>
  </p:sldMasterIdLst>
  <p:notesMasterIdLst>
    <p:notesMasterId r:id="rId58"/>
  </p:notesMasterIdLst>
  <p:handoutMasterIdLst>
    <p:handoutMasterId r:id="rId59"/>
  </p:handoutMasterIdLst>
  <p:sldIdLst>
    <p:sldId id="355" r:id="rId6"/>
    <p:sldId id="256" r:id="rId7"/>
    <p:sldId id="1227" r:id="rId8"/>
    <p:sldId id="258" r:id="rId9"/>
    <p:sldId id="1229" r:id="rId10"/>
    <p:sldId id="1219" r:id="rId11"/>
    <p:sldId id="330" r:id="rId12"/>
    <p:sldId id="1226" r:id="rId13"/>
    <p:sldId id="404" r:id="rId14"/>
    <p:sldId id="1228" r:id="rId15"/>
    <p:sldId id="1225" r:id="rId16"/>
    <p:sldId id="1224" r:id="rId17"/>
    <p:sldId id="370" r:id="rId18"/>
    <p:sldId id="1210" r:id="rId19"/>
    <p:sldId id="413" r:id="rId20"/>
    <p:sldId id="1233" r:id="rId21"/>
    <p:sldId id="505" r:id="rId22"/>
    <p:sldId id="507" r:id="rId23"/>
    <p:sldId id="1218" r:id="rId24"/>
    <p:sldId id="1230" r:id="rId25"/>
    <p:sldId id="279" r:id="rId26"/>
    <p:sldId id="390" r:id="rId27"/>
    <p:sldId id="1213" r:id="rId28"/>
    <p:sldId id="1212" r:id="rId29"/>
    <p:sldId id="458" r:id="rId30"/>
    <p:sldId id="445" r:id="rId31"/>
    <p:sldId id="447" r:id="rId32"/>
    <p:sldId id="1214" r:id="rId33"/>
    <p:sldId id="495" r:id="rId34"/>
    <p:sldId id="453" r:id="rId35"/>
    <p:sldId id="396" r:id="rId36"/>
    <p:sldId id="428" r:id="rId37"/>
    <p:sldId id="357" r:id="rId38"/>
    <p:sldId id="449" r:id="rId39"/>
    <p:sldId id="429" r:id="rId40"/>
    <p:sldId id="450" r:id="rId41"/>
    <p:sldId id="451" r:id="rId42"/>
    <p:sldId id="393" r:id="rId43"/>
    <p:sldId id="459" r:id="rId44"/>
    <p:sldId id="506" r:id="rId45"/>
    <p:sldId id="455" r:id="rId46"/>
    <p:sldId id="457" r:id="rId47"/>
    <p:sldId id="464" r:id="rId48"/>
    <p:sldId id="489" r:id="rId49"/>
    <p:sldId id="490" r:id="rId50"/>
    <p:sldId id="259" r:id="rId51"/>
    <p:sldId id="1223" r:id="rId52"/>
    <p:sldId id="409" r:id="rId53"/>
    <p:sldId id="1217" r:id="rId54"/>
    <p:sldId id="411" r:id="rId55"/>
    <p:sldId id="257" r:id="rId56"/>
    <p:sldId id="1234" r:id="rId57"/>
  </p:sldIdLst>
  <p:sldSz cx="20104100" cy="11309350"/>
  <p:notesSz cx="20104100" cy="113093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BA6F7B4-C460-A9A0-B95D-5EECBB188995}" name="Marek Iwahashi" initials="MI" userId="S::MIwahashi@crescat.net::025cde36-b661-4677-918c-d6d499f38dc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1C4379"/>
    <a:srgbClr val="B9B9B9"/>
    <a:srgbClr val="93A9CF"/>
    <a:srgbClr val="BF9000"/>
    <a:srgbClr val="EFC952"/>
    <a:srgbClr val="012169"/>
    <a:srgbClr val="00FF00"/>
    <a:srgbClr val="1C437A"/>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03" autoAdjust="0"/>
    <p:restoredTop sz="95603" autoAdjust="0"/>
  </p:normalViewPr>
  <p:slideViewPr>
    <p:cSldViewPr>
      <p:cViewPr varScale="1">
        <p:scale>
          <a:sx n="61" d="100"/>
          <a:sy n="61" d="100"/>
        </p:scale>
        <p:origin x="856" y="216"/>
      </p:cViewPr>
      <p:guideLst>
        <p:guide orient="horz" pos="2880"/>
        <p:guide pos="216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microsoft.com/office/2018/10/relationships/authors" Targe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file:////ccfs01\DATA\Marketing\CURRENT%20MARKETING%20DOCS\Excel%20Chart%20Templates%20for%20Powerpoint\Global%20Macro%20Fund%20Portfolio%20Exposure%20By%20Theme.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ccfs01\DATA\Marketing\CURRENT%20MARKETING%20DOCS\Excel%20Chart%20Templates%20for%20Powerpoint\Global%20Macro%20Fund%20Portfolio%20Exposure%20By%20Theme.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8198868356710497"/>
          <c:y val="0.13768610500822664"/>
          <c:w val="0.54432582383875483"/>
          <c:h val="0.8382504075300562"/>
        </c:manualLayout>
      </c:layout>
      <c:barChart>
        <c:barDir val="bar"/>
        <c:grouping val="clustered"/>
        <c:varyColors val="0"/>
        <c:ser>
          <c:idx val="0"/>
          <c:order val="0"/>
          <c:spPr>
            <a:solidFill>
              <a:srgbClr val="012169"/>
            </a:solidFill>
            <a:ln>
              <a:noFill/>
            </a:ln>
            <a:effectLst/>
          </c:spPr>
          <c:invertIfNegative val="0"/>
          <c:dLbls>
            <c:dLbl>
              <c:idx val="0"/>
              <c:layout>
                <c:manualLayout>
                  <c:x val="-1.1122613998425168E-3"/>
                  <c:y val="8.7670596645324204E-5"/>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D89-4416-B284-85DCDA5C990C}"/>
                </c:ext>
              </c:extLst>
            </c:dLbl>
            <c:dLbl>
              <c:idx val="1"/>
              <c:layout>
                <c:manualLayout>
                  <c:x val="9.1306175933105249E-6"/>
                  <c:y val="-3.801795839810279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D89-4416-B284-85DCDA5C990C}"/>
                </c:ext>
              </c:extLst>
            </c:dLbl>
            <c:dLbl>
              <c:idx val="2"/>
              <c:layout>
                <c:manualLayout>
                  <c:x val="-1.9131687397480285E-3"/>
                  <c:y val="-3.723801262192700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D89-4416-B284-85DCDA5C990C}"/>
                </c:ext>
              </c:extLst>
            </c:dLbl>
            <c:dLbl>
              <c:idx val="3"/>
              <c:layout>
                <c:manualLayout>
                  <c:x val="-6.0338164596730292E-5"/>
                  <c:y val="-1.861900631096350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D89-4416-B284-85DCDA5C990C}"/>
                </c:ext>
              </c:extLst>
            </c:dLbl>
            <c:dLbl>
              <c:idx val="6"/>
              <c:layout>
                <c:manualLayout>
                  <c:x val="-2.4999343832020999E-3"/>
                  <c:y val="-4.390159083924800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B43-43C5-A369-389C8BD33663}"/>
                </c:ext>
              </c:extLst>
            </c:dLbl>
            <c:dLbl>
              <c:idx val="7"/>
              <c:layout>
                <c:manualLayout>
                  <c:x val="-2.4998031496062992E-3"/>
                  <c:y val="-1.463386361308249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B43-43C5-A369-389C8BD33663}"/>
                </c:ext>
              </c:extLst>
            </c:dLbl>
            <c:dLbl>
              <c:idx val="8"/>
              <c:layout>
                <c:manualLayout>
                  <c:x val="-8.3326771653543304E-4"/>
                  <c:y val="-4.390159083924746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649-4EE0-9819-CE2B08605C2F}"/>
                </c:ext>
              </c:extLst>
            </c:dLbl>
            <c:dLbl>
              <c:idx val="9"/>
              <c:layout>
                <c:manualLayout>
                  <c:x val="-0.19011916010498689"/>
                  <c:y val="-1.583568406571595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D89-4416-B284-85DCDA5C990C}"/>
                </c:ext>
              </c:extLst>
            </c:dLbl>
            <c:dLbl>
              <c:idx val="10"/>
              <c:layout>
                <c:manualLayout>
                  <c:x val="-0.14744481627296582"/>
                  <c:y val="4.1240993116207509E-3"/>
                </c:manualLayout>
              </c:layout>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chemeClr val="tx1"/>
                      </a:solidFill>
                      <a:latin typeface="Roboto" panose="02000000000000000000" pitchFamily="2" charset="0"/>
                      <a:ea typeface="Roboto" panose="02000000000000000000" pitchFamily="2" charset="0"/>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9.5212600398021319E-2"/>
                      <c:h val="5.0019930772940743E-2"/>
                    </c:manualLayout>
                  </c15:layout>
                </c:ext>
                <c:ext xmlns:c16="http://schemas.microsoft.com/office/drawing/2014/chart" uri="{C3380CC4-5D6E-409C-BE32-E72D297353CC}">
                  <c16:uniqueId val="{00000005-AD89-4416-B284-85DCDA5C990C}"/>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Roboto" panose="02000000000000000000" pitchFamily="2" charset="0"/>
                    <a:ea typeface="Roboto" panose="02000000000000000000" pitchFamily="2"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Sheet1!$C$6:$C$14</c:f>
              <c:strCache>
                <c:ptCount val="9"/>
                <c:pt idx="0">
                  <c:v>Megacap Tech Overvaluation</c:v>
                </c:pt>
                <c:pt idx="1">
                  <c:v>Widening Credit Spreads</c:v>
                </c:pt>
                <c:pt idx="2">
                  <c:v>Weakening US Dollar</c:v>
                </c:pt>
                <c:pt idx="3">
                  <c:v>Commodity Rich Emerging Markets</c:v>
                </c:pt>
                <c:pt idx="4">
                  <c:v>Energy Imbalances</c:v>
                </c:pt>
                <c:pt idx="5">
                  <c:v>Genomic Revolution</c:v>
                </c:pt>
                <c:pt idx="6">
                  <c:v>Global Debasement (Gold)</c:v>
                </c:pt>
                <c:pt idx="7">
                  <c:v>Electrification Metals</c:v>
                </c:pt>
                <c:pt idx="8">
                  <c:v>Yield Curve Steepener</c:v>
                </c:pt>
              </c:strCache>
            </c:strRef>
          </c:cat>
          <c:val>
            <c:numRef>
              <c:f>Sheet1!$D$6:$D$14</c:f>
              <c:numCache>
                <c:formatCode>0.0%</c:formatCode>
                <c:ptCount val="9"/>
                <c:pt idx="0">
                  <c:v>-0.39100000000000001</c:v>
                </c:pt>
                <c:pt idx="1">
                  <c:v>-0.14599999999999999</c:v>
                </c:pt>
                <c:pt idx="2">
                  <c:v>-0.10299999999999999</c:v>
                </c:pt>
                <c:pt idx="3">
                  <c:v>8.9999999999999993E-3</c:v>
                </c:pt>
                <c:pt idx="4">
                  <c:v>4.4999999999999998E-2</c:v>
                </c:pt>
                <c:pt idx="5">
                  <c:v>5.0999999999999997E-2</c:v>
                </c:pt>
                <c:pt idx="6">
                  <c:v>0.36499999999999999</c:v>
                </c:pt>
                <c:pt idx="7">
                  <c:v>0.627</c:v>
                </c:pt>
                <c:pt idx="8">
                  <c:v>0.86099999999999999</c:v>
                </c:pt>
              </c:numCache>
            </c:numRef>
          </c:val>
          <c:extLst>
            <c:ext xmlns:c16="http://schemas.microsoft.com/office/drawing/2014/chart" uri="{C3380CC4-5D6E-409C-BE32-E72D297353CC}">
              <c16:uniqueId val="{00000006-AD89-4416-B284-85DCDA5C990C}"/>
            </c:ext>
          </c:extLst>
        </c:ser>
        <c:dLbls>
          <c:dLblPos val="outEnd"/>
          <c:showLegendKey val="0"/>
          <c:showVal val="1"/>
          <c:showCatName val="0"/>
          <c:showSerName val="0"/>
          <c:showPercent val="0"/>
          <c:showBubbleSize val="0"/>
        </c:dLbls>
        <c:gapWidth val="182"/>
        <c:axId val="1290953544"/>
        <c:axId val="1290951576"/>
      </c:barChart>
      <c:catAx>
        <c:axId val="1290953544"/>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ysClr val="windowText" lastClr="000000"/>
                </a:solidFill>
                <a:latin typeface="Roboto" panose="02000000000000000000" pitchFamily="2" charset="0"/>
                <a:ea typeface="Roboto" panose="02000000000000000000" pitchFamily="2" charset="0"/>
                <a:cs typeface="+mn-cs"/>
              </a:defRPr>
            </a:pPr>
            <a:endParaRPr lang="en-US"/>
          </a:p>
        </c:txPr>
        <c:crossAx val="1290951576"/>
        <c:crosses val="autoZero"/>
        <c:auto val="1"/>
        <c:lblAlgn val="ctr"/>
        <c:lblOffset val="100"/>
        <c:noMultiLvlLbl val="0"/>
      </c:catAx>
      <c:valAx>
        <c:axId val="1290951576"/>
        <c:scaling>
          <c:orientation val="minMax"/>
        </c:scaling>
        <c:delete val="1"/>
        <c:axPos val="b"/>
        <c:numFmt formatCode="0.0%" sourceLinked="1"/>
        <c:majorTickMark val="none"/>
        <c:minorTickMark val="none"/>
        <c:tickLblPos val="nextTo"/>
        <c:crossAx val="1290953544"/>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8198868356710497"/>
          <c:y val="0.13768610500822664"/>
          <c:w val="0.54432582383875483"/>
          <c:h val="0.8382504075300562"/>
        </c:manualLayout>
      </c:layout>
      <c:barChart>
        <c:barDir val="bar"/>
        <c:grouping val="clustered"/>
        <c:varyColors val="0"/>
        <c:ser>
          <c:idx val="0"/>
          <c:order val="0"/>
          <c:spPr>
            <a:solidFill>
              <a:srgbClr val="012169"/>
            </a:solidFill>
            <a:ln>
              <a:noFill/>
            </a:ln>
            <a:effectLst/>
          </c:spPr>
          <c:invertIfNegative val="0"/>
          <c:dLbls>
            <c:dLbl>
              <c:idx val="0"/>
              <c:layout>
                <c:manualLayout>
                  <c:x val="-1.1121391076114875E-3"/>
                  <c:y val="1.551074315714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D89-4416-B284-85DCDA5C990C}"/>
                </c:ext>
              </c:extLst>
            </c:dLbl>
            <c:dLbl>
              <c:idx val="1"/>
              <c:layout>
                <c:manualLayout>
                  <c:x val="-3.3240813648293351E-3"/>
                  <c:y val="5.883504536094425E-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D89-4416-B284-85DCDA5C990C}"/>
                </c:ext>
              </c:extLst>
            </c:dLbl>
            <c:dLbl>
              <c:idx val="2"/>
              <c:layout>
                <c:manualLayout>
                  <c:x val="-2.4639107611548554E-4"/>
                  <c:y val="-3.723799766803045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D89-4416-B284-85DCDA5C990C}"/>
                </c:ext>
              </c:extLst>
            </c:dLbl>
            <c:dLbl>
              <c:idx val="3"/>
              <c:layout>
                <c:manualLayout>
                  <c:x val="-6.0338164596730292E-5"/>
                  <c:y val="-1.861900631096350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D89-4416-B284-85DCDA5C990C}"/>
                </c:ext>
              </c:extLst>
            </c:dLbl>
            <c:dLbl>
              <c:idx val="6"/>
              <c:layout>
                <c:manualLayout>
                  <c:x val="3.3333989501312337E-3"/>
                  <c:y val="-5.853545445232996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B43-43C5-A369-389C8BD33663}"/>
                </c:ext>
              </c:extLst>
            </c:dLbl>
            <c:dLbl>
              <c:idx val="7"/>
              <c:layout>
                <c:manualLayout>
                  <c:x val="-8.3313648293975476E-4"/>
                  <c:y val="-1.463386361308249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B43-43C5-A369-389C8BD33663}"/>
                </c:ext>
              </c:extLst>
            </c:dLbl>
            <c:dLbl>
              <c:idx val="8"/>
              <c:layout>
                <c:manualLayout>
                  <c:x val="6.5616797778041653E-8"/>
                  <c:y val="2.926772722616498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649-4EE0-9819-CE2B08605C2F}"/>
                </c:ext>
              </c:extLst>
            </c:dLbl>
            <c:dLbl>
              <c:idx val="9"/>
              <c:layout>
                <c:manualLayout>
                  <c:x val="-0.19011916010498689"/>
                  <c:y val="-1.583568406571595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D89-4416-B284-85DCDA5C990C}"/>
                </c:ext>
              </c:extLst>
            </c:dLbl>
            <c:dLbl>
              <c:idx val="10"/>
              <c:layout>
                <c:manualLayout>
                  <c:x val="-0.14744481627296582"/>
                  <c:y val="4.1240993116207509E-3"/>
                </c:manualLayout>
              </c:layout>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chemeClr val="tx1"/>
                      </a:solidFill>
                      <a:latin typeface="Roboto" panose="02000000000000000000" pitchFamily="2" charset="0"/>
                      <a:ea typeface="Roboto" panose="02000000000000000000" pitchFamily="2" charset="0"/>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9.5212600398021319E-2"/>
                      <c:h val="5.0019930772940743E-2"/>
                    </c:manualLayout>
                  </c15:layout>
                </c:ext>
                <c:ext xmlns:c16="http://schemas.microsoft.com/office/drawing/2014/chart" uri="{C3380CC4-5D6E-409C-BE32-E72D297353CC}">
                  <c16:uniqueId val="{00000005-AD89-4416-B284-85DCDA5C990C}"/>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Roboto" panose="02000000000000000000" pitchFamily="2" charset="0"/>
                    <a:ea typeface="Roboto" panose="02000000000000000000" pitchFamily="2"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Sheet1!$C$6:$C$14</c:f>
              <c:strCache>
                <c:ptCount val="9"/>
                <c:pt idx="0">
                  <c:v>Megacap Tech Overvaluation</c:v>
                </c:pt>
                <c:pt idx="1">
                  <c:v>Widening Credit Spreads</c:v>
                </c:pt>
                <c:pt idx="2">
                  <c:v>Weakening US Dollar</c:v>
                </c:pt>
                <c:pt idx="3">
                  <c:v>Commodity Rich Emerging Markets</c:v>
                </c:pt>
                <c:pt idx="4">
                  <c:v>Energy Imbalances</c:v>
                </c:pt>
                <c:pt idx="5">
                  <c:v>Genomic Revolution</c:v>
                </c:pt>
                <c:pt idx="6">
                  <c:v>Electrification Metals</c:v>
                </c:pt>
                <c:pt idx="7">
                  <c:v>Global Debasement (Gold)</c:v>
                </c:pt>
                <c:pt idx="8">
                  <c:v>Yield Curve Steepener</c:v>
                </c:pt>
              </c:strCache>
            </c:strRef>
          </c:cat>
          <c:val>
            <c:numRef>
              <c:f>Sheet1!$D$6:$D$14</c:f>
              <c:numCache>
                <c:formatCode>0.0%</c:formatCode>
                <c:ptCount val="9"/>
                <c:pt idx="0">
                  <c:v>-0.64735099337748347</c:v>
                </c:pt>
                <c:pt idx="1">
                  <c:v>-0.24172185430463575</c:v>
                </c:pt>
                <c:pt idx="2">
                  <c:v>-0.17052980132450329</c:v>
                </c:pt>
                <c:pt idx="3">
                  <c:v>1.4900662251655629E-2</c:v>
                </c:pt>
                <c:pt idx="4">
                  <c:v>7.4503311258278138E-2</c:v>
                </c:pt>
                <c:pt idx="5">
                  <c:v>8.4437086092715233E-2</c:v>
                </c:pt>
                <c:pt idx="6">
                  <c:v>0.38245033112582777</c:v>
                </c:pt>
                <c:pt idx="7">
                  <c:v>0.60430463576158944</c:v>
                </c:pt>
                <c:pt idx="8">
                  <c:v>1.4254966887417218</c:v>
                </c:pt>
              </c:numCache>
            </c:numRef>
          </c:val>
          <c:extLst>
            <c:ext xmlns:c16="http://schemas.microsoft.com/office/drawing/2014/chart" uri="{C3380CC4-5D6E-409C-BE32-E72D297353CC}">
              <c16:uniqueId val="{00000006-AD89-4416-B284-85DCDA5C990C}"/>
            </c:ext>
          </c:extLst>
        </c:ser>
        <c:dLbls>
          <c:dLblPos val="outEnd"/>
          <c:showLegendKey val="0"/>
          <c:showVal val="1"/>
          <c:showCatName val="0"/>
          <c:showSerName val="0"/>
          <c:showPercent val="0"/>
          <c:showBubbleSize val="0"/>
        </c:dLbls>
        <c:gapWidth val="182"/>
        <c:axId val="1290953544"/>
        <c:axId val="1290951576"/>
      </c:barChart>
      <c:catAx>
        <c:axId val="1290953544"/>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ysClr val="windowText" lastClr="000000"/>
                </a:solidFill>
                <a:latin typeface="Roboto" panose="02000000000000000000" pitchFamily="2" charset="0"/>
                <a:ea typeface="Roboto" panose="02000000000000000000" pitchFamily="2" charset="0"/>
                <a:cs typeface="+mn-cs"/>
              </a:defRPr>
            </a:pPr>
            <a:endParaRPr lang="en-US"/>
          </a:p>
        </c:txPr>
        <c:crossAx val="1290951576"/>
        <c:crosses val="autoZero"/>
        <c:auto val="1"/>
        <c:lblAlgn val="ctr"/>
        <c:lblOffset val="100"/>
        <c:noMultiLvlLbl val="0"/>
      </c:catAx>
      <c:valAx>
        <c:axId val="1290951576"/>
        <c:scaling>
          <c:orientation val="minMax"/>
        </c:scaling>
        <c:delete val="1"/>
        <c:axPos val="b"/>
        <c:numFmt formatCode="0.0%" sourceLinked="1"/>
        <c:majorTickMark val="none"/>
        <c:minorTickMark val="none"/>
        <c:tickLblPos val="nextTo"/>
        <c:crossAx val="1290953544"/>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0.02205</cdr:y>
    </cdr:from>
    <cdr:to>
      <cdr:x>1</cdr:x>
      <cdr:y>0.21112</cdr:y>
    </cdr:to>
    <cdr:sp macro="" textlink="">
      <cdr:nvSpPr>
        <cdr:cNvPr id="2" name="TextBox 1">
          <a:extLst xmlns:a="http://schemas.openxmlformats.org/drawingml/2006/main">
            <a:ext uri="{FF2B5EF4-FFF2-40B4-BE49-F238E27FC236}">
              <a16:creationId xmlns:a16="http://schemas.microsoft.com/office/drawing/2014/main" id="{25A94978-985D-2425-96BD-FE1753955571}"/>
            </a:ext>
          </a:extLst>
        </cdr:cNvPr>
        <cdr:cNvSpPr txBox="1"/>
      </cdr:nvSpPr>
      <cdr:spPr>
        <a:xfrm xmlns:a="http://schemas.openxmlformats.org/drawingml/2006/main">
          <a:off x="0" y="140466"/>
          <a:ext cx="10848976" cy="120446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4000" b="1">
              <a:latin typeface="Roboto" panose="02000000000000000000" pitchFamily="2" charset="0"/>
              <a:ea typeface="Roboto" panose="02000000000000000000" pitchFamily="2" charset="0"/>
            </a:rPr>
            <a:t>Crescat Global Macro Fund Portfolio Exposure By Theme</a:t>
          </a:r>
        </a:p>
      </cdr:txBody>
    </cdr:sp>
  </cdr:relSizeAnchor>
  <cdr:relSizeAnchor xmlns:cdr="http://schemas.openxmlformats.org/drawingml/2006/chartDrawing">
    <cdr:from>
      <cdr:x>0.00499</cdr:x>
      <cdr:y>0.94858</cdr:y>
    </cdr:from>
    <cdr:to>
      <cdr:x>0.61455</cdr:x>
      <cdr:y>1</cdr:y>
    </cdr:to>
    <cdr:sp macro="" textlink="">
      <cdr:nvSpPr>
        <cdr:cNvPr id="3" name="TextBox 3">
          <a:extLst xmlns:a="http://schemas.openxmlformats.org/drawingml/2006/main">
            <a:ext uri="{FF2B5EF4-FFF2-40B4-BE49-F238E27FC236}">
              <a16:creationId xmlns:a16="http://schemas.microsoft.com/office/drawing/2014/main" id="{8F1F6806-B51B-7A1B-D412-C01745DC9C5C}"/>
            </a:ext>
          </a:extLst>
        </cdr:cNvPr>
        <cdr:cNvSpPr txBox="1"/>
      </cdr:nvSpPr>
      <cdr:spPr>
        <a:xfrm xmlns:a="http://schemas.openxmlformats.org/drawingml/2006/main">
          <a:off x="65315" y="7119258"/>
          <a:ext cx="7974003" cy="385897"/>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en-US" sz="1100" b="1" baseline="0" dirty="0"/>
        </a:p>
      </cdr:txBody>
    </cdr:sp>
  </cdr:relSizeAnchor>
</c:userShapes>
</file>

<file path=ppt/drawings/drawing2.xml><?xml version="1.0" encoding="utf-8"?>
<c:userShapes xmlns:c="http://schemas.openxmlformats.org/drawingml/2006/chart">
  <cdr:relSizeAnchor xmlns:cdr="http://schemas.openxmlformats.org/drawingml/2006/chartDrawing">
    <cdr:from>
      <cdr:x>0</cdr:x>
      <cdr:y>0.02205</cdr:y>
    </cdr:from>
    <cdr:to>
      <cdr:x>1</cdr:x>
      <cdr:y>0.21112</cdr:y>
    </cdr:to>
    <cdr:sp macro="" textlink="">
      <cdr:nvSpPr>
        <cdr:cNvPr id="2" name="TextBox 1">
          <a:extLst xmlns:a="http://schemas.openxmlformats.org/drawingml/2006/main">
            <a:ext uri="{FF2B5EF4-FFF2-40B4-BE49-F238E27FC236}">
              <a16:creationId xmlns:a16="http://schemas.microsoft.com/office/drawing/2014/main" id="{25A94978-985D-2425-96BD-FE1753955571}"/>
            </a:ext>
          </a:extLst>
        </cdr:cNvPr>
        <cdr:cNvSpPr txBox="1"/>
      </cdr:nvSpPr>
      <cdr:spPr>
        <a:xfrm xmlns:a="http://schemas.openxmlformats.org/drawingml/2006/main">
          <a:off x="0" y="140466"/>
          <a:ext cx="10848976" cy="120446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4000" b="1">
              <a:latin typeface="Roboto" panose="02000000000000000000" pitchFamily="2" charset="0"/>
              <a:ea typeface="Roboto" panose="02000000000000000000" pitchFamily="2" charset="0"/>
            </a:rPr>
            <a:t>Crescat Global Macro Fund Portfolio Exposure By Theme</a:t>
          </a:r>
        </a:p>
      </cdr:txBody>
    </cdr:sp>
  </cdr:relSizeAnchor>
  <cdr:relSizeAnchor xmlns:cdr="http://schemas.openxmlformats.org/drawingml/2006/chartDrawing">
    <cdr:from>
      <cdr:x>0.00499</cdr:x>
      <cdr:y>0.94858</cdr:y>
    </cdr:from>
    <cdr:to>
      <cdr:x>0.61455</cdr:x>
      <cdr:y>1</cdr:y>
    </cdr:to>
    <cdr:sp macro="" textlink="">
      <cdr:nvSpPr>
        <cdr:cNvPr id="3" name="TextBox 3">
          <a:extLst xmlns:a="http://schemas.openxmlformats.org/drawingml/2006/main">
            <a:ext uri="{FF2B5EF4-FFF2-40B4-BE49-F238E27FC236}">
              <a16:creationId xmlns:a16="http://schemas.microsoft.com/office/drawing/2014/main" id="{8F1F6806-B51B-7A1B-D412-C01745DC9C5C}"/>
            </a:ext>
          </a:extLst>
        </cdr:cNvPr>
        <cdr:cNvSpPr txBox="1"/>
      </cdr:nvSpPr>
      <cdr:spPr>
        <a:xfrm xmlns:a="http://schemas.openxmlformats.org/drawingml/2006/main">
          <a:off x="65315" y="7119258"/>
          <a:ext cx="7974003" cy="385897"/>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en-US" sz="1100" b="1" baseline="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41DE6C7-550A-4E36-BAAF-9AE2217A4447}"/>
              </a:ext>
            </a:extLst>
          </p:cNvPr>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B4015D5-E5FB-4967-B2E7-98A24621AB40}"/>
              </a:ext>
            </a:extLst>
          </p:cNvPr>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F7808915-8A0B-4403-9ECC-293CDA493D3D}" type="datetimeFigureOut">
              <a:rPr lang="en-US" smtClean="0"/>
              <a:t>2/6/25</a:t>
            </a:fld>
            <a:endParaRPr lang="en-US"/>
          </a:p>
        </p:txBody>
      </p:sp>
      <p:sp>
        <p:nvSpPr>
          <p:cNvPr id="4" name="Footer Placeholder 3">
            <a:extLst>
              <a:ext uri="{FF2B5EF4-FFF2-40B4-BE49-F238E27FC236}">
                <a16:creationId xmlns:a16="http://schemas.microsoft.com/office/drawing/2014/main" id="{4C5F6E6C-25C3-41C8-B0CF-6C14E6665FC2}"/>
              </a:ext>
            </a:extLst>
          </p:cNvPr>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72B0373-E389-4E6B-AEF3-425B48497F43}"/>
              </a:ext>
            </a:extLst>
          </p:cNvPr>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F436D97D-E5C0-4DA6-B02E-7E84958C5330}" type="slidenum">
              <a:rPr lang="en-US" smtClean="0"/>
              <a:t>‹#›</a:t>
            </a:fld>
            <a:endParaRPr lang="en-US"/>
          </a:p>
        </p:txBody>
      </p:sp>
    </p:spTree>
    <p:extLst>
      <p:ext uri="{BB962C8B-B14F-4D97-AF65-F5344CB8AC3E}">
        <p14:creationId xmlns:p14="http://schemas.microsoft.com/office/powerpoint/2010/main" val="21519239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1FC88F47-0B8C-4B53-A5B4-B3C23D00061E}" type="datetimeFigureOut">
              <a:rPr lang="en-US" smtClean="0"/>
              <a:t>2/6/25</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A41693FE-AA21-48C5-8C5A-AE0B2C30D7D9}" type="slidenum">
              <a:rPr lang="en-US" smtClean="0"/>
              <a:t>‹#›</a:t>
            </a:fld>
            <a:endParaRPr lang="en-US"/>
          </a:p>
        </p:txBody>
      </p:sp>
    </p:spTree>
    <p:extLst>
      <p:ext uri="{BB962C8B-B14F-4D97-AF65-F5344CB8AC3E}">
        <p14:creationId xmlns:p14="http://schemas.microsoft.com/office/powerpoint/2010/main" val="96690875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53876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21565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88579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1693FE-AA21-48C5-8C5A-AE0B2C30D7D9}" type="slidenum">
              <a:rPr lang="en-US" smtClean="0"/>
              <a:t>6</a:t>
            </a:fld>
            <a:endParaRPr lang="en-US"/>
          </a:p>
        </p:txBody>
      </p:sp>
    </p:spTree>
    <p:extLst>
      <p:ext uri="{BB962C8B-B14F-4D97-AF65-F5344CB8AC3E}">
        <p14:creationId xmlns:p14="http://schemas.microsoft.com/office/powerpoint/2010/main" val="3658980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1693FE-AA21-48C5-8C5A-AE0B2C30D7D9}" type="slidenum">
              <a:rPr lang="en-US" smtClean="0"/>
              <a:t>8</a:t>
            </a:fld>
            <a:endParaRPr lang="en-US"/>
          </a:p>
        </p:txBody>
      </p:sp>
    </p:spTree>
    <p:extLst>
      <p:ext uri="{BB962C8B-B14F-4D97-AF65-F5344CB8AC3E}">
        <p14:creationId xmlns:p14="http://schemas.microsoft.com/office/powerpoint/2010/main" val="832804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1693FE-AA21-48C5-8C5A-AE0B2C30D7D9}" type="slidenum">
              <a:rPr lang="en-US" smtClean="0"/>
              <a:t>9</a:t>
            </a:fld>
            <a:endParaRPr lang="en-US"/>
          </a:p>
        </p:txBody>
      </p:sp>
    </p:spTree>
    <p:extLst>
      <p:ext uri="{BB962C8B-B14F-4D97-AF65-F5344CB8AC3E}">
        <p14:creationId xmlns:p14="http://schemas.microsoft.com/office/powerpoint/2010/main" val="3842706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B99DB-50B0-7234-53F5-3E23967C63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B756BC-DFD2-6908-2594-C04CAC6F7A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AEE3ED-99F3-1407-B048-35825E0F8A6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1C42CC2-9059-B27E-27C0-39639695ADC5}"/>
              </a:ext>
            </a:extLst>
          </p:cNvPr>
          <p:cNvSpPr>
            <a:spLocks noGrp="1"/>
          </p:cNvSpPr>
          <p:nvPr>
            <p:ph type="sldNum" sz="quarter" idx="5"/>
          </p:nvPr>
        </p:nvSpPr>
        <p:spPr/>
        <p:txBody>
          <a:bodyPr/>
          <a:lstStyle/>
          <a:p>
            <a:fld id="{A41693FE-AA21-48C5-8C5A-AE0B2C30D7D9}" type="slidenum">
              <a:rPr lang="en-US" smtClean="0"/>
              <a:t>10</a:t>
            </a:fld>
            <a:endParaRPr lang="en-US"/>
          </a:p>
        </p:txBody>
      </p:sp>
    </p:spTree>
    <p:extLst>
      <p:ext uri="{BB962C8B-B14F-4D97-AF65-F5344CB8AC3E}">
        <p14:creationId xmlns:p14="http://schemas.microsoft.com/office/powerpoint/2010/main" val="1314883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1693FE-AA21-48C5-8C5A-AE0B2C30D7D9}" type="slidenum">
              <a:rPr lang="en-US" smtClean="0"/>
              <a:t>11</a:t>
            </a:fld>
            <a:endParaRPr lang="en-US"/>
          </a:p>
        </p:txBody>
      </p:sp>
    </p:spTree>
    <p:extLst>
      <p:ext uri="{BB962C8B-B14F-4D97-AF65-F5344CB8AC3E}">
        <p14:creationId xmlns:p14="http://schemas.microsoft.com/office/powerpoint/2010/main" val="600908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1693FE-AA21-48C5-8C5A-AE0B2C30D7D9}" type="slidenum">
              <a:rPr lang="en-US" smtClean="0"/>
              <a:t>17</a:t>
            </a:fld>
            <a:endParaRPr lang="en-US"/>
          </a:p>
        </p:txBody>
      </p:sp>
    </p:spTree>
    <p:extLst>
      <p:ext uri="{BB962C8B-B14F-4D97-AF65-F5344CB8AC3E}">
        <p14:creationId xmlns:p14="http://schemas.microsoft.com/office/powerpoint/2010/main" val="3273300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1693FE-AA21-48C5-8C5A-AE0B2C30D7D9}" type="slidenum">
              <a:rPr lang="en-US" smtClean="0"/>
              <a:t>19</a:t>
            </a:fld>
            <a:endParaRPr lang="en-US"/>
          </a:p>
        </p:txBody>
      </p:sp>
    </p:spTree>
    <p:extLst>
      <p:ext uri="{BB962C8B-B14F-4D97-AF65-F5344CB8AC3E}">
        <p14:creationId xmlns:p14="http://schemas.microsoft.com/office/powerpoint/2010/main" val="2762246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60771-350D-D7A5-A3FA-55F3CE1873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A5FEE8-605B-7020-8553-2D14BD52EC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202FC3-8553-FCFA-248F-33397F86C82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D39F871-19E3-92E8-133D-C4110E62E74D}"/>
              </a:ext>
            </a:extLst>
          </p:cNvPr>
          <p:cNvSpPr>
            <a:spLocks noGrp="1"/>
          </p:cNvSpPr>
          <p:nvPr>
            <p:ph type="sldNum" sz="quarter" idx="5"/>
          </p:nvPr>
        </p:nvSpPr>
        <p:spPr/>
        <p:txBody>
          <a:bodyPr/>
          <a:lstStyle/>
          <a:p>
            <a:fld id="{A41693FE-AA21-48C5-8C5A-AE0B2C30D7D9}" type="slidenum">
              <a:rPr lang="en-US" smtClean="0"/>
              <a:t>20</a:t>
            </a:fld>
            <a:endParaRPr lang="en-US"/>
          </a:p>
        </p:txBody>
      </p:sp>
    </p:spTree>
    <p:extLst>
      <p:ext uri="{BB962C8B-B14F-4D97-AF65-F5344CB8AC3E}">
        <p14:creationId xmlns:p14="http://schemas.microsoft.com/office/powerpoint/2010/main" val="3857165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2150" b="0" i="0">
                <a:solidFill>
                  <a:srgbClr val="585858"/>
                </a:solidFill>
                <a:latin typeface="Trebuchet MS"/>
                <a:cs typeface="Trebuchet MS"/>
              </a:defRPr>
            </a:lvl1pPr>
          </a:lstStyle>
          <a:p>
            <a:pPr marL="12700">
              <a:lnSpc>
                <a:spcPts val="2520"/>
              </a:lnSpc>
            </a:pPr>
            <a:endParaRPr spc="-10"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p:txBody>
          <a:bodyPr lIns="0" tIns="0" rIns="0" bIns="0"/>
          <a:lstStyle>
            <a:lvl1pPr>
              <a:defRPr sz="1450" b="0" i="0">
                <a:solidFill>
                  <a:schemeClr val="tx1"/>
                </a:solidFill>
                <a:latin typeface="Arial"/>
                <a:cs typeface="Arial"/>
              </a:defRPr>
            </a:lvl1pPr>
          </a:lstStyle>
          <a:p>
            <a:pPr marL="38100">
              <a:lnSpc>
                <a:spcPts val="1735"/>
              </a:lnSpc>
            </a:pPr>
            <a:fld id="{81D60167-4931-47E6-BA6A-407CBD079E47}" type="slidenum">
              <a:rPr spc="15" dirty="0"/>
              <a:t>‹#›</a:t>
            </a:fld>
            <a:endParaRPr spc="15"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F298B-8A54-4204-8141-CD29ED81B87A}"/>
              </a:ext>
            </a:extLst>
          </p:cNvPr>
          <p:cNvSpPr>
            <a:spLocks noGrp="1"/>
          </p:cNvSpPr>
          <p:nvPr>
            <p:ph type="ctrTitle"/>
          </p:nvPr>
        </p:nvSpPr>
        <p:spPr>
          <a:xfrm>
            <a:off x="2513013" y="1850860"/>
            <a:ext cx="15078075" cy="3937329"/>
          </a:xfrm>
        </p:spPr>
        <p:txBody>
          <a:bodyPr anchor="b"/>
          <a:lstStyle>
            <a:lvl1pPr algn="ctr">
              <a:defRPr sz="9894"/>
            </a:lvl1pPr>
          </a:lstStyle>
          <a:p>
            <a:r>
              <a:rPr lang="en-US"/>
              <a:t>Click to edit Master title style</a:t>
            </a:r>
          </a:p>
        </p:txBody>
      </p:sp>
      <p:sp>
        <p:nvSpPr>
          <p:cNvPr id="3" name="Subtitle 2">
            <a:extLst>
              <a:ext uri="{FF2B5EF4-FFF2-40B4-BE49-F238E27FC236}">
                <a16:creationId xmlns:a16="http://schemas.microsoft.com/office/drawing/2014/main" id="{42D03C44-F6E9-4F90-9726-7886881B3D6C}"/>
              </a:ext>
            </a:extLst>
          </p:cNvPr>
          <p:cNvSpPr>
            <a:spLocks noGrp="1"/>
          </p:cNvSpPr>
          <p:nvPr>
            <p:ph type="subTitle" idx="1"/>
          </p:nvPr>
        </p:nvSpPr>
        <p:spPr>
          <a:xfrm>
            <a:off x="2513013" y="5940028"/>
            <a:ext cx="15078075" cy="2730474"/>
          </a:xfrm>
        </p:spPr>
        <p:txBody>
          <a:bodyPr/>
          <a:lstStyle>
            <a:lvl1pPr marL="0" indent="0" algn="ctr">
              <a:buNone/>
              <a:defRPr sz="3958"/>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a:t>Click to edit Master subtitle style</a:t>
            </a:r>
          </a:p>
        </p:txBody>
      </p:sp>
      <p:sp>
        <p:nvSpPr>
          <p:cNvPr id="4" name="Date Placeholder 3">
            <a:extLst>
              <a:ext uri="{FF2B5EF4-FFF2-40B4-BE49-F238E27FC236}">
                <a16:creationId xmlns:a16="http://schemas.microsoft.com/office/drawing/2014/main" id="{F8A92F4E-91AF-4A64-90F5-61B83F20A615}"/>
              </a:ext>
            </a:extLst>
          </p:cNvPr>
          <p:cNvSpPr>
            <a:spLocks noGrp="1"/>
          </p:cNvSpPr>
          <p:nvPr>
            <p:ph type="dt" sz="half" idx="10"/>
          </p:nvPr>
        </p:nvSpPr>
        <p:spPr/>
        <p:txBody>
          <a:bodyPr/>
          <a:lstStyle/>
          <a:p>
            <a:fld id="{C86069A1-313D-4896-A571-A51DCC90CADF}" type="datetimeFigureOut">
              <a:rPr lang="en-US" smtClean="0"/>
              <a:t>2/6/25</a:t>
            </a:fld>
            <a:endParaRPr lang="en-US"/>
          </a:p>
        </p:txBody>
      </p:sp>
      <p:sp>
        <p:nvSpPr>
          <p:cNvPr id="5" name="Footer Placeholder 4">
            <a:extLst>
              <a:ext uri="{FF2B5EF4-FFF2-40B4-BE49-F238E27FC236}">
                <a16:creationId xmlns:a16="http://schemas.microsoft.com/office/drawing/2014/main" id="{21C824DE-3852-42E5-9189-93089FDDFB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619EF-79C5-4847-95F5-5C09063C77FE}"/>
              </a:ext>
            </a:extLst>
          </p:cNvPr>
          <p:cNvSpPr>
            <a:spLocks noGrp="1"/>
          </p:cNvSpPr>
          <p:nvPr>
            <p:ph type="sldNum" sz="quarter" idx="12"/>
          </p:nvPr>
        </p:nvSpPr>
        <p:spPr/>
        <p:txBody>
          <a:bodyPr/>
          <a:lstStyle/>
          <a:p>
            <a:fld id="{67ACD0A9-40BA-4D00-9ED1-683A49CEBEA8}" type="slidenum">
              <a:rPr lang="en-US" smtClean="0"/>
              <a:t>‹#›</a:t>
            </a:fld>
            <a:endParaRPr lang="en-US"/>
          </a:p>
        </p:txBody>
      </p:sp>
    </p:spTree>
    <p:extLst>
      <p:ext uri="{BB962C8B-B14F-4D97-AF65-F5344CB8AC3E}">
        <p14:creationId xmlns:p14="http://schemas.microsoft.com/office/powerpoint/2010/main" val="2617839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0F9F9-DCD0-4874-9766-4D0A57FCD7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C34C29-9927-4AED-A53F-F7A50751E6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739ED1-9BB2-4060-A4A4-AC47791128AE}"/>
              </a:ext>
            </a:extLst>
          </p:cNvPr>
          <p:cNvSpPr>
            <a:spLocks noGrp="1"/>
          </p:cNvSpPr>
          <p:nvPr>
            <p:ph type="dt" sz="half" idx="10"/>
          </p:nvPr>
        </p:nvSpPr>
        <p:spPr/>
        <p:txBody>
          <a:bodyPr/>
          <a:lstStyle/>
          <a:p>
            <a:fld id="{C86069A1-313D-4896-A571-A51DCC90CADF}" type="datetimeFigureOut">
              <a:rPr lang="en-US" smtClean="0"/>
              <a:t>2/6/25</a:t>
            </a:fld>
            <a:endParaRPr lang="en-US"/>
          </a:p>
        </p:txBody>
      </p:sp>
      <p:sp>
        <p:nvSpPr>
          <p:cNvPr id="5" name="Footer Placeholder 4">
            <a:extLst>
              <a:ext uri="{FF2B5EF4-FFF2-40B4-BE49-F238E27FC236}">
                <a16:creationId xmlns:a16="http://schemas.microsoft.com/office/drawing/2014/main" id="{4DD65C90-B92C-46B5-A4B0-6C46B12118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2DAD86-8A8F-482D-A4E3-3D8DCA32EAE6}"/>
              </a:ext>
            </a:extLst>
          </p:cNvPr>
          <p:cNvSpPr>
            <a:spLocks noGrp="1"/>
          </p:cNvSpPr>
          <p:nvPr>
            <p:ph type="sldNum" sz="quarter" idx="12"/>
          </p:nvPr>
        </p:nvSpPr>
        <p:spPr/>
        <p:txBody>
          <a:bodyPr/>
          <a:lstStyle/>
          <a:p>
            <a:fld id="{67ACD0A9-40BA-4D00-9ED1-683A49CEBEA8}" type="slidenum">
              <a:rPr lang="en-US" smtClean="0"/>
              <a:t>‹#›</a:t>
            </a:fld>
            <a:endParaRPr lang="en-US"/>
          </a:p>
        </p:txBody>
      </p:sp>
    </p:spTree>
    <p:extLst>
      <p:ext uri="{BB962C8B-B14F-4D97-AF65-F5344CB8AC3E}">
        <p14:creationId xmlns:p14="http://schemas.microsoft.com/office/powerpoint/2010/main" val="4286547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A37CD-7D78-4725-94E0-48B8C93B74BE}"/>
              </a:ext>
            </a:extLst>
          </p:cNvPr>
          <p:cNvSpPr>
            <a:spLocks noGrp="1"/>
          </p:cNvSpPr>
          <p:nvPr>
            <p:ph type="title"/>
          </p:nvPr>
        </p:nvSpPr>
        <p:spPr>
          <a:xfrm>
            <a:off x="1371686" y="2819485"/>
            <a:ext cx="17339786" cy="4704375"/>
          </a:xfrm>
        </p:spPr>
        <p:txBody>
          <a:bodyPr anchor="b"/>
          <a:lstStyle>
            <a:lvl1pPr>
              <a:defRPr sz="9894"/>
            </a:lvl1pPr>
          </a:lstStyle>
          <a:p>
            <a:r>
              <a:rPr lang="en-US"/>
              <a:t>Click to edit Master title style</a:t>
            </a:r>
          </a:p>
        </p:txBody>
      </p:sp>
      <p:sp>
        <p:nvSpPr>
          <p:cNvPr id="3" name="Text Placeholder 2">
            <a:extLst>
              <a:ext uri="{FF2B5EF4-FFF2-40B4-BE49-F238E27FC236}">
                <a16:creationId xmlns:a16="http://schemas.microsoft.com/office/drawing/2014/main" id="{0E382873-D15B-495B-9804-AAF3841C2285}"/>
              </a:ext>
            </a:extLst>
          </p:cNvPr>
          <p:cNvSpPr>
            <a:spLocks noGrp="1"/>
          </p:cNvSpPr>
          <p:nvPr>
            <p:ph type="body" idx="1"/>
          </p:nvPr>
        </p:nvSpPr>
        <p:spPr>
          <a:xfrm>
            <a:off x="1371686" y="7568366"/>
            <a:ext cx="17339786" cy="2473919"/>
          </a:xfrm>
        </p:spPr>
        <p:txBody>
          <a:bodyPr/>
          <a:lstStyle>
            <a:lvl1pPr marL="0" indent="0">
              <a:buNone/>
              <a:defRPr sz="3958">
                <a:solidFill>
                  <a:schemeClr val="tx1">
                    <a:tint val="75000"/>
                  </a:schemeClr>
                </a:solidFill>
              </a:defRPr>
            </a:lvl1pPr>
            <a:lvl2pPr marL="753923" indent="0">
              <a:buNone/>
              <a:defRPr sz="3298">
                <a:solidFill>
                  <a:schemeClr val="tx1">
                    <a:tint val="75000"/>
                  </a:schemeClr>
                </a:solidFill>
              </a:defRPr>
            </a:lvl2pPr>
            <a:lvl3pPr marL="1507846" indent="0">
              <a:buNone/>
              <a:defRPr sz="2968">
                <a:solidFill>
                  <a:schemeClr val="tx1">
                    <a:tint val="75000"/>
                  </a:schemeClr>
                </a:solidFill>
              </a:defRPr>
            </a:lvl3pPr>
            <a:lvl4pPr marL="2261768" indent="0">
              <a:buNone/>
              <a:defRPr sz="2638">
                <a:solidFill>
                  <a:schemeClr val="tx1">
                    <a:tint val="75000"/>
                  </a:schemeClr>
                </a:solidFill>
              </a:defRPr>
            </a:lvl4pPr>
            <a:lvl5pPr marL="3015691" indent="0">
              <a:buNone/>
              <a:defRPr sz="2638">
                <a:solidFill>
                  <a:schemeClr val="tx1">
                    <a:tint val="75000"/>
                  </a:schemeClr>
                </a:solidFill>
              </a:defRPr>
            </a:lvl5pPr>
            <a:lvl6pPr marL="3769614" indent="0">
              <a:buNone/>
              <a:defRPr sz="2638">
                <a:solidFill>
                  <a:schemeClr val="tx1">
                    <a:tint val="75000"/>
                  </a:schemeClr>
                </a:solidFill>
              </a:defRPr>
            </a:lvl6pPr>
            <a:lvl7pPr marL="4523537" indent="0">
              <a:buNone/>
              <a:defRPr sz="2638">
                <a:solidFill>
                  <a:schemeClr val="tx1">
                    <a:tint val="75000"/>
                  </a:schemeClr>
                </a:solidFill>
              </a:defRPr>
            </a:lvl7pPr>
            <a:lvl8pPr marL="5277460" indent="0">
              <a:buNone/>
              <a:defRPr sz="2638">
                <a:solidFill>
                  <a:schemeClr val="tx1">
                    <a:tint val="75000"/>
                  </a:schemeClr>
                </a:solidFill>
              </a:defRPr>
            </a:lvl8pPr>
            <a:lvl9pPr marL="6031382" indent="0">
              <a:buNone/>
              <a:defRPr sz="2638">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A3DD87-7E2F-4A1E-9BC3-10A14D1D499A}"/>
              </a:ext>
            </a:extLst>
          </p:cNvPr>
          <p:cNvSpPr>
            <a:spLocks noGrp="1"/>
          </p:cNvSpPr>
          <p:nvPr>
            <p:ph type="dt" sz="half" idx="10"/>
          </p:nvPr>
        </p:nvSpPr>
        <p:spPr/>
        <p:txBody>
          <a:bodyPr/>
          <a:lstStyle/>
          <a:p>
            <a:fld id="{C86069A1-313D-4896-A571-A51DCC90CADF}" type="datetimeFigureOut">
              <a:rPr lang="en-US" smtClean="0"/>
              <a:t>2/6/25</a:t>
            </a:fld>
            <a:endParaRPr lang="en-US"/>
          </a:p>
        </p:txBody>
      </p:sp>
      <p:sp>
        <p:nvSpPr>
          <p:cNvPr id="5" name="Footer Placeholder 4">
            <a:extLst>
              <a:ext uri="{FF2B5EF4-FFF2-40B4-BE49-F238E27FC236}">
                <a16:creationId xmlns:a16="http://schemas.microsoft.com/office/drawing/2014/main" id="{B909036F-3C55-4158-ADEC-A870041B3A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364938-CB98-495C-A07B-4F3B95B37B8D}"/>
              </a:ext>
            </a:extLst>
          </p:cNvPr>
          <p:cNvSpPr>
            <a:spLocks noGrp="1"/>
          </p:cNvSpPr>
          <p:nvPr>
            <p:ph type="sldNum" sz="quarter" idx="12"/>
          </p:nvPr>
        </p:nvSpPr>
        <p:spPr/>
        <p:txBody>
          <a:bodyPr/>
          <a:lstStyle/>
          <a:p>
            <a:fld id="{67ACD0A9-40BA-4D00-9ED1-683A49CEBEA8}" type="slidenum">
              <a:rPr lang="en-US" smtClean="0"/>
              <a:t>‹#›</a:t>
            </a:fld>
            <a:endParaRPr lang="en-US"/>
          </a:p>
        </p:txBody>
      </p:sp>
    </p:spTree>
    <p:extLst>
      <p:ext uri="{BB962C8B-B14F-4D97-AF65-F5344CB8AC3E}">
        <p14:creationId xmlns:p14="http://schemas.microsoft.com/office/powerpoint/2010/main" val="41730854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5069B-A706-46C4-9766-B2C25D8822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3791FF-8FBC-4ECE-9C2F-191EC1474ECF}"/>
              </a:ext>
            </a:extLst>
          </p:cNvPr>
          <p:cNvSpPr>
            <a:spLocks noGrp="1"/>
          </p:cNvSpPr>
          <p:nvPr>
            <p:ph sz="half" idx="1"/>
          </p:nvPr>
        </p:nvSpPr>
        <p:spPr>
          <a:xfrm>
            <a:off x="1382157" y="3010591"/>
            <a:ext cx="8544243" cy="71756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6B73F2-6DF1-4360-B06C-6BE3BEE911BC}"/>
              </a:ext>
            </a:extLst>
          </p:cNvPr>
          <p:cNvSpPr>
            <a:spLocks noGrp="1"/>
          </p:cNvSpPr>
          <p:nvPr>
            <p:ph sz="half" idx="2"/>
          </p:nvPr>
        </p:nvSpPr>
        <p:spPr>
          <a:xfrm>
            <a:off x="10177700" y="3010591"/>
            <a:ext cx="8544243" cy="71756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81A975-448C-4C35-8A7C-A9655A44901A}"/>
              </a:ext>
            </a:extLst>
          </p:cNvPr>
          <p:cNvSpPr>
            <a:spLocks noGrp="1"/>
          </p:cNvSpPr>
          <p:nvPr>
            <p:ph type="dt" sz="half" idx="10"/>
          </p:nvPr>
        </p:nvSpPr>
        <p:spPr/>
        <p:txBody>
          <a:bodyPr/>
          <a:lstStyle/>
          <a:p>
            <a:fld id="{C86069A1-313D-4896-A571-A51DCC90CADF}" type="datetimeFigureOut">
              <a:rPr lang="en-US" smtClean="0"/>
              <a:t>2/6/25</a:t>
            </a:fld>
            <a:endParaRPr lang="en-US"/>
          </a:p>
        </p:txBody>
      </p:sp>
      <p:sp>
        <p:nvSpPr>
          <p:cNvPr id="6" name="Footer Placeholder 5">
            <a:extLst>
              <a:ext uri="{FF2B5EF4-FFF2-40B4-BE49-F238E27FC236}">
                <a16:creationId xmlns:a16="http://schemas.microsoft.com/office/drawing/2014/main" id="{1ED0747E-B71D-4A27-BFBC-43FC124675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A902F2-F435-4B2F-BC9A-3B11549DDF93}"/>
              </a:ext>
            </a:extLst>
          </p:cNvPr>
          <p:cNvSpPr>
            <a:spLocks noGrp="1"/>
          </p:cNvSpPr>
          <p:nvPr>
            <p:ph type="sldNum" sz="quarter" idx="12"/>
          </p:nvPr>
        </p:nvSpPr>
        <p:spPr/>
        <p:txBody>
          <a:bodyPr/>
          <a:lstStyle/>
          <a:p>
            <a:fld id="{67ACD0A9-40BA-4D00-9ED1-683A49CEBEA8}" type="slidenum">
              <a:rPr lang="en-US" smtClean="0"/>
              <a:t>‹#›</a:t>
            </a:fld>
            <a:endParaRPr lang="en-US"/>
          </a:p>
        </p:txBody>
      </p:sp>
    </p:spTree>
    <p:extLst>
      <p:ext uri="{BB962C8B-B14F-4D97-AF65-F5344CB8AC3E}">
        <p14:creationId xmlns:p14="http://schemas.microsoft.com/office/powerpoint/2010/main" val="3632430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628BC-2CE5-4C5B-9927-87950FFD709F}"/>
              </a:ext>
            </a:extLst>
          </p:cNvPr>
          <p:cNvSpPr>
            <a:spLocks noGrp="1"/>
          </p:cNvSpPr>
          <p:nvPr>
            <p:ph type="title"/>
          </p:nvPr>
        </p:nvSpPr>
        <p:spPr>
          <a:xfrm>
            <a:off x="1384776" y="602119"/>
            <a:ext cx="17339786" cy="2185952"/>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27B768-26C4-4035-99C8-6350A89F2C60}"/>
              </a:ext>
            </a:extLst>
          </p:cNvPr>
          <p:cNvSpPr>
            <a:spLocks noGrp="1"/>
          </p:cNvSpPr>
          <p:nvPr>
            <p:ph type="body" idx="1"/>
          </p:nvPr>
        </p:nvSpPr>
        <p:spPr>
          <a:xfrm>
            <a:off x="1384776" y="2772362"/>
            <a:ext cx="8504976" cy="1358692"/>
          </a:xfrm>
        </p:spPr>
        <p:txBody>
          <a:bodyPr anchor="b"/>
          <a:lstStyle>
            <a:lvl1pPr marL="0" indent="0">
              <a:buNone/>
              <a:defRPr sz="3958" b="1"/>
            </a:lvl1pPr>
            <a:lvl2pPr marL="753923" indent="0">
              <a:buNone/>
              <a:defRPr sz="3298" b="1"/>
            </a:lvl2pPr>
            <a:lvl3pPr marL="1507846" indent="0">
              <a:buNone/>
              <a:defRPr sz="2968" b="1"/>
            </a:lvl3pPr>
            <a:lvl4pPr marL="2261768" indent="0">
              <a:buNone/>
              <a:defRPr sz="2638" b="1"/>
            </a:lvl4pPr>
            <a:lvl5pPr marL="3015691" indent="0">
              <a:buNone/>
              <a:defRPr sz="2638" b="1"/>
            </a:lvl5pPr>
            <a:lvl6pPr marL="3769614" indent="0">
              <a:buNone/>
              <a:defRPr sz="2638" b="1"/>
            </a:lvl6pPr>
            <a:lvl7pPr marL="4523537" indent="0">
              <a:buNone/>
              <a:defRPr sz="2638" b="1"/>
            </a:lvl7pPr>
            <a:lvl8pPr marL="5277460" indent="0">
              <a:buNone/>
              <a:defRPr sz="2638" b="1"/>
            </a:lvl8pPr>
            <a:lvl9pPr marL="6031382" indent="0">
              <a:buNone/>
              <a:defRPr sz="2638" b="1"/>
            </a:lvl9pPr>
          </a:lstStyle>
          <a:p>
            <a:pPr lvl="0"/>
            <a:r>
              <a:rPr lang="en-US"/>
              <a:t>Click to edit Master text styles</a:t>
            </a:r>
          </a:p>
        </p:txBody>
      </p:sp>
      <p:sp>
        <p:nvSpPr>
          <p:cNvPr id="4" name="Content Placeholder 3">
            <a:extLst>
              <a:ext uri="{FF2B5EF4-FFF2-40B4-BE49-F238E27FC236}">
                <a16:creationId xmlns:a16="http://schemas.microsoft.com/office/drawing/2014/main" id="{71D78E9F-FB70-4102-869C-F4C6DAB376B1}"/>
              </a:ext>
            </a:extLst>
          </p:cNvPr>
          <p:cNvSpPr>
            <a:spLocks noGrp="1"/>
          </p:cNvSpPr>
          <p:nvPr>
            <p:ph sz="half" idx="2"/>
          </p:nvPr>
        </p:nvSpPr>
        <p:spPr>
          <a:xfrm>
            <a:off x="1384776" y="4131054"/>
            <a:ext cx="8504976" cy="60761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E3FD23-3B60-474E-BC87-6A7089287F13}"/>
              </a:ext>
            </a:extLst>
          </p:cNvPr>
          <p:cNvSpPr>
            <a:spLocks noGrp="1"/>
          </p:cNvSpPr>
          <p:nvPr>
            <p:ph type="body" sz="quarter" idx="3"/>
          </p:nvPr>
        </p:nvSpPr>
        <p:spPr>
          <a:xfrm>
            <a:off x="10177701" y="2772362"/>
            <a:ext cx="8546861" cy="1358692"/>
          </a:xfrm>
        </p:spPr>
        <p:txBody>
          <a:bodyPr anchor="b"/>
          <a:lstStyle>
            <a:lvl1pPr marL="0" indent="0">
              <a:buNone/>
              <a:defRPr sz="3958" b="1"/>
            </a:lvl1pPr>
            <a:lvl2pPr marL="753923" indent="0">
              <a:buNone/>
              <a:defRPr sz="3298" b="1"/>
            </a:lvl2pPr>
            <a:lvl3pPr marL="1507846" indent="0">
              <a:buNone/>
              <a:defRPr sz="2968" b="1"/>
            </a:lvl3pPr>
            <a:lvl4pPr marL="2261768" indent="0">
              <a:buNone/>
              <a:defRPr sz="2638" b="1"/>
            </a:lvl4pPr>
            <a:lvl5pPr marL="3015691" indent="0">
              <a:buNone/>
              <a:defRPr sz="2638" b="1"/>
            </a:lvl5pPr>
            <a:lvl6pPr marL="3769614" indent="0">
              <a:buNone/>
              <a:defRPr sz="2638" b="1"/>
            </a:lvl6pPr>
            <a:lvl7pPr marL="4523537" indent="0">
              <a:buNone/>
              <a:defRPr sz="2638" b="1"/>
            </a:lvl7pPr>
            <a:lvl8pPr marL="5277460" indent="0">
              <a:buNone/>
              <a:defRPr sz="2638" b="1"/>
            </a:lvl8pPr>
            <a:lvl9pPr marL="6031382" indent="0">
              <a:buNone/>
              <a:defRPr sz="2638" b="1"/>
            </a:lvl9pPr>
          </a:lstStyle>
          <a:p>
            <a:pPr lvl="0"/>
            <a:r>
              <a:rPr lang="en-US"/>
              <a:t>Click to edit Master text styles</a:t>
            </a:r>
          </a:p>
        </p:txBody>
      </p:sp>
      <p:sp>
        <p:nvSpPr>
          <p:cNvPr id="6" name="Content Placeholder 5">
            <a:extLst>
              <a:ext uri="{FF2B5EF4-FFF2-40B4-BE49-F238E27FC236}">
                <a16:creationId xmlns:a16="http://schemas.microsoft.com/office/drawing/2014/main" id="{FFE5A9FD-1F48-4074-A6BA-4FB321480AA2}"/>
              </a:ext>
            </a:extLst>
          </p:cNvPr>
          <p:cNvSpPr>
            <a:spLocks noGrp="1"/>
          </p:cNvSpPr>
          <p:nvPr>
            <p:ph sz="quarter" idx="4"/>
          </p:nvPr>
        </p:nvSpPr>
        <p:spPr>
          <a:xfrm>
            <a:off x="10177701" y="4131054"/>
            <a:ext cx="8546861" cy="60761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3A5354-F12C-417B-A384-52BEE040EEA9}"/>
              </a:ext>
            </a:extLst>
          </p:cNvPr>
          <p:cNvSpPr>
            <a:spLocks noGrp="1"/>
          </p:cNvSpPr>
          <p:nvPr>
            <p:ph type="dt" sz="half" idx="10"/>
          </p:nvPr>
        </p:nvSpPr>
        <p:spPr/>
        <p:txBody>
          <a:bodyPr/>
          <a:lstStyle/>
          <a:p>
            <a:fld id="{C86069A1-313D-4896-A571-A51DCC90CADF}" type="datetimeFigureOut">
              <a:rPr lang="en-US" smtClean="0"/>
              <a:t>2/6/25</a:t>
            </a:fld>
            <a:endParaRPr lang="en-US"/>
          </a:p>
        </p:txBody>
      </p:sp>
      <p:sp>
        <p:nvSpPr>
          <p:cNvPr id="8" name="Footer Placeholder 7">
            <a:extLst>
              <a:ext uri="{FF2B5EF4-FFF2-40B4-BE49-F238E27FC236}">
                <a16:creationId xmlns:a16="http://schemas.microsoft.com/office/drawing/2014/main" id="{984236BF-CB6B-43A0-AE2C-B2B9E8A613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EC4423A-4A47-469C-8DB9-C2163445D862}"/>
              </a:ext>
            </a:extLst>
          </p:cNvPr>
          <p:cNvSpPr>
            <a:spLocks noGrp="1"/>
          </p:cNvSpPr>
          <p:nvPr>
            <p:ph type="sldNum" sz="quarter" idx="12"/>
          </p:nvPr>
        </p:nvSpPr>
        <p:spPr/>
        <p:txBody>
          <a:bodyPr/>
          <a:lstStyle/>
          <a:p>
            <a:fld id="{67ACD0A9-40BA-4D00-9ED1-683A49CEBEA8}" type="slidenum">
              <a:rPr lang="en-US" smtClean="0"/>
              <a:t>‹#›</a:t>
            </a:fld>
            <a:endParaRPr lang="en-US"/>
          </a:p>
        </p:txBody>
      </p:sp>
    </p:spTree>
    <p:extLst>
      <p:ext uri="{BB962C8B-B14F-4D97-AF65-F5344CB8AC3E}">
        <p14:creationId xmlns:p14="http://schemas.microsoft.com/office/powerpoint/2010/main" val="36214004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22F8F-22ED-4984-AD77-21199284EA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E058B6-FF70-43A4-A1DA-120A1841A239}"/>
              </a:ext>
            </a:extLst>
          </p:cNvPr>
          <p:cNvSpPr>
            <a:spLocks noGrp="1"/>
          </p:cNvSpPr>
          <p:nvPr>
            <p:ph type="dt" sz="half" idx="10"/>
          </p:nvPr>
        </p:nvSpPr>
        <p:spPr/>
        <p:txBody>
          <a:bodyPr/>
          <a:lstStyle/>
          <a:p>
            <a:fld id="{C86069A1-313D-4896-A571-A51DCC90CADF}" type="datetimeFigureOut">
              <a:rPr lang="en-US" smtClean="0"/>
              <a:t>2/6/25</a:t>
            </a:fld>
            <a:endParaRPr lang="en-US"/>
          </a:p>
        </p:txBody>
      </p:sp>
      <p:sp>
        <p:nvSpPr>
          <p:cNvPr id="4" name="Footer Placeholder 3">
            <a:extLst>
              <a:ext uri="{FF2B5EF4-FFF2-40B4-BE49-F238E27FC236}">
                <a16:creationId xmlns:a16="http://schemas.microsoft.com/office/drawing/2014/main" id="{A9FC2DCC-6271-4390-ADE7-0ACD3F7FD1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17ED64-0B33-4166-ABA2-74DCD7AAE3F9}"/>
              </a:ext>
            </a:extLst>
          </p:cNvPr>
          <p:cNvSpPr>
            <a:spLocks noGrp="1"/>
          </p:cNvSpPr>
          <p:nvPr>
            <p:ph type="sldNum" sz="quarter" idx="12"/>
          </p:nvPr>
        </p:nvSpPr>
        <p:spPr/>
        <p:txBody>
          <a:bodyPr/>
          <a:lstStyle/>
          <a:p>
            <a:fld id="{67ACD0A9-40BA-4D00-9ED1-683A49CEBEA8}" type="slidenum">
              <a:rPr lang="en-US" smtClean="0"/>
              <a:t>‹#›</a:t>
            </a:fld>
            <a:endParaRPr lang="en-US"/>
          </a:p>
        </p:txBody>
      </p:sp>
    </p:spTree>
    <p:extLst>
      <p:ext uri="{BB962C8B-B14F-4D97-AF65-F5344CB8AC3E}">
        <p14:creationId xmlns:p14="http://schemas.microsoft.com/office/powerpoint/2010/main" val="19365106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DFD5F7-3A2E-4BF0-90C5-DDC361ACCA71}"/>
              </a:ext>
            </a:extLst>
          </p:cNvPr>
          <p:cNvSpPr>
            <a:spLocks noGrp="1"/>
          </p:cNvSpPr>
          <p:nvPr>
            <p:ph type="dt" sz="half" idx="10"/>
          </p:nvPr>
        </p:nvSpPr>
        <p:spPr/>
        <p:txBody>
          <a:bodyPr/>
          <a:lstStyle/>
          <a:p>
            <a:fld id="{C86069A1-313D-4896-A571-A51DCC90CADF}" type="datetimeFigureOut">
              <a:rPr lang="en-US" smtClean="0"/>
              <a:t>2/6/25</a:t>
            </a:fld>
            <a:endParaRPr lang="en-US"/>
          </a:p>
        </p:txBody>
      </p:sp>
      <p:sp>
        <p:nvSpPr>
          <p:cNvPr id="3" name="Footer Placeholder 2">
            <a:extLst>
              <a:ext uri="{FF2B5EF4-FFF2-40B4-BE49-F238E27FC236}">
                <a16:creationId xmlns:a16="http://schemas.microsoft.com/office/drawing/2014/main" id="{0F5700DD-4DAB-4493-986A-61A666B3A6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5E7DD8-86DE-45AD-90C6-BA69A9CF4CDF}"/>
              </a:ext>
            </a:extLst>
          </p:cNvPr>
          <p:cNvSpPr>
            <a:spLocks noGrp="1"/>
          </p:cNvSpPr>
          <p:nvPr>
            <p:ph type="sldNum" sz="quarter" idx="12"/>
          </p:nvPr>
        </p:nvSpPr>
        <p:spPr/>
        <p:txBody>
          <a:bodyPr/>
          <a:lstStyle/>
          <a:p>
            <a:fld id="{67ACD0A9-40BA-4D00-9ED1-683A49CEBEA8}" type="slidenum">
              <a:rPr lang="en-US" smtClean="0"/>
              <a:t>‹#›</a:t>
            </a:fld>
            <a:endParaRPr lang="en-US"/>
          </a:p>
        </p:txBody>
      </p:sp>
    </p:spTree>
    <p:extLst>
      <p:ext uri="{BB962C8B-B14F-4D97-AF65-F5344CB8AC3E}">
        <p14:creationId xmlns:p14="http://schemas.microsoft.com/office/powerpoint/2010/main" val="2511927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8BC18-1CCD-487D-9055-EA3F6B1F9E52}"/>
              </a:ext>
            </a:extLst>
          </p:cNvPr>
          <p:cNvSpPr>
            <a:spLocks noGrp="1"/>
          </p:cNvSpPr>
          <p:nvPr>
            <p:ph type="title"/>
          </p:nvPr>
        </p:nvSpPr>
        <p:spPr>
          <a:xfrm>
            <a:off x="1384776" y="753957"/>
            <a:ext cx="6484095" cy="2638848"/>
          </a:xfrm>
        </p:spPr>
        <p:txBody>
          <a:bodyPr anchor="b"/>
          <a:lstStyle>
            <a:lvl1pPr>
              <a:defRPr sz="5277"/>
            </a:lvl1pPr>
          </a:lstStyle>
          <a:p>
            <a:r>
              <a:rPr lang="en-US"/>
              <a:t>Click to edit Master title style</a:t>
            </a:r>
          </a:p>
        </p:txBody>
      </p:sp>
      <p:sp>
        <p:nvSpPr>
          <p:cNvPr id="3" name="Content Placeholder 2">
            <a:extLst>
              <a:ext uri="{FF2B5EF4-FFF2-40B4-BE49-F238E27FC236}">
                <a16:creationId xmlns:a16="http://schemas.microsoft.com/office/drawing/2014/main" id="{3517E524-75AC-4C38-9E01-C44AFBA88273}"/>
              </a:ext>
            </a:extLst>
          </p:cNvPr>
          <p:cNvSpPr>
            <a:spLocks noGrp="1"/>
          </p:cNvSpPr>
          <p:nvPr>
            <p:ph idx="1"/>
          </p:nvPr>
        </p:nvSpPr>
        <p:spPr>
          <a:xfrm>
            <a:off x="8546861" y="1628338"/>
            <a:ext cx="10177701" cy="8036969"/>
          </a:xfrm>
        </p:spPr>
        <p:txBody>
          <a:bodyPr/>
          <a:lstStyle>
            <a:lvl1pPr>
              <a:defRPr sz="5277"/>
            </a:lvl1pPr>
            <a:lvl2pPr>
              <a:defRPr sz="4617"/>
            </a:lvl2pPr>
            <a:lvl3pPr>
              <a:defRPr sz="3958"/>
            </a:lvl3pPr>
            <a:lvl4pPr>
              <a:defRPr sz="3298"/>
            </a:lvl4pPr>
            <a:lvl5pPr>
              <a:defRPr sz="3298"/>
            </a:lvl5pPr>
            <a:lvl6pPr>
              <a:defRPr sz="3298"/>
            </a:lvl6pPr>
            <a:lvl7pPr>
              <a:defRPr sz="3298"/>
            </a:lvl7pPr>
            <a:lvl8pPr>
              <a:defRPr sz="3298"/>
            </a:lvl8pPr>
            <a:lvl9pPr>
              <a:defRPr sz="32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D97E44-454A-4EE7-BFDB-3E5BC5D3F2D0}"/>
              </a:ext>
            </a:extLst>
          </p:cNvPr>
          <p:cNvSpPr>
            <a:spLocks noGrp="1"/>
          </p:cNvSpPr>
          <p:nvPr>
            <p:ph type="body" sz="half" idx="2"/>
          </p:nvPr>
        </p:nvSpPr>
        <p:spPr>
          <a:xfrm>
            <a:off x="1384776" y="3392805"/>
            <a:ext cx="6484095" cy="6285591"/>
          </a:xfrm>
        </p:spPr>
        <p:txBody>
          <a:bodyPr/>
          <a:lstStyle>
            <a:lvl1pPr marL="0" indent="0">
              <a:buNone/>
              <a:defRPr sz="2638"/>
            </a:lvl1pPr>
            <a:lvl2pPr marL="753923" indent="0">
              <a:buNone/>
              <a:defRPr sz="2309"/>
            </a:lvl2pPr>
            <a:lvl3pPr marL="1507846" indent="0">
              <a:buNone/>
              <a:defRPr sz="1979"/>
            </a:lvl3pPr>
            <a:lvl4pPr marL="2261768" indent="0">
              <a:buNone/>
              <a:defRPr sz="1649"/>
            </a:lvl4pPr>
            <a:lvl5pPr marL="3015691" indent="0">
              <a:buNone/>
              <a:defRPr sz="1649"/>
            </a:lvl5pPr>
            <a:lvl6pPr marL="3769614" indent="0">
              <a:buNone/>
              <a:defRPr sz="1649"/>
            </a:lvl6pPr>
            <a:lvl7pPr marL="4523537" indent="0">
              <a:buNone/>
              <a:defRPr sz="1649"/>
            </a:lvl7pPr>
            <a:lvl8pPr marL="5277460" indent="0">
              <a:buNone/>
              <a:defRPr sz="1649"/>
            </a:lvl8pPr>
            <a:lvl9pPr marL="6031382" indent="0">
              <a:buNone/>
              <a:defRPr sz="1649"/>
            </a:lvl9pPr>
          </a:lstStyle>
          <a:p>
            <a:pPr lvl="0"/>
            <a:r>
              <a:rPr lang="en-US"/>
              <a:t>Click to edit Master text styles</a:t>
            </a:r>
          </a:p>
        </p:txBody>
      </p:sp>
      <p:sp>
        <p:nvSpPr>
          <p:cNvPr id="5" name="Date Placeholder 4">
            <a:extLst>
              <a:ext uri="{FF2B5EF4-FFF2-40B4-BE49-F238E27FC236}">
                <a16:creationId xmlns:a16="http://schemas.microsoft.com/office/drawing/2014/main" id="{9EF51BC4-2A13-4F2E-B2D9-A106623DD892}"/>
              </a:ext>
            </a:extLst>
          </p:cNvPr>
          <p:cNvSpPr>
            <a:spLocks noGrp="1"/>
          </p:cNvSpPr>
          <p:nvPr>
            <p:ph type="dt" sz="half" idx="10"/>
          </p:nvPr>
        </p:nvSpPr>
        <p:spPr/>
        <p:txBody>
          <a:bodyPr/>
          <a:lstStyle/>
          <a:p>
            <a:fld id="{C86069A1-313D-4896-A571-A51DCC90CADF}" type="datetimeFigureOut">
              <a:rPr lang="en-US" smtClean="0"/>
              <a:t>2/6/25</a:t>
            </a:fld>
            <a:endParaRPr lang="en-US"/>
          </a:p>
        </p:txBody>
      </p:sp>
      <p:sp>
        <p:nvSpPr>
          <p:cNvPr id="6" name="Footer Placeholder 5">
            <a:extLst>
              <a:ext uri="{FF2B5EF4-FFF2-40B4-BE49-F238E27FC236}">
                <a16:creationId xmlns:a16="http://schemas.microsoft.com/office/drawing/2014/main" id="{103F0AE3-ED20-44DF-BEA2-419AE40A57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7E4CCC-D596-4A85-96D2-E4D9D6089E22}"/>
              </a:ext>
            </a:extLst>
          </p:cNvPr>
          <p:cNvSpPr>
            <a:spLocks noGrp="1"/>
          </p:cNvSpPr>
          <p:nvPr>
            <p:ph type="sldNum" sz="quarter" idx="12"/>
          </p:nvPr>
        </p:nvSpPr>
        <p:spPr/>
        <p:txBody>
          <a:bodyPr/>
          <a:lstStyle/>
          <a:p>
            <a:fld id="{67ACD0A9-40BA-4D00-9ED1-683A49CEBEA8}" type="slidenum">
              <a:rPr lang="en-US" smtClean="0"/>
              <a:t>‹#›</a:t>
            </a:fld>
            <a:endParaRPr lang="en-US"/>
          </a:p>
        </p:txBody>
      </p:sp>
    </p:spTree>
    <p:extLst>
      <p:ext uri="{BB962C8B-B14F-4D97-AF65-F5344CB8AC3E}">
        <p14:creationId xmlns:p14="http://schemas.microsoft.com/office/powerpoint/2010/main" val="1714932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75CA0-24BC-4779-9FCC-D848319BC8EF}"/>
              </a:ext>
            </a:extLst>
          </p:cNvPr>
          <p:cNvSpPr>
            <a:spLocks noGrp="1"/>
          </p:cNvSpPr>
          <p:nvPr>
            <p:ph type="title"/>
          </p:nvPr>
        </p:nvSpPr>
        <p:spPr>
          <a:xfrm>
            <a:off x="1384776" y="753957"/>
            <a:ext cx="6484095" cy="2638848"/>
          </a:xfrm>
        </p:spPr>
        <p:txBody>
          <a:bodyPr anchor="b"/>
          <a:lstStyle>
            <a:lvl1pPr>
              <a:defRPr sz="5277"/>
            </a:lvl1pPr>
          </a:lstStyle>
          <a:p>
            <a:r>
              <a:rPr lang="en-US"/>
              <a:t>Click to edit Master title style</a:t>
            </a:r>
          </a:p>
        </p:txBody>
      </p:sp>
      <p:sp>
        <p:nvSpPr>
          <p:cNvPr id="3" name="Picture Placeholder 2">
            <a:extLst>
              <a:ext uri="{FF2B5EF4-FFF2-40B4-BE49-F238E27FC236}">
                <a16:creationId xmlns:a16="http://schemas.microsoft.com/office/drawing/2014/main" id="{6D9EBDE8-6EBB-4550-8AAC-46FDBE20B97D}"/>
              </a:ext>
            </a:extLst>
          </p:cNvPr>
          <p:cNvSpPr>
            <a:spLocks noGrp="1"/>
          </p:cNvSpPr>
          <p:nvPr>
            <p:ph type="pic" idx="1"/>
          </p:nvPr>
        </p:nvSpPr>
        <p:spPr>
          <a:xfrm>
            <a:off x="8546861" y="1628338"/>
            <a:ext cx="10177701" cy="8036969"/>
          </a:xfrm>
        </p:spPr>
        <p:txBody>
          <a:bodyPr/>
          <a:lstStyle>
            <a:lvl1pPr marL="0" indent="0">
              <a:buNone/>
              <a:defRPr sz="5277"/>
            </a:lvl1pPr>
            <a:lvl2pPr marL="753923" indent="0">
              <a:buNone/>
              <a:defRPr sz="4617"/>
            </a:lvl2pPr>
            <a:lvl3pPr marL="1507846" indent="0">
              <a:buNone/>
              <a:defRPr sz="3958"/>
            </a:lvl3pPr>
            <a:lvl4pPr marL="2261768" indent="0">
              <a:buNone/>
              <a:defRPr sz="3298"/>
            </a:lvl4pPr>
            <a:lvl5pPr marL="3015691" indent="0">
              <a:buNone/>
              <a:defRPr sz="3298"/>
            </a:lvl5pPr>
            <a:lvl6pPr marL="3769614" indent="0">
              <a:buNone/>
              <a:defRPr sz="3298"/>
            </a:lvl6pPr>
            <a:lvl7pPr marL="4523537" indent="0">
              <a:buNone/>
              <a:defRPr sz="3298"/>
            </a:lvl7pPr>
            <a:lvl8pPr marL="5277460" indent="0">
              <a:buNone/>
              <a:defRPr sz="3298"/>
            </a:lvl8pPr>
            <a:lvl9pPr marL="6031382" indent="0">
              <a:buNone/>
              <a:defRPr sz="3298"/>
            </a:lvl9pPr>
          </a:lstStyle>
          <a:p>
            <a:endParaRPr lang="en-US"/>
          </a:p>
        </p:txBody>
      </p:sp>
      <p:sp>
        <p:nvSpPr>
          <p:cNvPr id="4" name="Text Placeholder 3">
            <a:extLst>
              <a:ext uri="{FF2B5EF4-FFF2-40B4-BE49-F238E27FC236}">
                <a16:creationId xmlns:a16="http://schemas.microsoft.com/office/drawing/2014/main" id="{50A2C9DA-C890-48DC-90F4-FEEAE1963246}"/>
              </a:ext>
            </a:extLst>
          </p:cNvPr>
          <p:cNvSpPr>
            <a:spLocks noGrp="1"/>
          </p:cNvSpPr>
          <p:nvPr>
            <p:ph type="body" sz="half" idx="2"/>
          </p:nvPr>
        </p:nvSpPr>
        <p:spPr>
          <a:xfrm>
            <a:off x="1384776" y="3392805"/>
            <a:ext cx="6484095" cy="6285591"/>
          </a:xfrm>
        </p:spPr>
        <p:txBody>
          <a:bodyPr/>
          <a:lstStyle>
            <a:lvl1pPr marL="0" indent="0">
              <a:buNone/>
              <a:defRPr sz="2638"/>
            </a:lvl1pPr>
            <a:lvl2pPr marL="753923" indent="0">
              <a:buNone/>
              <a:defRPr sz="2309"/>
            </a:lvl2pPr>
            <a:lvl3pPr marL="1507846" indent="0">
              <a:buNone/>
              <a:defRPr sz="1979"/>
            </a:lvl3pPr>
            <a:lvl4pPr marL="2261768" indent="0">
              <a:buNone/>
              <a:defRPr sz="1649"/>
            </a:lvl4pPr>
            <a:lvl5pPr marL="3015691" indent="0">
              <a:buNone/>
              <a:defRPr sz="1649"/>
            </a:lvl5pPr>
            <a:lvl6pPr marL="3769614" indent="0">
              <a:buNone/>
              <a:defRPr sz="1649"/>
            </a:lvl6pPr>
            <a:lvl7pPr marL="4523537" indent="0">
              <a:buNone/>
              <a:defRPr sz="1649"/>
            </a:lvl7pPr>
            <a:lvl8pPr marL="5277460" indent="0">
              <a:buNone/>
              <a:defRPr sz="1649"/>
            </a:lvl8pPr>
            <a:lvl9pPr marL="6031382" indent="0">
              <a:buNone/>
              <a:defRPr sz="1649"/>
            </a:lvl9pPr>
          </a:lstStyle>
          <a:p>
            <a:pPr lvl="0"/>
            <a:r>
              <a:rPr lang="en-US"/>
              <a:t>Click to edit Master text styles</a:t>
            </a:r>
          </a:p>
        </p:txBody>
      </p:sp>
      <p:sp>
        <p:nvSpPr>
          <p:cNvPr id="5" name="Date Placeholder 4">
            <a:extLst>
              <a:ext uri="{FF2B5EF4-FFF2-40B4-BE49-F238E27FC236}">
                <a16:creationId xmlns:a16="http://schemas.microsoft.com/office/drawing/2014/main" id="{AA3687A0-D253-48D2-944F-B5D56ACACC0F}"/>
              </a:ext>
            </a:extLst>
          </p:cNvPr>
          <p:cNvSpPr>
            <a:spLocks noGrp="1"/>
          </p:cNvSpPr>
          <p:nvPr>
            <p:ph type="dt" sz="half" idx="10"/>
          </p:nvPr>
        </p:nvSpPr>
        <p:spPr/>
        <p:txBody>
          <a:bodyPr/>
          <a:lstStyle/>
          <a:p>
            <a:fld id="{C86069A1-313D-4896-A571-A51DCC90CADF}" type="datetimeFigureOut">
              <a:rPr lang="en-US" smtClean="0"/>
              <a:t>2/6/25</a:t>
            </a:fld>
            <a:endParaRPr lang="en-US"/>
          </a:p>
        </p:txBody>
      </p:sp>
      <p:sp>
        <p:nvSpPr>
          <p:cNvPr id="6" name="Footer Placeholder 5">
            <a:extLst>
              <a:ext uri="{FF2B5EF4-FFF2-40B4-BE49-F238E27FC236}">
                <a16:creationId xmlns:a16="http://schemas.microsoft.com/office/drawing/2014/main" id="{FBA0EC44-6B42-49D0-9D4D-A6C4A9F6EF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3D2B96-C002-42AF-84E6-BE19FE898AC9}"/>
              </a:ext>
            </a:extLst>
          </p:cNvPr>
          <p:cNvSpPr>
            <a:spLocks noGrp="1"/>
          </p:cNvSpPr>
          <p:nvPr>
            <p:ph type="sldNum" sz="quarter" idx="12"/>
          </p:nvPr>
        </p:nvSpPr>
        <p:spPr/>
        <p:txBody>
          <a:bodyPr/>
          <a:lstStyle/>
          <a:p>
            <a:fld id="{67ACD0A9-40BA-4D00-9ED1-683A49CEBEA8}" type="slidenum">
              <a:rPr lang="en-US" smtClean="0"/>
              <a:t>‹#›</a:t>
            </a:fld>
            <a:endParaRPr lang="en-US"/>
          </a:p>
        </p:txBody>
      </p:sp>
    </p:spTree>
    <p:extLst>
      <p:ext uri="{BB962C8B-B14F-4D97-AF65-F5344CB8AC3E}">
        <p14:creationId xmlns:p14="http://schemas.microsoft.com/office/powerpoint/2010/main" val="21947192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26B20-5E26-426C-BE25-B90E87D692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7D5056-2560-4611-81D9-4BFED86276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3C64D-A513-4158-9A7A-097036092A63}"/>
              </a:ext>
            </a:extLst>
          </p:cNvPr>
          <p:cNvSpPr>
            <a:spLocks noGrp="1"/>
          </p:cNvSpPr>
          <p:nvPr>
            <p:ph type="dt" sz="half" idx="10"/>
          </p:nvPr>
        </p:nvSpPr>
        <p:spPr/>
        <p:txBody>
          <a:bodyPr/>
          <a:lstStyle/>
          <a:p>
            <a:fld id="{C86069A1-313D-4896-A571-A51DCC90CADF}" type="datetimeFigureOut">
              <a:rPr lang="en-US" smtClean="0"/>
              <a:t>2/6/25</a:t>
            </a:fld>
            <a:endParaRPr lang="en-US"/>
          </a:p>
        </p:txBody>
      </p:sp>
      <p:sp>
        <p:nvSpPr>
          <p:cNvPr id="5" name="Footer Placeholder 4">
            <a:extLst>
              <a:ext uri="{FF2B5EF4-FFF2-40B4-BE49-F238E27FC236}">
                <a16:creationId xmlns:a16="http://schemas.microsoft.com/office/drawing/2014/main" id="{693C74B5-E7E7-487C-B292-502EFADCF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B7BBE4-4368-42C2-9148-F22396FA7E97}"/>
              </a:ext>
            </a:extLst>
          </p:cNvPr>
          <p:cNvSpPr>
            <a:spLocks noGrp="1"/>
          </p:cNvSpPr>
          <p:nvPr>
            <p:ph type="sldNum" sz="quarter" idx="12"/>
          </p:nvPr>
        </p:nvSpPr>
        <p:spPr/>
        <p:txBody>
          <a:bodyPr/>
          <a:lstStyle/>
          <a:p>
            <a:fld id="{67ACD0A9-40BA-4D00-9ED1-683A49CEBEA8}" type="slidenum">
              <a:rPr lang="en-US" smtClean="0"/>
              <a:t>‹#›</a:t>
            </a:fld>
            <a:endParaRPr lang="en-US"/>
          </a:p>
        </p:txBody>
      </p:sp>
    </p:spTree>
    <p:extLst>
      <p:ext uri="{BB962C8B-B14F-4D97-AF65-F5344CB8AC3E}">
        <p14:creationId xmlns:p14="http://schemas.microsoft.com/office/powerpoint/2010/main" val="1152644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150" b="0" i="0">
                <a:solidFill>
                  <a:srgbClr val="1C4379"/>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sz="4950" b="0" i="0">
                <a:solidFill>
                  <a:srgbClr val="1C4379"/>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defRPr sz="2150" b="0" i="0">
                <a:solidFill>
                  <a:srgbClr val="585858"/>
                </a:solidFill>
                <a:latin typeface="Trebuchet MS"/>
                <a:cs typeface="Trebuchet MS"/>
              </a:defRPr>
            </a:lvl1pPr>
          </a:lstStyle>
          <a:p>
            <a:pPr marL="12700">
              <a:lnSpc>
                <a:spcPts val="2520"/>
              </a:lnSpc>
            </a:pPr>
            <a:endParaRPr spc="-10"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p:txBody>
          <a:bodyPr lIns="0" tIns="0" rIns="0" bIns="0"/>
          <a:lstStyle>
            <a:lvl1pPr>
              <a:defRPr sz="1450" b="0" i="0">
                <a:solidFill>
                  <a:schemeClr val="tx1"/>
                </a:solidFill>
                <a:latin typeface="Arial"/>
                <a:cs typeface="Arial"/>
              </a:defRPr>
            </a:lvl1pPr>
          </a:lstStyle>
          <a:p>
            <a:pPr marL="38100">
              <a:lnSpc>
                <a:spcPts val="1735"/>
              </a:lnSpc>
            </a:pPr>
            <a:fld id="{81D60167-4931-47E6-BA6A-407CBD079E47}" type="slidenum">
              <a:rPr spc="15" dirty="0"/>
              <a:t>‹#›</a:t>
            </a:fld>
            <a:endParaRPr spc="15"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A32890-0BAD-4A8E-9C70-69E87FB888BC}"/>
              </a:ext>
            </a:extLst>
          </p:cNvPr>
          <p:cNvSpPr>
            <a:spLocks noGrp="1"/>
          </p:cNvSpPr>
          <p:nvPr>
            <p:ph type="title" orient="vert"/>
          </p:nvPr>
        </p:nvSpPr>
        <p:spPr>
          <a:xfrm>
            <a:off x="14386996" y="602118"/>
            <a:ext cx="4334947" cy="958415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43B645-2023-4DAF-8B43-4C3E5CA0CAF5}"/>
              </a:ext>
            </a:extLst>
          </p:cNvPr>
          <p:cNvSpPr>
            <a:spLocks noGrp="1"/>
          </p:cNvSpPr>
          <p:nvPr>
            <p:ph type="body" orient="vert" idx="1"/>
          </p:nvPr>
        </p:nvSpPr>
        <p:spPr>
          <a:xfrm>
            <a:off x="1382157" y="602118"/>
            <a:ext cx="12753538" cy="95841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4AC38B-DFC9-4104-9668-ECDCD1E7F823}"/>
              </a:ext>
            </a:extLst>
          </p:cNvPr>
          <p:cNvSpPr>
            <a:spLocks noGrp="1"/>
          </p:cNvSpPr>
          <p:nvPr>
            <p:ph type="dt" sz="half" idx="10"/>
          </p:nvPr>
        </p:nvSpPr>
        <p:spPr/>
        <p:txBody>
          <a:bodyPr/>
          <a:lstStyle/>
          <a:p>
            <a:fld id="{C86069A1-313D-4896-A571-A51DCC90CADF}" type="datetimeFigureOut">
              <a:rPr lang="en-US" smtClean="0"/>
              <a:t>2/6/25</a:t>
            </a:fld>
            <a:endParaRPr lang="en-US"/>
          </a:p>
        </p:txBody>
      </p:sp>
      <p:sp>
        <p:nvSpPr>
          <p:cNvPr id="5" name="Footer Placeholder 4">
            <a:extLst>
              <a:ext uri="{FF2B5EF4-FFF2-40B4-BE49-F238E27FC236}">
                <a16:creationId xmlns:a16="http://schemas.microsoft.com/office/drawing/2014/main" id="{6049A34B-9EC7-47B8-B7B0-74E925D9CF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616AC4-C932-44C5-917B-85454CE44CE6}"/>
              </a:ext>
            </a:extLst>
          </p:cNvPr>
          <p:cNvSpPr>
            <a:spLocks noGrp="1"/>
          </p:cNvSpPr>
          <p:nvPr>
            <p:ph type="sldNum" sz="quarter" idx="12"/>
          </p:nvPr>
        </p:nvSpPr>
        <p:spPr/>
        <p:txBody>
          <a:bodyPr/>
          <a:lstStyle/>
          <a:p>
            <a:fld id="{67ACD0A9-40BA-4D00-9ED1-683A49CEBEA8}" type="slidenum">
              <a:rPr lang="en-US" smtClean="0"/>
              <a:t>‹#›</a:t>
            </a:fld>
            <a:endParaRPr lang="en-US"/>
          </a:p>
        </p:txBody>
      </p:sp>
    </p:spTree>
    <p:extLst>
      <p:ext uri="{BB962C8B-B14F-4D97-AF65-F5344CB8AC3E}">
        <p14:creationId xmlns:p14="http://schemas.microsoft.com/office/powerpoint/2010/main" val="1990335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150" b="0" i="0">
                <a:solidFill>
                  <a:srgbClr val="1C4379"/>
                </a:solidFill>
                <a:latin typeface="Trebuchet MS"/>
                <a:cs typeface="Trebuchet MS"/>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2150" b="0" i="0">
                <a:solidFill>
                  <a:srgbClr val="585858"/>
                </a:solidFill>
                <a:latin typeface="Trebuchet MS"/>
                <a:cs typeface="Trebuchet MS"/>
              </a:defRPr>
            </a:lvl1pPr>
          </a:lstStyle>
          <a:p>
            <a:pPr marL="12700">
              <a:lnSpc>
                <a:spcPts val="2520"/>
              </a:lnSpc>
            </a:pPr>
            <a:endParaRPr spc="-10"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7" name="Holder 7"/>
          <p:cNvSpPr>
            <a:spLocks noGrp="1"/>
          </p:cNvSpPr>
          <p:nvPr>
            <p:ph type="sldNum" sz="quarter" idx="7"/>
          </p:nvPr>
        </p:nvSpPr>
        <p:spPr/>
        <p:txBody>
          <a:bodyPr lIns="0" tIns="0" rIns="0" bIns="0"/>
          <a:lstStyle>
            <a:lvl1pPr>
              <a:defRPr sz="1450" b="0" i="0">
                <a:solidFill>
                  <a:schemeClr val="tx1"/>
                </a:solidFill>
                <a:latin typeface="Arial"/>
                <a:cs typeface="Arial"/>
              </a:defRPr>
            </a:lvl1pPr>
          </a:lstStyle>
          <a:p>
            <a:pPr marL="38100">
              <a:lnSpc>
                <a:spcPts val="1735"/>
              </a:lnSpc>
            </a:pPr>
            <a:fld id="{81D60167-4931-47E6-BA6A-407CBD079E47}" type="slidenum">
              <a:rPr spc="15" dirty="0"/>
              <a:t>‹#›</a:t>
            </a:fld>
            <a:endParaRPr spc="1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7088484" cy="11308554"/>
          </a:xfrm>
          <a:prstGeom prst="rect">
            <a:avLst/>
          </a:prstGeom>
        </p:spPr>
      </p:pic>
      <p:sp>
        <p:nvSpPr>
          <p:cNvPr id="17" name="bg object 17"/>
          <p:cNvSpPr/>
          <p:nvPr/>
        </p:nvSpPr>
        <p:spPr>
          <a:xfrm>
            <a:off x="8282889" y="3991920"/>
            <a:ext cx="327025" cy="573405"/>
          </a:xfrm>
          <a:custGeom>
            <a:avLst/>
            <a:gdLst/>
            <a:ahLst/>
            <a:cxnLst/>
            <a:rect l="l" t="t" r="r" b="b"/>
            <a:pathLst>
              <a:path w="327025" h="573404">
                <a:moveTo>
                  <a:pt x="326691" y="0"/>
                </a:moveTo>
                <a:lnTo>
                  <a:pt x="0" y="286483"/>
                </a:lnTo>
                <a:lnTo>
                  <a:pt x="326691" y="572966"/>
                </a:lnTo>
                <a:lnTo>
                  <a:pt x="326691" y="0"/>
                </a:lnTo>
                <a:close/>
              </a:path>
            </a:pathLst>
          </a:custGeom>
          <a:solidFill>
            <a:srgbClr val="FFFFFF"/>
          </a:solidFill>
        </p:spPr>
        <p:txBody>
          <a:bodyPr wrap="square" lIns="0" tIns="0" rIns="0" bIns="0" rtlCol="0"/>
          <a:lstStyle/>
          <a:p>
            <a:endParaRPr/>
          </a:p>
        </p:txBody>
      </p:sp>
      <p:sp>
        <p:nvSpPr>
          <p:cNvPr id="18" name="bg object 18"/>
          <p:cNvSpPr/>
          <p:nvPr/>
        </p:nvSpPr>
        <p:spPr>
          <a:xfrm>
            <a:off x="15896061" y="3080953"/>
            <a:ext cx="1299845" cy="34290"/>
          </a:xfrm>
          <a:custGeom>
            <a:avLst/>
            <a:gdLst/>
            <a:ahLst/>
            <a:cxnLst/>
            <a:rect l="l" t="t" r="r" b="b"/>
            <a:pathLst>
              <a:path w="1299844" h="34289">
                <a:moveTo>
                  <a:pt x="1299227" y="0"/>
                </a:moveTo>
                <a:lnTo>
                  <a:pt x="0" y="0"/>
                </a:lnTo>
                <a:lnTo>
                  <a:pt x="0" y="33925"/>
                </a:lnTo>
                <a:lnTo>
                  <a:pt x="1299227" y="33925"/>
                </a:lnTo>
                <a:lnTo>
                  <a:pt x="1299227" y="0"/>
                </a:lnTo>
                <a:close/>
              </a:path>
            </a:pathLst>
          </a:custGeom>
          <a:solidFill>
            <a:srgbClr val="A28A2C"/>
          </a:solidFill>
        </p:spPr>
        <p:txBody>
          <a:bodyPr wrap="square" lIns="0" tIns="0" rIns="0" bIns="0" rtlCol="0"/>
          <a:lstStyle/>
          <a:p>
            <a:endParaRPr/>
          </a:p>
        </p:txBody>
      </p:sp>
      <p:pic>
        <p:nvPicPr>
          <p:cNvPr id="19" name="bg object 19"/>
          <p:cNvPicPr/>
          <p:nvPr/>
        </p:nvPicPr>
        <p:blipFill>
          <a:blip r:embed="rId3" cstate="print"/>
          <a:stretch>
            <a:fillRect/>
          </a:stretch>
        </p:blipFill>
        <p:spPr>
          <a:xfrm>
            <a:off x="16084536" y="9360971"/>
            <a:ext cx="3645124" cy="1348231"/>
          </a:xfrm>
          <a:prstGeom prst="rect">
            <a:avLst/>
          </a:prstGeom>
        </p:spPr>
      </p:pic>
      <p:sp>
        <p:nvSpPr>
          <p:cNvPr id="2" name="Holder 2"/>
          <p:cNvSpPr>
            <a:spLocks noGrp="1"/>
          </p:cNvSpPr>
          <p:nvPr>
            <p:ph type="title"/>
          </p:nvPr>
        </p:nvSpPr>
        <p:spPr/>
        <p:txBody>
          <a:bodyPr lIns="0" tIns="0" rIns="0" bIns="0"/>
          <a:lstStyle>
            <a:lvl1pPr>
              <a:defRPr sz="6150" b="0" i="0">
                <a:solidFill>
                  <a:srgbClr val="1C4379"/>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defRPr sz="2150" b="0" i="0">
                <a:solidFill>
                  <a:srgbClr val="585858"/>
                </a:solidFill>
                <a:latin typeface="Trebuchet MS"/>
                <a:cs typeface="Trebuchet MS"/>
              </a:defRPr>
            </a:lvl1pPr>
          </a:lstStyle>
          <a:p>
            <a:pPr marL="12700">
              <a:lnSpc>
                <a:spcPts val="2520"/>
              </a:lnSpc>
            </a:pPr>
            <a:endParaRPr spc="-10"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5" name="Holder 5"/>
          <p:cNvSpPr>
            <a:spLocks noGrp="1"/>
          </p:cNvSpPr>
          <p:nvPr>
            <p:ph type="sldNum" sz="quarter" idx="7"/>
          </p:nvPr>
        </p:nvSpPr>
        <p:spPr/>
        <p:txBody>
          <a:bodyPr lIns="0" tIns="0" rIns="0" bIns="0"/>
          <a:lstStyle>
            <a:lvl1pPr>
              <a:defRPr sz="1450" b="0" i="0">
                <a:solidFill>
                  <a:schemeClr val="tx1"/>
                </a:solidFill>
                <a:latin typeface="Arial"/>
                <a:cs typeface="Arial"/>
              </a:defRPr>
            </a:lvl1pPr>
          </a:lstStyle>
          <a:p>
            <a:pPr marL="38100">
              <a:lnSpc>
                <a:spcPts val="1735"/>
              </a:lnSpc>
            </a:pPr>
            <a:fld id="{81D60167-4931-47E6-BA6A-407CBD079E47}" type="slidenum">
              <a:rPr spc="15" dirty="0"/>
              <a:t>‹#›</a:t>
            </a:fld>
            <a:endParaRPr spc="1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7088484" cy="11308554"/>
          </a:xfrm>
          <a:prstGeom prst="rect">
            <a:avLst/>
          </a:prstGeom>
        </p:spPr>
      </p:pic>
      <p:sp>
        <p:nvSpPr>
          <p:cNvPr id="17" name="bg object 17"/>
          <p:cNvSpPr/>
          <p:nvPr/>
        </p:nvSpPr>
        <p:spPr>
          <a:xfrm>
            <a:off x="8282889" y="3991920"/>
            <a:ext cx="327025" cy="573405"/>
          </a:xfrm>
          <a:custGeom>
            <a:avLst/>
            <a:gdLst/>
            <a:ahLst/>
            <a:cxnLst/>
            <a:rect l="l" t="t" r="r" b="b"/>
            <a:pathLst>
              <a:path w="327025" h="573404">
                <a:moveTo>
                  <a:pt x="326691" y="0"/>
                </a:moveTo>
                <a:lnTo>
                  <a:pt x="0" y="286483"/>
                </a:lnTo>
                <a:lnTo>
                  <a:pt x="326691" y="572966"/>
                </a:lnTo>
                <a:lnTo>
                  <a:pt x="326691" y="0"/>
                </a:lnTo>
                <a:close/>
              </a:path>
            </a:pathLst>
          </a:custGeom>
          <a:solidFill>
            <a:srgbClr val="FFFFFF"/>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defRPr sz="2150" b="0" i="0">
                <a:solidFill>
                  <a:srgbClr val="585858"/>
                </a:solidFill>
                <a:latin typeface="Trebuchet MS"/>
                <a:cs typeface="Trebuchet MS"/>
              </a:defRPr>
            </a:lvl1pPr>
          </a:lstStyle>
          <a:p>
            <a:pPr marL="12700">
              <a:lnSpc>
                <a:spcPts val="2520"/>
              </a:lnSpc>
            </a:pPr>
            <a:endParaRPr spc="-10"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4" name="Holder 4"/>
          <p:cNvSpPr>
            <a:spLocks noGrp="1"/>
          </p:cNvSpPr>
          <p:nvPr>
            <p:ph type="sldNum" sz="quarter" idx="7"/>
          </p:nvPr>
        </p:nvSpPr>
        <p:spPr/>
        <p:txBody>
          <a:bodyPr lIns="0" tIns="0" rIns="0" bIns="0"/>
          <a:lstStyle>
            <a:lvl1pPr>
              <a:defRPr sz="1450" b="0" i="0">
                <a:solidFill>
                  <a:schemeClr val="tx1"/>
                </a:solidFill>
                <a:latin typeface="Arial"/>
                <a:cs typeface="Arial"/>
              </a:defRPr>
            </a:lvl1pPr>
          </a:lstStyle>
          <a:p>
            <a:pPr marL="38100">
              <a:lnSpc>
                <a:spcPts val="1735"/>
              </a:lnSpc>
            </a:pPr>
            <a:fld id="{81D60167-4931-47E6-BA6A-407CBD079E47}" type="slidenum">
              <a:rPr spc="15" dirty="0"/>
              <a:t>‹#›</a:t>
            </a:fld>
            <a:endParaRPr spc="15"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952851" y="-1068105"/>
            <a:ext cx="22051685" cy="13208204"/>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994734" y="8235379"/>
            <a:ext cx="18114632" cy="1471813"/>
          </a:xfrm>
          <a:prstGeom prst="rect">
            <a:avLst/>
          </a:prstGeom>
        </p:spPr>
        <p:txBody>
          <a:bodyPr anchor="b"/>
          <a:lstStyle>
            <a:lvl1pPr>
              <a:defRPr sz="9564" spc="-191"/>
            </a:lvl1pPr>
          </a:lstStyle>
          <a:p>
            <a:r>
              <a:t>Presentation Title</a:t>
            </a:r>
          </a:p>
        </p:txBody>
      </p:sp>
      <p:sp>
        <p:nvSpPr>
          <p:cNvPr id="23" name="Author and Date"/>
          <p:cNvSpPr txBox="1">
            <a:spLocks noGrp="1"/>
          </p:cNvSpPr>
          <p:nvPr>
            <p:ph type="body" sz="quarter" idx="22" hasCustomPrompt="1"/>
          </p:nvPr>
        </p:nvSpPr>
        <p:spPr>
          <a:xfrm>
            <a:off x="995716" y="912051"/>
            <a:ext cx="18112670" cy="549059"/>
          </a:xfrm>
          <a:prstGeom prst="rect">
            <a:avLst/>
          </a:prstGeom>
        </p:spPr>
        <p:txBody>
          <a:bodyPr lIns="45719" tIns="45719" rIns="45719" bIns="45719"/>
          <a:lstStyle>
            <a:lvl1pPr marL="0" indent="0" defTabSz="680625">
              <a:lnSpc>
                <a:spcPct val="100000"/>
              </a:lnSpc>
              <a:spcBef>
                <a:spcPts val="0"/>
              </a:spcBef>
              <a:buSzTx/>
              <a:buNone/>
              <a:defRPr sz="2968" b="1"/>
            </a:lvl1pPr>
          </a:lstStyle>
          <a:p>
            <a:r>
              <a:t>Author and Date</a:t>
            </a:r>
          </a:p>
        </p:txBody>
      </p:sp>
      <p:sp>
        <p:nvSpPr>
          <p:cNvPr id="24" name="Body Level One…"/>
          <p:cNvSpPr txBox="1">
            <a:spLocks noGrp="1"/>
          </p:cNvSpPr>
          <p:nvPr>
            <p:ph type="body" sz="quarter" idx="1" hasCustomPrompt="1"/>
          </p:nvPr>
        </p:nvSpPr>
        <p:spPr>
          <a:xfrm>
            <a:off x="994734" y="9572801"/>
            <a:ext cx="18114632" cy="3489417"/>
          </a:xfrm>
          <a:prstGeom prst="rect">
            <a:avLst/>
          </a:prstGeom>
        </p:spPr>
        <p:txBody>
          <a:bodyPr/>
          <a:lstStyle>
            <a:lvl1pPr marL="0" indent="0" defTabSz="680625">
              <a:lnSpc>
                <a:spcPct val="100000"/>
              </a:lnSpc>
              <a:spcBef>
                <a:spcPts val="0"/>
              </a:spcBef>
              <a:buSzTx/>
              <a:buNone/>
              <a:defRPr sz="4535" b="1"/>
            </a:lvl1pPr>
            <a:lvl2pPr marL="0" indent="0" defTabSz="680625">
              <a:lnSpc>
                <a:spcPct val="100000"/>
              </a:lnSpc>
              <a:spcBef>
                <a:spcPts val="0"/>
              </a:spcBef>
              <a:buSzTx/>
              <a:buNone/>
              <a:defRPr sz="4535" b="1"/>
            </a:lvl2pPr>
            <a:lvl3pPr marL="0" indent="0" defTabSz="680625">
              <a:lnSpc>
                <a:spcPct val="100000"/>
              </a:lnSpc>
              <a:spcBef>
                <a:spcPts val="0"/>
              </a:spcBef>
              <a:buSzTx/>
              <a:buNone/>
              <a:defRPr sz="4535" b="1"/>
            </a:lvl3pPr>
            <a:lvl4pPr marL="0" indent="0" defTabSz="680625">
              <a:lnSpc>
                <a:spcPct val="100000"/>
              </a:lnSpc>
              <a:spcBef>
                <a:spcPts val="0"/>
              </a:spcBef>
              <a:buSzTx/>
              <a:buNone/>
              <a:defRPr sz="4535" b="1"/>
            </a:lvl4pPr>
            <a:lvl5pPr marL="0" indent="0" defTabSz="680625">
              <a:lnSpc>
                <a:spcPct val="100000"/>
              </a:lnSpc>
              <a:spcBef>
                <a:spcPts val="0"/>
              </a:spcBef>
              <a:buSzTx/>
              <a:buNone/>
              <a:defRPr sz="4535"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xfrm>
            <a:off x="9904634" y="10827191"/>
            <a:ext cx="297815" cy="223138"/>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22755755"/>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994734" y="1956595"/>
            <a:ext cx="18114632" cy="790214"/>
          </a:xfrm>
          <a:prstGeom prst="rect">
            <a:avLst/>
          </a:prstGeom>
        </p:spPr>
        <p:txBody>
          <a:bodyPr lIns="45719" tIns="45719" rIns="45719" bIns="45719"/>
          <a:lstStyle>
            <a:lvl1pPr marL="0" indent="0" defTabSz="680625">
              <a:lnSpc>
                <a:spcPct val="100000"/>
              </a:lnSpc>
              <a:spcBef>
                <a:spcPts val="0"/>
              </a:spcBef>
              <a:buSzTx/>
              <a:buNone/>
              <a:defRPr sz="4535" b="1"/>
            </a:lvl1pPr>
          </a:lstStyle>
          <a:p>
            <a:r>
              <a:t>Slide Subtitle</a:t>
            </a:r>
          </a:p>
        </p:txBody>
      </p:sp>
      <p:sp>
        <p:nvSpPr>
          <p:cNvPr id="44" name="Body Level One…"/>
          <p:cNvSpPr txBox="1">
            <a:spLocks noGrp="1"/>
          </p:cNvSpPr>
          <p:nvPr>
            <p:ph type="body" idx="1" hasCustomPrompt="1"/>
          </p:nvPr>
        </p:nvSpPr>
        <p:spPr>
          <a:xfrm>
            <a:off x="1125525" y="3453155"/>
            <a:ext cx="17853048" cy="1869743"/>
          </a:xfrm>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xfrm>
            <a:off x="9904634" y="10827191"/>
            <a:ext cx="297815" cy="223138"/>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81250495"/>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ECE4B-EF1A-4737-A80A-F7FCB153266B}"/>
              </a:ext>
            </a:extLst>
          </p:cNvPr>
          <p:cNvSpPr>
            <a:spLocks noGrp="1"/>
          </p:cNvSpPr>
          <p:nvPr>
            <p:ph type="ctrTitle"/>
          </p:nvPr>
        </p:nvSpPr>
        <p:spPr>
          <a:xfrm>
            <a:off x="2513013" y="2742996"/>
            <a:ext cx="15078075" cy="3045193"/>
          </a:xfrm>
        </p:spPr>
        <p:txBody>
          <a:bodyPr anchor="b"/>
          <a:lstStyle>
            <a:lvl1pPr algn="ctr">
              <a:defRPr sz="9894"/>
            </a:lvl1pPr>
          </a:lstStyle>
          <a:p>
            <a:r>
              <a:rPr lang="en-US"/>
              <a:t>Click to edit Master title style</a:t>
            </a:r>
          </a:p>
        </p:txBody>
      </p:sp>
      <p:sp>
        <p:nvSpPr>
          <p:cNvPr id="3" name="Subtitle 2">
            <a:extLst>
              <a:ext uri="{FF2B5EF4-FFF2-40B4-BE49-F238E27FC236}">
                <a16:creationId xmlns:a16="http://schemas.microsoft.com/office/drawing/2014/main" id="{73F0535B-6DEC-40D4-8919-5B299C5324CE}"/>
              </a:ext>
            </a:extLst>
          </p:cNvPr>
          <p:cNvSpPr>
            <a:spLocks noGrp="1"/>
          </p:cNvSpPr>
          <p:nvPr>
            <p:ph type="subTitle" idx="1"/>
          </p:nvPr>
        </p:nvSpPr>
        <p:spPr>
          <a:xfrm>
            <a:off x="2513013" y="5940028"/>
            <a:ext cx="15078075" cy="609077"/>
          </a:xfrm>
        </p:spPr>
        <p:txBody>
          <a:bodyPr/>
          <a:lstStyle>
            <a:lvl1pPr marL="0" indent="0" algn="ctr">
              <a:buNone/>
              <a:defRPr sz="3958"/>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a:t>Click to edit Master subtitle style</a:t>
            </a:r>
          </a:p>
        </p:txBody>
      </p:sp>
      <p:sp>
        <p:nvSpPr>
          <p:cNvPr id="4" name="Date Placeholder 3">
            <a:extLst>
              <a:ext uri="{FF2B5EF4-FFF2-40B4-BE49-F238E27FC236}">
                <a16:creationId xmlns:a16="http://schemas.microsoft.com/office/drawing/2014/main" id="{243C3DA9-899E-4B11-B902-1A013E941727}"/>
              </a:ext>
            </a:extLst>
          </p:cNvPr>
          <p:cNvSpPr>
            <a:spLocks noGrp="1"/>
          </p:cNvSpPr>
          <p:nvPr>
            <p:ph type="dt" sz="half" idx="10"/>
          </p:nvPr>
        </p:nvSpPr>
        <p:spPr>
          <a:xfrm>
            <a:off x="1005205" y="10517696"/>
            <a:ext cx="4623943" cy="276999"/>
          </a:xfrm>
        </p:spPr>
        <p:txBody>
          <a:bodyPr/>
          <a:lstStyle/>
          <a:p>
            <a:fld id="{CB60AF1A-E19E-4DCF-8FDF-71B3E1110817}" type="datetimeFigureOut">
              <a:rPr lang="en-US" smtClean="0"/>
              <a:t>2/6/25</a:t>
            </a:fld>
            <a:endParaRPr lang="en-US"/>
          </a:p>
        </p:txBody>
      </p:sp>
      <p:sp>
        <p:nvSpPr>
          <p:cNvPr id="5" name="Footer Placeholder 4">
            <a:extLst>
              <a:ext uri="{FF2B5EF4-FFF2-40B4-BE49-F238E27FC236}">
                <a16:creationId xmlns:a16="http://schemas.microsoft.com/office/drawing/2014/main" id="{3F525420-83EA-4DF0-AF8E-066B513952EA}"/>
              </a:ext>
            </a:extLst>
          </p:cNvPr>
          <p:cNvSpPr>
            <a:spLocks noGrp="1"/>
          </p:cNvSpPr>
          <p:nvPr>
            <p:ph type="ftr" sz="quarter" idx="11"/>
          </p:nvPr>
        </p:nvSpPr>
        <p:spPr>
          <a:xfrm>
            <a:off x="588915" y="10581258"/>
            <a:ext cx="5267325" cy="330860"/>
          </a:xfrm>
        </p:spPr>
        <p:txBody>
          <a:bodyPr/>
          <a:lstStyle/>
          <a:p>
            <a:endParaRPr lang="en-US"/>
          </a:p>
        </p:txBody>
      </p:sp>
      <p:sp>
        <p:nvSpPr>
          <p:cNvPr id="6" name="Slide Number Placeholder 5">
            <a:extLst>
              <a:ext uri="{FF2B5EF4-FFF2-40B4-BE49-F238E27FC236}">
                <a16:creationId xmlns:a16="http://schemas.microsoft.com/office/drawing/2014/main" id="{220C9C2D-5D1C-4A66-ACA1-9512AF41CEF9}"/>
              </a:ext>
            </a:extLst>
          </p:cNvPr>
          <p:cNvSpPr>
            <a:spLocks noGrp="1"/>
          </p:cNvSpPr>
          <p:nvPr>
            <p:ph type="sldNum" sz="quarter" idx="12"/>
          </p:nvPr>
        </p:nvSpPr>
        <p:spPr>
          <a:xfrm>
            <a:off x="9904634" y="10827191"/>
            <a:ext cx="297815" cy="223138"/>
          </a:xfrm>
        </p:spPr>
        <p:txBody>
          <a:bodyPr/>
          <a:lstStyle/>
          <a:p>
            <a:fld id="{437D126A-6C35-4A78-ACFC-9518BFA8C288}" type="slidenum">
              <a:rPr lang="en-US" smtClean="0"/>
              <a:t>‹#›</a:t>
            </a:fld>
            <a:endParaRPr lang="en-US"/>
          </a:p>
        </p:txBody>
      </p:sp>
    </p:spTree>
    <p:extLst>
      <p:ext uri="{BB962C8B-B14F-4D97-AF65-F5344CB8AC3E}">
        <p14:creationId xmlns:p14="http://schemas.microsoft.com/office/powerpoint/2010/main" val="1660681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990480" y="9778895"/>
            <a:ext cx="18114635" cy="549059"/>
          </a:xfrm>
          <a:prstGeom prst="rect">
            <a:avLst/>
          </a:prstGeom>
        </p:spPr>
        <p:txBody>
          <a:bodyPr lIns="45719" tIns="45719" rIns="45719" bIns="45719"/>
          <a:lstStyle>
            <a:lvl1pPr marL="0" indent="0" defTabSz="680625">
              <a:lnSpc>
                <a:spcPct val="100000"/>
              </a:lnSpc>
              <a:spcBef>
                <a:spcPts val="0"/>
              </a:spcBef>
              <a:buSzTx/>
              <a:buNone/>
              <a:defRPr sz="2968" b="1"/>
            </a:lvl1pPr>
          </a:lstStyle>
          <a:p>
            <a:r>
              <a:t>Author and Date</a:t>
            </a:r>
          </a:p>
        </p:txBody>
      </p:sp>
      <p:sp>
        <p:nvSpPr>
          <p:cNvPr id="12" name="Presentation Title"/>
          <p:cNvSpPr txBox="1">
            <a:spLocks noGrp="1"/>
          </p:cNvSpPr>
          <p:nvPr>
            <p:ph type="title" hasCustomPrompt="1"/>
          </p:nvPr>
        </p:nvSpPr>
        <p:spPr>
          <a:xfrm>
            <a:off x="994731" y="4483979"/>
            <a:ext cx="18114635" cy="1471813"/>
          </a:xfrm>
          <a:prstGeom prst="rect">
            <a:avLst/>
          </a:prstGeom>
        </p:spPr>
        <p:txBody>
          <a:bodyPr anchor="b"/>
          <a:lstStyle>
            <a:lvl1pPr>
              <a:defRPr sz="9564" spc="-191"/>
            </a:lvl1pPr>
          </a:lstStyle>
          <a:p>
            <a:r>
              <a:t>Presentation Title</a:t>
            </a:r>
          </a:p>
        </p:txBody>
      </p:sp>
      <p:sp>
        <p:nvSpPr>
          <p:cNvPr id="13" name="Body Level One…"/>
          <p:cNvSpPr txBox="1">
            <a:spLocks noGrp="1"/>
          </p:cNvSpPr>
          <p:nvPr>
            <p:ph type="body" sz="quarter" idx="1" hasCustomPrompt="1"/>
          </p:nvPr>
        </p:nvSpPr>
        <p:spPr>
          <a:xfrm>
            <a:off x="990482" y="5955788"/>
            <a:ext cx="18114633" cy="3489417"/>
          </a:xfrm>
          <a:prstGeom prst="rect">
            <a:avLst/>
          </a:prstGeom>
        </p:spPr>
        <p:txBody>
          <a:bodyPr/>
          <a:lstStyle>
            <a:lvl1pPr marL="0" indent="0" defTabSz="680625">
              <a:lnSpc>
                <a:spcPct val="100000"/>
              </a:lnSpc>
              <a:spcBef>
                <a:spcPts val="0"/>
              </a:spcBef>
              <a:buSzTx/>
              <a:buNone/>
              <a:defRPr sz="4535" b="1"/>
            </a:lvl1pPr>
            <a:lvl2pPr marL="0" indent="0" defTabSz="680625">
              <a:lnSpc>
                <a:spcPct val="100000"/>
              </a:lnSpc>
              <a:spcBef>
                <a:spcPts val="0"/>
              </a:spcBef>
              <a:buSzTx/>
              <a:buNone/>
              <a:defRPr sz="4535" b="1"/>
            </a:lvl2pPr>
            <a:lvl3pPr marL="0" indent="0" defTabSz="680625">
              <a:lnSpc>
                <a:spcPct val="100000"/>
              </a:lnSpc>
              <a:spcBef>
                <a:spcPts val="0"/>
              </a:spcBef>
              <a:buSzTx/>
              <a:buNone/>
              <a:defRPr sz="4535" b="1"/>
            </a:lvl3pPr>
            <a:lvl4pPr marL="0" indent="0" defTabSz="680625">
              <a:lnSpc>
                <a:spcPct val="100000"/>
              </a:lnSpc>
              <a:spcBef>
                <a:spcPts val="0"/>
              </a:spcBef>
              <a:buSzTx/>
              <a:buNone/>
              <a:defRPr sz="4535" b="1"/>
            </a:lvl4pPr>
            <a:lvl5pPr marL="0" indent="0" defTabSz="680625">
              <a:lnSpc>
                <a:spcPct val="100000"/>
              </a:lnSpc>
              <a:spcBef>
                <a:spcPts val="0"/>
              </a:spcBef>
              <a:buSzTx/>
              <a:buNone/>
              <a:defRPr sz="4535"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9904634" y="10827191"/>
            <a:ext cx="297815" cy="223138"/>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83714732"/>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359840" y="1449412"/>
            <a:ext cx="17384418" cy="968375"/>
          </a:xfrm>
          <a:prstGeom prst="rect">
            <a:avLst/>
          </a:prstGeom>
        </p:spPr>
        <p:txBody>
          <a:bodyPr wrap="square" lIns="0" tIns="0" rIns="0" bIns="0">
            <a:spAutoFit/>
          </a:bodyPr>
          <a:lstStyle>
            <a:lvl1pPr>
              <a:defRPr sz="6150" b="0" i="0">
                <a:solidFill>
                  <a:srgbClr val="1C4379"/>
                </a:solidFill>
                <a:latin typeface="Trebuchet MS"/>
                <a:cs typeface="Trebuchet MS"/>
              </a:defRPr>
            </a:lvl1pPr>
          </a:lstStyle>
          <a:p>
            <a:endParaRPr/>
          </a:p>
        </p:txBody>
      </p:sp>
      <p:sp>
        <p:nvSpPr>
          <p:cNvPr id="3" name="Holder 3"/>
          <p:cNvSpPr>
            <a:spLocks noGrp="1"/>
          </p:cNvSpPr>
          <p:nvPr>
            <p:ph type="body" idx="1"/>
          </p:nvPr>
        </p:nvSpPr>
        <p:spPr>
          <a:xfrm>
            <a:off x="1125525" y="3453155"/>
            <a:ext cx="17853048" cy="4780915"/>
          </a:xfrm>
          <a:prstGeom prst="rect">
            <a:avLst/>
          </a:prstGeom>
        </p:spPr>
        <p:txBody>
          <a:bodyPr wrap="square" lIns="0" tIns="0" rIns="0" bIns="0">
            <a:spAutoFit/>
          </a:bodyPr>
          <a:lstStyle>
            <a:lvl1pPr>
              <a:defRPr sz="4950" b="0" i="0">
                <a:solidFill>
                  <a:srgbClr val="1C4379"/>
                </a:solidFill>
                <a:latin typeface="Trebuchet MS"/>
                <a:cs typeface="Trebuchet MS"/>
              </a:defRPr>
            </a:lvl1pPr>
          </a:lstStyle>
          <a:p>
            <a:endParaRPr/>
          </a:p>
        </p:txBody>
      </p:sp>
      <p:sp>
        <p:nvSpPr>
          <p:cNvPr id="4" name="Holder 4"/>
          <p:cNvSpPr>
            <a:spLocks noGrp="1"/>
          </p:cNvSpPr>
          <p:nvPr>
            <p:ph type="ftr" sz="quarter" idx="5"/>
          </p:nvPr>
        </p:nvSpPr>
        <p:spPr>
          <a:xfrm>
            <a:off x="588915" y="10581258"/>
            <a:ext cx="5267325" cy="345440"/>
          </a:xfrm>
          <a:prstGeom prst="rect">
            <a:avLst/>
          </a:prstGeom>
        </p:spPr>
        <p:txBody>
          <a:bodyPr wrap="square" lIns="0" tIns="0" rIns="0" bIns="0">
            <a:spAutoFit/>
          </a:bodyPr>
          <a:lstStyle>
            <a:lvl1pPr>
              <a:defRPr sz="2150" b="0" i="0">
                <a:solidFill>
                  <a:srgbClr val="585858"/>
                </a:solidFill>
                <a:latin typeface="Trebuchet MS"/>
                <a:cs typeface="Trebuchet MS"/>
              </a:defRPr>
            </a:lvl1pPr>
          </a:lstStyle>
          <a:p>
            <a:pPr marL="12700">
              <a:lnSpc>
                <a:spcPts val="2520"/>
              </a:lnSpc>
            </a:pPr>
            <a:endParaRPr spc="-10" dirty="0"/>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a:xfrm>
            <a:off x="9904634" y="10827191"/>
            <a:ext cx="297815" cy="236220"/>
          </a:xfrm>
          <a:prstGeom prst="rect">
            <a:avLst/>
          </a:prstGeom>
        </p:spPr>
        <p:txBody>
          <a:bodyPr wrap="square" lIns="0" tIns="0" rIns="0" bIns="0">
            <a:spAutoFit/>
          </a:bodyPr>
          <a:lstStyle>
            <a:lvl1pPr>
              <a:defRPr sz="1450" b="0" i="0">
                <a:solidFill>
                  <a:schemeClr val="tx1"/>
                </a:solidFill>
                <a:latin typeface="Arial"/>
                <a:cs typeface="Arial"/>
              </a:defRPr>
            </a:lvl1pPr>
          </a:lstStyle>
          <a:p>
            <a:pPr marL="38100">
              <a:lnSpc>
                <a:spcPts val="1735"/>
              </a:lnSpc>
            </a:pPr>
            <a:fld id="{81D60167-4931-47E6-BA6A-407CBD079E47}" type="slidenum">
              <a:rPr spc="15" dirty="0"/>
              <a:t>‹#›</a:t>
            </a:fld>
            <a:endParaRPr spc="1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80" r:id="rId8"/>
    <p:sldLayoutId id="2147483681" r:id="rId9"/>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B158A5-CA0F-4E4F-A1CA-ABB27B6FFF94}"/>
              </a:ext>
            </a:extLst>
          </p:cNvPr>
          <p:cNvSpPr>
            <a:spLocks noGrp="1"/>
          </p:cNvSpPr>
          <p:nvPr>
            <p:ph type="title"/>
          </p:nvPr>
        </p:nvSpPr>
        <p:spPr>
          <a:xfrm>
            <a:off x="1382157" y="602119"/>
            <a:ext cx="17339786" cy="21859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53333A-373E-4A1B-9421-51CC6493B5E4}"/>
              </a:ext>
            </a:extLst>
          </p:cNvPr>
          <p:cNvSpPr>
            <a:spLocks noGrp="1"/>
          </p:cNvSpPr>
          <p:nvPr>
            <p:ph type="body" idx="1"/>
          </p:nvPr>
        </p:nvSpPr>
        <p:spPr>
          <a:xfrm>
            <a:off x="1382157" y="3010591"/>
            <a:ext cx="17339786" cy="717567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317D4C-A8F5-4E5E-BA5B-5D4C15941764}"/>
              </a:ext>
            </a:extLst>
          </p:cNvPr>
          <p:cNvSpPr>
            <a:spLocks noGrp="1"/>
          </p:cNvSpPr>
          <p:nvPr>
            <p:ph type="dt" sz="half" idx="2"/>
          </p:nvPr>
        </p:nvSpPr>
        <p:spPr>
          <a:xfrm>
            <a:off x="1382157" y="10482093"/>
            <a:ext cx="4523423" cy="602118"/>
          </a:xfrm>
          <a:prstGeom prst="rect">
            <a:avLst/>
          </a:prstGeom>
        </p:spPr>
        <p:txBody>
          <a:bodyPr vert="horz" lIns="91440" tIns="45720" rIns="91440" bIns="45720" rtlCol="0" anchor="ctr"/>
          <a:lstStyle>
            <a:lvl1pPr algn="l">
              <a:defRPr sz="1979">
                <a:solidFill>
                  <a:schemeClr val="tx1">
                    <a:tint val="75000"/>
                  </a:schemeClr>
                </a:solidFill>
              </a:defRPr>
            </a:lvl1pPr>
          </a:lstStyle>
          <a:p>
            <a:fld id="{C86069A1-313D-4896-A571-A51DCC90CADF}" type="datetimeFigureOut">
              <a:rPr lang="en-US" smtClean="0"/>
              <a:t>2/6/25</a:t>
            </a:fld>
            <a:endParaRPr lang="en-US"/>
          </a:p>
        </p:txBody>
      </p:sp>
      <p:sp>
        <p:nvSpPr>
          <p:cNvPr id="5" name="Footer Placeholder 4">
            <a:extLst>
              <a:ext uri="{FF2B5EF4-FFF2-40B4-BE49-F238E27FC236}">
                <a16:creationId xmlns:a16="http://schemas.microsoft.com/office/drawing/2014/main" id="{17FDB724-C9C4-4FA9-B522-5E06248873A6}"/>
              </a:ext>
            </a:extLst>
          </p:cNvPr>
          <p:cNvSpPr>
            <a:spLocks noGrp="1"/>
          </p:cNvSpPr>
          <p:nvPr>
            <p:ph type="ftr" sz="quarter" idx="3"/>
          </p:nvPr>
        </p:nvSpPr>
        <p:spPr>
          <a:xfrm>
            <a:off x="6659483" y="10482093"/>
            <a:ext cx="6785134" cy="602118"/>
          </a:xfrm>
          <a:prstGeom prst="rect">
            <a:avLst/>
          </a:prstGeom>
        </p:spPr>
        <p:txBody>
          <a:bodyPr vert="horz" lIns="91440" tIns="45720" rIns="91440" bIns="45720" rtlCol="0" anchor="ctr"/>
          <a:lstStyle>
            <a:lvl1pPr algn="ctr">
              <a:defRPr sz="1979">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2407AA-466B-4FDE-A450-D2EED5749B2C}"/>
              </a:ext>
            </a:extLst>
          </p:cNvPr>
          <p:cNvSpPr>
            <a:spLocks noGrp="1"/>
          </p:cNvSpPr>
          <p:nvPr>
            <p:ph type="sldNum" sz="quarter" idx="4"/>
          </p:nvPr>
        </p:nvSpPr>
        <p:spPr>
          <a:xfrm>
            <a:off x="14198520" y="10482093"/>
            <a:ext cx="4523423" cy="602118"/>
          </a:xfrm>
          <a:prstGeom prst="rect">
            <a:avLst/>
          </a:prstGeom>
        </p:spPr>
        <p:txBody>
          <a:bodyPr vert="horz" lIns="91440" tIns="45720" rIns="91440" bIns="45720" rtlCol="0" anchor="ctr"/>
          <a:lstStyle>
            <a:lvl1pPr algn="r">
              <a:defRPr sz="1979">
                <a:solidFill>
                  <a:schemeClr val="tx1">
                    <a:tint val="75000"/>
                  </a:schemeClr>
                </a:solidFill>
              </a:defRPr>
            </a:lvl1pPr>
          </a:lstStyle>
          <a:p>
            <a:fld id="{67ACD0A9-40BA-4D00-9ED1-683A49CEBEA8}" type="slidenum">
              <a:rPr lang="en-US" smtClean="0"/>
              <a:t>‹#›</a:t>
            </a:fld>
            <a:endParaRPr lang="en-US"/>
          </a:p>
        </p:txBody>
      </p:sp>
    </p:spTree>
    <p:extLst>
      <p:ext uri="{BB962C8B-B14F-4D97-AF65-F5344CB8AC3E}">
        <p14:creationId xmlns:p14="http://schemas.microsoft.com/office/powerpoint/2010/main" val="242279810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1507846" rtl="0" eaLnBrk="1" latinLnBrk="0" hangingPunct="1">
        <a:lnSpc>
          <a:spcPct val="90000"/>
        </a:lnSpc>
        <a:spcBef>
          <a:spcPct val="0"/>
        </a:spcBef>
        <a:buNone/>
        <a:defRPr sz="7256" kern="1200">
          <a:solidFill>
            <a:schemeClr val="tx1"/>
          </a:solidFill>
          <a:latin typeface="+mj-lt"/>
          <a:ea typeface="+mj-ea"/>
          <a:cs typeface="+mj-cs"/>
        </a:defRPr>
      </a:lvl1pPr>
    </p:titleStyle>
    <p:bodyStyle>
      <a:lvl1pPr marL="376961" indent="-376961" algn="l" defTabSz="1507846" rtl="0" eaLnBrk="1" latinLnBrk="0" hangingPunct="1">
        <a:lnSpc>
          <a:spcPct val="90000"/>
        </a:lnSpc>
        <a:spcBef>
          <a:spcPts val="1649"/>
        </a:spcBef>
        <a:buFont typeface="Arial" panose="020B0604020202020204" pitchFamily="34" charset="0"/>
        <a:buChar char="•"/>
        <a:defRPr sz="4617" kern="1200">
          <a:solidFill>
            <a:schemeClr val="tx1"/>
          </a:solidFill>
          <a:latin typeface="+mn-lt"/>
          <a:ea typeface="+mn-ea"/>
          <a:cs typeface="+mn-cs"/>
        </a:defRPr>
      </a:lvl1pPr>
      <a:lvl2pPr marL="1130884" indent="-376961" algn="l" defTabSz="1507846" rtl="0" eaLnBrk="1" latinLnBrk="0" hangingPunct="1">
        <a:lnSpc>
          <a:spcPct val="90000"/>
        </a:lnSpc>
        <a:spcBef>
          <a:spcPts val="824"/>
        </a:spcBef>
        <a:buFont typeface="Arial" panose="020B0604020202020204" pitchFamily="34" charset="0"/>
        <a:buChar char="•"/>
        <a:defRPr sz="3958" kern="1200">
          <a:solidFill>
            <a:schemeClr val="tx1"/>
          </a:solidFill>
          <a:latin typeface="+mn-lt"/>
          <a:ea typeface="+mn-ea"/>
          <a:cs typeface="+mn-cs"/>
        </a:defRPr>
      </a:lvl2pPr>
      <a:lvl3pPr marL="1884807" indent="-376961" algn="l" defTabSz="1507846" rtl="0" eaLnBrk="1" latinLnBrk="0" hangingPunct="1">
        <a:lnSpc>
          <a:spcPct val="90000"/>
        </a:lnSpc>
        <a:spcBef>
          <a:spcPts val="824"/>
        </a:spcBef>
        <a:buFont typeface="Arial" panose="020B0604020202020204" pitchFamily="34" charset="0"/>
        <a:buChar char="•"/>
        <a:defRPr sz="3298" kern="1200">
          <a:solidFill>
            <a:schemeClr val="tx1"/>
          </a:solidFill>
          <a:latin typeface="+mn-lt"/>
          <a:ea typeface="+mn-ea"/>
          <a:cs typeface="+mn-cs"/>
        </a:defRPr>
      </a:lvl3pPr>
      <a:lvl4pPr marL="2638730"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4pPr>
      <a:lvl5pPr marL="3392653"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5pPr>
      <a:lvl6pPr marL="4146575"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900498"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4421"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8344"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p:bodyStyle>
    <p:other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jpg"/><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package" Target="../embeddings/Microsoft_Excel_Worksheet.xlsx"/><Relationship Id="rId7"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emf"/><Relationship Id="rId5" Type="http://schemas.openxmlformats.org/officeDocument/2006/relationships/package" Target="../embeddings/Microsoft_Excel_Worksheet1.xlsx"/><Relationship Id="rId4" Type="http://schemas.openxmlformats.org/officeDocument/2006/relationships/image" Target="../media/image23.emf"/></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jpe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3.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jp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2.png"/><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hyperlink" Target="https://www.crescat.net/due-diligence/disclosures/"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hyperlink" Target="https://www.crescat.net/due-diligence/disclosures/"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3.jp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ject 3">
            <a:extLst>
              <a:ext uri="{FF2B5EF4-FFF2-40B4-BE49-F238E27FC236}">
                <a16:creationId xmlns:a16="http://schemas.microsoft.com/office/drawing/2014/main" id="{C0A2BA9C-5496-4AEA-8E4C-D95CFB3ED158}"/>
              </a:ext>
            </a:extLst>
          </p:cNvPr>
          <p:cNvPicPr/>
          <p:nvPr/>
        </p:nvPicPr>
        <p:blipFill>
          <a:blip r:embed="rId3" cstate="print"/>
          <a:stretch>
            <a:fillRect/>
          </a:stretch>
        </p:blipFill>
        <p:spPr>
          <a:xfrm>
            <a:off x="-53342" y="-52037"/>
            <a:ext cx="20210779" cy="11308554"/>
          </a:xfrm>
          <a:prstGeom prst="rect">
            <a:avLst/>
          </a:prstGeom>
        </p:spPr>
      </p:pic>
      <p:pic>
        <p:nvPicPr>
          <p:cNvPr id="16" name="object 2">
            <a:extLst>
              <a:ext uri="{FF2B5EF4-FFF2-40B4-BE49-F238E27FC236}">
                <a16:creationId xmlns:a16="http://schemas.microsoft.com/office/drawing/2014/main" id="{D20A1C97-5B9A-4AB0-BB2F-1D9E09FBBAF3}"/>
              </a:ext>
            </a:extLst>
          </p:cNvPr>
          <p:cNvPicPr/>
          <p:nvPr/>
        </p:nvPicPr>
        <p:blipFill>
          <a:blip r:embed="rId4" cstate="print">
            <a:alphaModFix amt="30000"/>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3956050" y="20941"/>
            <a:ext cx="16148048" cy="11287613"/>
          </a:xfrm>
          <a:prstGeom prst="rect">
            <a:avLst/>
          </a:prstGeom>
        </p:spPr>
      </p:pic>
      <p:sp>
        <p:nvSpPr>
          <p:cNvPr id="2" name="TextBox 1">
            <a:extLst>
              <a:ext uri="{FF2B5EF4-FFF2-40B4-BE49-F238E27FC236}">
                <a16:creationId xmlns:a16="http://schemas.microsoft.com/office/drawing/2014/main" id="{5DEFAA2A-EB57-40F5-9FA4-6743979BE0A5}"/>
              </a:ext>
            </a:extLst>
          </p:cNvPr>
          <p:cNvSpPr txBox="1"/>
          <p:nvPr/>
        </p:nvSpPr>
        <p:spPr>
          <a:xfrm>
            <a:off x="-1" y="10683875"/>
            <a:ext cx="20104099" cy="461665"/>
          </a:xfrm>
          <a:prstGeom prst="rect">
            <a:avLst/>
          </a:prstGeom>
          <a:noFill/>
        </p:spPr>
        <p:txBody>
          <a:bodyPr wrap="square" rtlCol="0">
            <a:spAutoFit/>
          </a:bodyPr>
          <a:lstStyle/>
          <a:p>
            <a:pPr algn="ctr"/>
            <a:r>
              <a:rPr lang="en-US" sz="2150" spc="20">
                <a:latin typeface="Roboto" panose="02000000000000000000" pitchFamily="2" charset="0"/>
                <a:ea typeface="Roboto" panose="02000000000000000000" pitchFamily="2" charset="0"/>
              </a:rPr>
              <a:t>January</a:t>
            </a:r>
            <a:r>
              <a:rPr lang="en-US" sz="2400">
                <a:latin typeface="Roboto" panose="02000000000000000000" pitchFamily="2" charset="0"/>
                <a:ea typeface="Roboto" panose="02000000000000000000" pitchFamily="2" charset="0"/>
              </a:rPr>
              <a:t> </a:t>
            </a:r>
            <a:r>
              <a:rPr lang="en-US" sz="2150" spc="20">
                <a:latin typeface="Roboto" panose="02000000000000000000" pitchFamily="2" charset="0"/>
                <a:ea typeface="Roboto" panose="02000000000000000000" pitchFamily="2" charset="0"/>
              </a:rPr>
              <a:t>2025</a:t>
            </a:r>
            <a:endParaRPr lang="en-US" sz="2150" spc="20" dirty="0">
              <a:latin typeface="Roboto" panose="02000000000000000000" pitchFamily="2" charset="0"/>
              <a:ea typeface="Roboto" panose="02000000000000000000" pitchFamily="2" charset="0"/>
            </a:endParaRPr>
          </a:p>
        </p:txBody>
      </p:sp>
      <p:sp>
        <p:nvSpPr>
          <p:cNvPr id="7" name="object 3">
            <a:extLst>
              <a:ext uri="{FF2B5EF4-FFF2-40B4-BE49-F238E27FC236}">
                <a16:creationId xmlns:a16="http://schemas.microsoft.com/office/drawing/2014/main" id="{8869298F-7FD3-400A-AD33-E54DF0FC7E4F}"/>
              </a:ext>
            </a:extLst>
          </p:cNvPr>
          <p:cNvSpPr txBox="1">
            <a:spLocks noGrp="1"/>
          </p:cNvSpPr>
          <p:nvPr>
            <p:ph type="title"/>
          </p:nvPr>
        </p:nvSpPr>
        <p:spPr>
          <a:xfrm>
            <a:off x="-110758" y="1940084"/>
            <a:ext cx="20210781" cy="1555554"/>
          </a:xfrm>
          <a:prstGeom prst="rect">
            <a:avLst/>
          </a:prstGeom>
        </p:spPr>
        <p:txBody>
          <a:bodyPr vert="horz" wrap="square" lIns="0" tIns="16510" rIns="0" bIns="0" rtlCol="0">
            <a:spAutoFit/>
          </a:bodyPr>
          <a:lstStyle/>
          <a:p>
            <a:pPr marL="12700" algn="ctr">
              <a:lnSpc>
                <a:spcPct val="100000"/>
              </a:lnSpc>
              <a:spcBef>
                <a:spcPts val="130"/>
              </a:spcBef>
            </a:pPr>
            <a:r>
              <a:rPr lang="en-US" sz="10000" b="1" spc="-80" dirty="0">
                <a:latin typeface="Roboto" panose="02000000000000000000" pitchFamily="2" charset="0"/>
                <a:ea typeface="Roboto" panose="02000000000000000000" pitchFamily="2" charset="0"/>
              </a:rPr>
              <a:t>Crescat Firmwide Presentation</a:t>
            </a:r>
            <a:endParaRPr sz="10000" b="1" spc="-80" dirty="0">
              <a:latin typeface="Roboto" panose="02000000000000000000" pitchFamily="2" charset="0"/>
              <a:ea typeface="Roboto" panose="02000000000000000000" pitchFamily="2" charset="0"/>
            </a:endParaRPr>
          </a:p>
        </p:txBody>
      </p:sp>
      <p:pic>
        <p:nvPicPr>
          <p:cNvPr id="8" name="Picture 7" descr="A picture containing text, clipart&#10;&#10;Description automatically generated">
            <a:extLst>
              <a:ext uri="{FF2B5EF4-FFF2-40B4-BE49-F238E27FC236}">
                <a16:creationId xmlns:a16="http://schemas.microsoft.com/office/drawing/2014/main" id="{644E65C8-99FE-4DE7-8F34-B991AF052032}"/>
              </a:ext>
            </a:extLst>
          </p:cNvPr>
          <p:cNvPicPr>
            <a:picLocks noChangeAspect="1"/>
          </p:cNvPicPr>
          <p:nvPr/>
        </p:nvPicPr>
        <p:blipFill rotWithShape="1">
          <a:blip r:embed="rId6">
            <a:extLst>
              <a:ext uri="{28A0092B-C50C-407E-A947-70E740481C1C}">
                <a14:useLocalDpi xmlns:a14="http://schemas.microsoft.com/office/drawing/2010/main" val="0"/>
              </a:ext>
            </a:extLst>
          </a:blip>
          <a:srcRect l="24770"/>
          <a:stretch/>
        </p:blipFill>
        <p:spPr>
          <a:xfrm>
            <a:off x="6303009" y="8093075"/>
            <a:ext cx="7498080" cy="1280160"/>
          </a:xfrm>
          <a:prstGeom prst="rect">
            <a:avLst/>
          </a:prstGeom>
        </p:spPr>
      </p:pic>
      <p:pic>
        <p:nvPicPr>
          <p:cNvPr id="12" name="Picture 11" descr="A picture containing text, clipart&#10;&#10;Description automatically generated">
            <a:extLst>
              <a:ext uri="{FF2B5EF4-FFF2-40B4-BE49-F238E27FC236}">
                <a16:creationId xmlns:a16="http://schemas.microsoft.com/office/drawing/2014/main" id="{F19021B1-9149-4A06-9BB8-3BC54DA9D164}"/>
              </a:ext>
            </a:extLst>
          </p:cNvPr>
          <p:cNvPicPr>
            <a:picLocks noChangeAspect="1"/>
          </p:cNvPicPr>
          <p:nvPr/>
        </p:nvPicPr>
        <p:blipFill rotWithShape="1">
          <a:blip r:embed="rId6">
            <a:extLst>
              <a:ext uri="{28A0092B-C50C-407E-A947-70E740481C1C}">
                <a14:useLocalDpi xmlns:a14="http://schemas.microsoft.com/office/drawing/2010/main" val="0"/>
              </a:ext>
            </a:extLst>
          </a:blip>
          <a:srcRect r="76300"/>
          <a:stretch/>
        </p:blipFill>
        <p:spPr>
          <a:xfrm>
            <a:off x="8259272" y="4846484"/>
            <a:ext cx="3585552" cy="2100453"/>
          </a:xfrm>
          <a:prstGeom prst="rect">
            <a:avLst/>
          </a:prstGeom>
        </p:spPr>
      </p:pic>
      <p:sp>
        <p:nvSpPr>
          <p:cNvPr id="14" name="TextBox 13">
            <a:extLst>
              <a:ext uri="{FF2B5EF4-FFF2-40B4-BE49-F238E27FC236}">
                <a16:creationId xmlns:a16="http://schemas.microsoft.com/office/drawing/2014/main" id="{9CA4F686-5E6A-DFEF-3648-0AC9261D5C3A}"/>
              </a:ext>
            </a:extLst>
          </p:cNvPr>
          <p:cNvSpPr txBox="1"/>
          <p:nvPr/>
        </p:nvSpPr>
        <p:spPr>
          <a:xfrm>
            <a:off x="3040345" y="10045132"/>
            <a:ext cx="13908574" cy="369332"/>
          </a:xfrm>
          <a:prstGeom prst="rect">
            <a:avLst/>
          </a:prstGeom>
          <a:noFill/>
        </p:spPr>
        <p:txBody>
          <a:bodyPr wrap="square" rtlCol="0">
            <a:spAutoFit/>
          </a:bodyPr>
          <a:lstStyle/>
          <a:p>
            <a:pPr marL="0" marR="0" algn="l">
              <a:spcBef>
                <a:spcPts val="0"/>
              </a:spcBef>
              <a:spcAft>
                <a:spcPts val="0"/>
              </a:spcAft>
            </a:pPr>
            <a:r>
              <a:rPr lang="en-US" dirty="0">
                <a:latin typeface="Roboto" panose="02000000000000000000" pitchFamily="2" charset="0"/>
                <a:ea typeface="Roboto" panose="02000000000000000000" pitchFamily="2" charset="0"/>
                <a:cs typeface="Roboto" panose="02000000000000000000" pitchFamily="2" charset="0"/>
              </a:rPr>
              <a:t>The information contained herein is provided for informational purposes only and is not an offer of securities or the services of </a:t>
            </a:r>
            <a:r>
              <a:rPr lang="en-US" dirty="0" err="1">
                <a:latin typeface="Roboto" panose="02000000000000000000" pitchFamily="2" charset="0"/>
                <a:ea typeface="Roboto" panose="02000000000000000000" pitchFamily="2" charset="0"/>
                <a:cs typeface="Roboto" panose="02000000000000000000" pitchFamily="2" charset="0"/>
              </a:rPr>
              <a:t>Crescat</a:t>
            </a:r>
            <a:r>
              <a:rPr lang="en-US" dirty="0">
                <a:latin typeface="Roboto" panose="02000000000000000000" pitchFamily="2" charset="0"/>
                <a:ea typeface="Roboto" panose="02000000000000000000" pitchFamily="2" charset="0"/>
                <a:cs typeface="Roboto" panose="02000000000000000000" pitchFamily="2" charset="0"/>
              </a:rPr>
              <a:t>. </a:t>
            </a:r>
          </a:p>
        </p:txBody>
      </p:sp>
    </p:spTree>
    <p:extLst>
      <p:ext uri="{BB962C8B-B14F-4D97-AF65-F5344CB8AC3E}">
        <p14:creationId xmlns:p14="http://schemas.microsoft.com/office/powerpoint/2010/main" val="783083395"/>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8AE3D-69AF-F50B-34AC-FFE8D3155A67}"/>
            </a:ext>
          </a:extLst>
        </p:cNvPr>
        <p:cNvGrpSpPr/>
        <p:nvPr/>
      </p:nvGrpSpPr>
      <p:grpSpPr>
        <a:xfrm>
          <a:off x="0" y="0"/>
          <a:ext cx="0" cy="0"/>
          <a:chOff x="0" y="0"/>
          <a:chExt cx="0" cy="0"/>
        </a:xfrm>
      </p:grpSpPr>
      <p:pic>
        <p:nvPicPr>
          <p:cNvPr id="6" name="object 3">
            <a:extLst>
              <a:ext uri="{FF2B5EF4-FFF2-40B4-BE49-F238E27FC236}">
                <a16:creationId xmlns:a16="http://schemas.microsoft.com/office/drawing/2014/main" id="{6F5B9360-0686-53CD-A48D-57B88B82BBA3}"/>
              </a:ext>
            </a:extLst>
          </p:cNvPr>
          <p:cNvPicPr/>
          <p:nvPr/>
        </p:nvPicPr>
        <p:blipFill>
          <a:blip r:embed="rId3" cstate="print"/>
          <a:stretch>
            <a:fillRect/>
          </a:stretch>
        </p:blipFill>
        <p:spPr>
          <a:xfrm>
            <a:off x="-34254" y="-36122"/>
            <a:ext cx="20104100" cy="11381594"/>
          </a:xfrm>
          <a:prstGeom prst="rect">
            <a:avLst/>
          </a:prstGeom>
        </p:spPr>
      </p:pic>
      <p:sp>
        <p:nvSpPr>
          <p:cNvPr id="4" name="Slide Number Placeholder 3">
            <a:extLst>
              <a:ext uri="{FF2B5EF4-FFF2-40B4-BE49-F238E27FC236}">
                <a16:creationId xmlns:a16="http://schemas.microsoft.com/office/drawing/2014/main" id="{B1446C9E-D399-1382-9CF4-B8493EE547B5}"/>
              </a:ext>
            </a:extLst>
          </p:cNvPr>
          <p:cNvSpPr>
            <a:spLocks noGrp="1"/>
          </p:cNvSpPr>
          <p:nvPr>
            <p:ph type="sldNum" sz="quarter" idx="7"/>
          </p:nvPr>
        </p:nvSpPr>
        <p:spPr/>
        <p:txBody>
          <a:bodyPr/>
          <a:lstStyle/>
          <a:p>
            <a:pPr marL="38100">
              <a:lnSpc>
                <a:spcPts val="1735"/>
              </a:lnSpc>
            </a:pPr>
            <a:fld id="{81D60167-4931-47E6-BA6A-407CBD079E47}" type="slidenum">
              <a:rPr lang="en-US" spc="15" smtClean="0"/>
              <a:t>10</a:t>
            </a:fld>
            <a:endParaRPr lang="en-US" spc="15" dirty="0"/>
          </a:p>
        </p:txBody>
      </p:sp>
      <p:sp>
        <p:nvSpPr>
          <p:cNvPr id="9" name="object 4">
            <a:extLst>
              <a:ext uri="{FF2B5EF4-FFF2-40B4-BE49-F238E27FC236}">
                <a16:creationId xmlns:a16="http://schemas.microsoft.com/office/drawing/2014/main" id="{3BCDAAFE-BCBD-F6B5-C94D-70A0DE152349}"/>
              </a:ext>
            </a:extLst>
          </p:cNvPr>
          <p:cNvSpPr txBox="1">
            <a:spLocks noGrp="1"/>
          </p:cNvSpPr>
          <p:nvPr>
            <p:ph type="title"/>
          </p:nvPr>
        </p:nvSpPr>
        <p:spPr>
          <a:xfrm>
            <a:off x="374650" y="293743"/>
            <a:ext cx="15697200" cy="709810"/>
          </a:xfrm>
          <a:prstGeom prst="rect">
            <a:avLst/>
          </a:prstGeom>
        </p:spPr>
        <p:txBody>
          <a:bodyPr vert="horz" wrap="square" lIns="0" tIns="17145" rIns="0" bIns="0" rtlCol="0">
            <a:spAutoFit/>
          </a:bodyPr>
          <a:lstStyle/>
          <a:p>
            <a:pPr>
              <a:defRPr sz="7500">
                <a:solidFill>
                  <a:srgbClr val="1C437A"/>
                </a:solidFill>
                <a:latin typeface="Roboto Thin"/>
                <a:ea typeface="Roboto Thin"/>
                <a:cs typeface="Roboto Thin"/>
                <a:sym typeface="Roboto Thin"/>
              </a:defRPr>
            </a:pPr>
            <a:r>
              <a:rPr lang="en-US" sz="4500" spc="-130" dirty="0">
                <a:solidFill>
                  <a:srgbClr val="1C437A"/>
                </a:solidFill>
                <a:latin typeface="Roboto" panose="02000000000000000000" pitchFamily="2" charset="0"/>
                <a:ea typeface="Roboto" panose="02000000000000000000" pitchFamily="2" charset="0"/>
              </a:rPr>
              <a:t>Activist Metals Portfolio Excluding San Cristobal Mining</a:t>
            </a:r>
            <a:endParaRPr lang="en-US" sz="4500" dirty="0">
              <a:latin typeface="Roboto" panose="02000000000000000000" pitchFamily="2" charset="0"/>
              <a:ea typeface="Roboto" panose="02000000000000000000" pitchFamily="2" charset="0"/>
            </a:endParaRPr>
          </a:p>
        </p:txBody>
      </p:sp>
      <p:sp>
        <p:nvSpPr>
          <p:cNvPr id="21" name="Rectangle">
            <a:extLst>
              <a:ext uri="{FF2B5EF4-FFF2-40B4-BE49-F238E27FC236}">
                <a16:creationId xmlns:a16="http://schemas.microsoft.com/office/drawing/2014/main" id="{588461CB-7ED6-065E-2D50-F37F2419A455}"/>
              </a:ext>
            </a:extLst>
          </p:cNvPr>
          <p:cNvSpPr/>
          <p:nvPr/>
        </p:nvSpPr>
        <p:spPr>
          <a:xfrm>
            <a:off x="374649" y="1144895"/>
            <a:ext cx="1298742" cy="34361"/>
          </a:xfrm>
          <a:prstGeom prst="rect">
            <a:avLst/>
          </a:prstGeom>
          <a:solidFill>
            <a:srgbClr val="A38B2C"/>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pic>
        <p:nvPicPr>
          <p:cNvPr id="3" name="Picture 2">
            <a:extLst>
              <a:ext uri="{FF2B5EF4-FFF2-40B4-BE49-F238E27FC236}">
                <a16:creationId xmlns:a16="http://schemas.microsoft.com/office/drawing/2014/main" id="{39877C08-0293-0B5F-5070-5CB07C960B3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36074" y="1442296"/>
            <a:ext cx="17337119" cy="8424756"/>
          </a:xfrm>
          <a:prstGeom prst="rect">
            <a:avLst/>
          </a:prstGeom>
        </p:spPr>
      </p:pic>
      <p:sp>
        <p:nvSpPr>
          <p:cNvPr id="2" name="TextBox 1">
            <a:extLst>
              <a:ext uri="{FF2B5EF4-FFF2-40B4-BE49-F238E27FC236}">
                <a16:creationId xmlns:a16="http://schemas.microsoft.com/office/drawing/2014/main" id="{FCA13AB9-6562-FAF3-EA8D-D899A4936B81}"/>
              </a:ext>
            </a:extLst>
          </p:cNvPr>
          <p:cNvSpPr txBox="1"/>
          <p:nvPr/>
        </p:nvSpPr>
        <p:spPr>
          <a:xfrm>
            <a:off x="146051" y="9813202"/>
            <a:ext cx="19583400" cy="1169551"/>
          </a:xfrm>
          <a:prstGeom prst="rect">
            <a:avLst/>
          </a:prstGeom>
          <a:noFill/>
        </p:spPr>
        <p:txBody>
          <a:bodyPr wrap="square" rtlCol="0">
            <a:spAutoFit/>
          </a:bodyPr>
          <a:lstStyle/>
          <a:p>
            <a:r>
              <a:rPr lang="en-US" sz="1400" kern="100" dirty="0">
                <a:effectLst/>
                <a:latin typeface="Roboto" panose="02000000000000000000" pitchFamily="2" charset="0"/>
                <a:ea typeface="Roboto" panose="02000000000000000000" pitchFamily="2" charset="0"/>
                <a:cs typeface="Roboto" panose="02000000000000000000" pitchFamily="2" charset="0"/>
              </a:rPr>
              <a:t>The activist metals portfolio subset consists of firmwide holdings across all </a:t>
            </a:r>
            <a:r>
              <a:rPr lang="en-US" sz="1400" kern="100" dirty="0" err="1">
                <a:effectLst/>
                <a:latin typeface="Roboto" panose="02000000000000000000" pitchFamily="2" charset="0"/>
                <a:ea typeface="Roboto" panose="02000000000000000000" pitchFamily="2" charset="0"/>
                <a:cs typeface="Roboto" panose="02000000000000000000" pitchFamily="2" charset="0"/>
              </a:rPr>
              <a:t>Crescat</a:t>
            </a:r>
            <a:r>
              <a:rPr lang="en-US" sz="1400" kern="100" dirty="0">
                <a:effectLst/>
                <a:latin typeface="Roboto" panose="02000000000000000000" pitchFamily="2" charset="0"/>
                <a:ea typeface="Roboto" panose="02000000000000000000" pitchFamily="2" charset="0"/>
                <a:cs typeface="Roboto" panose="02000000000000000000" pitchFamily="2" charset="0"/>
              </a:rPr>
              <a:t> funds and SMA accounts in the mining industry where </a:t>
            </a:r>
            <a:r>
              <a:rPr lang="en-US" sz="1400" kern="100" dirty="0" err="1">
                <a:effectLst/>
                <a:latin typeface="Roboto" panose="02000000000000000000" pitchFamily="2" charset="0"/>
                <a:ea typeface="Roboto" panose="02000000000000000000" pitchFamily="2" charset="0"/>
                <a:cs typeface="Roboto" panose="02000000000000000000" pitchFamily="2" charset="0"/>
              </a:rPr>
              <a:t>Crescat</a:t>
            </a:r>
            <a:r>
              <a:rPr lang="en-US" sz="1400" kern="100" dirty="0">
                <a:effectLst/>
                <a:latin typeface="Roboto" panose="02000000000000000000" pitchFamily="2" charset="0"/>
                <a:ea typeface="Roboto" panose="02000000000000000000" pitchFamily="2" charset="0"/>
                <a:cs typeface="Roboto" panose="02000000000000000000" pitchFamily="2" charset="0"/>
              </a:rPr>
              <a:t> strives to help companies build economic metal resources through exploration and drilling. </a:t>
            </a:r>
            <a:r>
              <a:rPr lang="en-US" sz="1400" kern="100" dirty="0" err="1">
                <a:effectLst/>
                <a:latin typeface="Roboto" panose="02000000000000000000" pitchFamily="2" charset="0"/>
                <a:ea typeface="Roboto" panose="02000000000000000000" pitchFamily="2" charset="0"/>
                <a:cs typeface="Roboto" panose="02000000000000000000" pitchFamily="2" charset="0"/>
              </a:rPr>
              <a:t>Crescat</a:t>
            </a:r>
            <a:r>
              <a:rPr lang="en-US" sz="1400" kern="100" dirty="0">
                <a:effectLst/>
                <a:latin typeface="Roboto" panose="02000000000000000000" pitchFamily="2" charset="0"/>
                <a:ea typeface="Roboto" panose="02000000000000000000" pitchFamily="2" charset="0"/>
                <a:cs typeface="Roboto" panose="02000000000000000000" pitchFamily="2" charset="0"/>
              </a:rPr>
              <a:t> target resource estimates are based on internal modeling and include various assumptions based on analysis of geology, geophysics, geochemistry, historic drill assays, and metallurgical recovery data received to date. Estimates are displayed on a gold equivalent basis based on current price-to-gold ratios for silver, copper, and other metals if the primary metal is other than gold. Further drilling, assaying, resource modeling, and engineering studies will be required to determine whether Crescat’s target resource estimates can be reasonably expected to be achieved. Crescat’s target resource estimates are updated monthly across the entire portfolio. The number of active drills includes those currently in operation doing exploration and/or infill drilling or expected over the next twelve months based on drilling plans and Crescat’s assessment of the company’s ability to finance and execute those plans.</a:t>
            </a:r>
            <a:endParaRPr lang="en-US" sz="1400" dirty="0">
              <a:solidFill>
                <a:srgbClr val="000000"/>
              </a:solidFill>
              <a:latin typeface="Helvetica Neue" panose="02000503000000020004" pitchFamily="2" charset="0"/>
            </a:endParaRPr>
          </a:p>
        </p:txBody>
      </p:sp>
    </p:spTree>
    <p:extLst>
      <p:ext uri="{BB962C8B-B14F-4D97-AF65-F5344CB8AC3E}">
        <p14:creationId xmlns:p14="http://schemas.microsoft.com/office/powerpoint/2010/main" val="29371746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ject 3">
            <a:extLst>
              <a:ext uri="{FF2B5EF4-FFF2-40B4-BE49-F238E27FC236}">
                <a16:creationId xmlns:a16="http://schemas.microsoft.com/office/drawing/2014/main" id="{6EF95C73-4F8F-46A2-A1D6-EA1EFC0113D7}"/>
              </a:ext>
            </a:extLst>
          </p:cNvPr>
          <p:cNvPicPr/>
          <p:nvPr/>
        </p:nvPicPr>
        <p:blipFill>
          <a:blip r:embed="rId3" cstate="print"/>
          <a:stretch>
            <a:fillRect/>
          </a:stretch>
        </p:blipFill>
        <p:spPr>
          <a:xfrm>
            <a:off x="-45076" y="-72244"/>
            <a:ext cx="20104100" cy="11381594"/>
          </a:xfrm>
          <a:prstGeom prst="rect">
            <a:avLst/>
          </a:prstGeom>
        </p:spPr>
      </p:pic>
      <p:sp>
        <p:nvSpPr>
          <p:cNvPr id="4" name="Slide Number Placeholder 3">
            <a:extLst>
              <a:ext uri="{FF2B5EF4-FFF2-40B4-BE49-F238E27FC236}">
                <a16:creationId xmlns:a16="http://schemas.microsoft.com/office/drawing/2014/main" id="{A275718C-D0A6-4800-8C28-0672EB00C921}"/>
              </a:ext>
            </a:extLst>
          </p:cNvPr>
          <p:cNvSpPr>
            <a:spLocks noGrp="1"/>
          </p:cNvSpPr>
          <p:nvPr>
            <p:ph type="sldNum" sz="quarter" idx="7"/>
          </p:nvPr>
        </p:nvSpPr>
        <p:spPr>
          <a:xfrm>
            <a:off x="9903141" y="11026510"/>
            <a:ext cx="297815" cy="236220"/>
          </a:xfrm>
        </p:spPr>
        <p:txBody>
          <a:bodyPr/>
          <a:lstStyle/>
          <a:p>
            <a:pPr marL="38100">
              <a:lnSpc>
                <a:spcPts val="1735"/>
              </a:lnSpc>
            </a:pPr>
            <a:fld id="{81D60167-4931-47E6-BA6A-407CBD079E47}" type="slidenum">
              <a:rPr lang="en-US" spc="15" smtClean="0"/>
              <a:t>11</a:t>
            </a:fld>
            <a:endParaRPr lang="en-US" spc="15" dirty="0"/>
          </a:p>
        </p:txBody>
      </p:sp>
      <p:sp>
        <p:nvSpPr>
          <p:cNvPr id="9" name="object 4">
            <a:extLst>
              <a:ext uri="{FF2B5EF4-FFF2-40B4-BE49-F238E27FC236}">
                <a16:creationId xmlns:a16="http://schemas.microsoft.com/office/drawing/2014/main" id="{1924C2B0-C872-49D7-A244-59D00F8D8DCE}"/>
              </a:ext>
            </a:extLst>
          </p:cNvPr>
          <p:cNvSpPr txBox="1">
            <a:spLocks noGrp="1"/>
          </p:cNvSpPr>
          <p:nvPr>
            <p:ph type="title"/>
          </p:nvPr>
        </p:nvSpPr>
        <p:spPr>
          <a:xfrm>
            <a:off x="298450" y="245939"/>
            <a:ext cx="12725400" cy="755976"/>
          </a:xfrm>
          <a:prstGeom prst="rect">
            <a:avLst/>
          </a:prstGeom>
        </p:spPr>
        <p:txBody>
          <a:bodyPr vert="horz" wrap="square" lIns="0" tIns="17145"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800" dirty="0">
                <a:effectLst/>
                <a:latin typeface="Roboto" panose="02000000000000000000" pitchFamily="2" charset="0"/>
                <a:ea typeface="Roboto" panose="02000000000000000000" pitchFamily="2" charset="0"/>
                <a:cs typeface="Roboto" panose="02000000000000000000" pitchFamily="2" charset="0"/>
              </a:rPr>
              <a:t>Crescat Precious Metals Fund vs. Benchmarks</a:t>
            </a:r>
          </a:p>
        </p:txBody>
      </p:sp>
      <p:sp>
        <p:nvSpPr>
          <p:cNvPr id="21" name="Rectangle">
            <a:extLst>
              <a:ext uri="{FF2B5EF4-FFF2-40B4-BE49-F238E27FC236}">
                <a16:creationId xmlns:a16="http://schemas.microsoft.com/office/drawing/2014/main" id="{4B10D8D1-EEAA-5E47-89B0-B3DF27FAEF15}"/>
              </a:ext>
            </a:extLst>
          </p:cNvPr>
          <p:cNvSpPr/>
          <p:nvPr/>
        </p:nvSpPr>
        <p:spPr>
          <a:xfrm>
            <a:off x="374649" y="1144895"/>
            <a:ext cx="1298742" cy="34361"/>
          </a:xfrm>
          <a:prstGeom prst="rect">
            <a:avLst/>
          </a:prstGeom>
          <a:solidFill>
            <a:srgbClr val="A38B2C"/>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7" name="TextBox 6">
            <a:extLst>
              <a:ext uri="{FF2B5EF4-FFF2-40B4-BE49-F238E27FC236}">
                <a16:creationId xmlns:a16="http://schemas.microsoft.com/office/drawing/2014/main" id="{97D5539E-AC67-BB41-50FF-84CF3EA96217}"/>
              </a:ext>
            </a:extLst>
          </p:cNvPr>
          <p:cNvSpPr txBox="1"/>
          <p:nvPr/>
        </p:nvSpPr>
        <p:spPr>
          <a:xfrm>
            <a:off x="225579" y="9759625"/>
            <a:ext cx="19652937" cy="954107"/>
          </a:xfrm>
          <a:prstGeom prst="rect">
            <a:avLst/>
          </a:prstGeom>
          <a:noFill/>
          <a:ln>
            <a:noFill/>
          </a:ln>
        </p:spPr>
        <p:txBody>
          <a:bodyPr wrap="square" rtlCol="0">
            <a:spAutoFit/>
          </a:bodyPr>
          <a:lstStyle/>
          <a:p>
            <a:r>
              <a:rPr lang="en-US" sz="1400" b="1" dirty="0">
                <a:effectLst/>
                <a:latin typeface="Roboto" panose="02000000000000000000" pitchFamily="2" charset="0"/>
                <a:ea typeface="Roboto" panose="02000000000000000000" pitchFamily="2" charset="0"/>
                <a:cs typeface="Roboto" panose="02000000000000000000" pitchFamily="2" charset="0"/>
              </a:rPr>
              <a:t>Performance data represents past performance, and past performance does not guarantee future results. Performance data is subject to revision following each monthly reconciliation and/or annual audit. Historical net returns reflect the performance of an investor who invested from inception and is eligible to participate in new issues. Net returns reflect the reinvestment of dividends and earnings and the deduction of all fees and expenses (including a management fee and incentive allocation, where applicable). Individual performance may be lower or higher than the performance data presented. Commodity interests trading represents the potential risk of significant losses. The performance of Crescat’s private funds may not be directly comparable to the performance of other private or registered funds. </a:t>
            </a:r>
            <a:endParaRPr lang="en-US" sz="1400" dirty="0">
              <a:latin typeface="Roboto" panose="02000000000000000000" pitchFamily="2" charset="0"/>
              <a:ea typeface="Roboto" panose="02000000000000000000" pitchFamily="2" charset="0"/>
              <a:cs typeface="Roboto" panose="02000000000000000000" pitchFamily="2" charset="0"/>
            </a:endParaRPr>
          </a:p>
        </p:txBody>
      </p:sp>
      <p:pic>
        <p:nvPicPr>
          <p:cNvPr id="2" name="Picture 1">
            <a:extLst>
              <a:ext uri="{FF2B5EF4-FFF2-40B4-BE49-F238E27FC236}">
                <a16:creationId xmlns:a16="http://schemas.microsoft.com/office/drawing/2014/main" id="{83A2818E-09B4-53AA-2E7F-D3CB6190036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579338" y="1810807"/>
            <a:ext cx="14647605" cy="7244072"/>
          </a:xfrm>
          <a:prstGeom prst="rect">
            <a:avLst/>
          </a:prstGeom>
        </p:spPr>
      </p:pic>
    </p:spTree>
    <p:extLst>
      <p:ext uri="{BB962C8B-B14F-4D97-AF65-F5344CB8AC3E}">
        <p14:creationId xmlns:p14="http://schemas.microsoft.com/office/powerpoint/2010/main" val="40873994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ject 3">
            <a:extLst>
              <a:ext uri="{FF2B5EF4-FFF2-40B4-BE49-F238E27FC236}">
                <a16:creationId xmlns:a16="http://schemas.microsoft.com/office/drawing/2014/main" id="{6EF95C73-4F8F-46A2-A1D6-EA1EFC0113D7}"/>
              </a:ext>
            </a:extLst>
          </p:cNvPr>
          <p:cNvPicPr/>
          <p:nvPr/>
        </p:nvPicPr>
        <p:blipFill>
          <a:blip r:embed="rId2" cstate="print"/>
          <a:stretch>
            <a:fillRect/>
          </a:stretch>
        </p:blipFill>
        <p:spPr>
          <a:xfrm>
            <a:off x="0" y="12246"/>
            <a:ext cx="20104100" cy="11381594"/>
          </a:xfrm>
          <a:prstGeom prst="rect">
            <a:avLst/>
          </a:prstGeom>
        </p:spPr>
      </p:pic>
      <p:sp>
        <p:nvSpPr>
          <p:cNvPr id="4" name="Slide Number Placeholder 3">
            <a:extLst>
              <a:ext uri="{FF2B5EF4-FFF2-40B4-BE49-F238E27FC236}">
                <a16:creationId xmlns:a16="http://schemas.microsoft.com/office/drawing/2014/main" id="{A275718C-D0A6-4800-8C28-0672EB00C921}"/>
              </a:ext>
            </a:extLst>
          </p:cNvPr>
          <p:cNvSpPr>
            <a:spLocks noGrp="1"/>
          </p:cNvSpPr>
          <p:nvPr>
            <p:ph type="sldNum" sz="quarter" idx="7"/>
          </p:nvPr>
        </p:nvSpPr>
        <p:spPr/>
        <p:txBody>
          <a:bodyPr/>
          <a:lstStyle/>
          <a:p>
            <a:pPr marL="38100" marR="0" lvl="0" indent="0" algn="l" defTabSz="914400" rtl="0" eaLnBrk="1" fontAlgn="auto" latinLnBrk="0" hangingPunct="1">
              <a:lnSpc>
                <a:spcPts val="1735"/>
              </a:lnSpc>
              <a:spcBef>
                <a:spcPts val="0"/>
              </a:spcBef>
              <a:spcAft>
                <a:spcPts val="0"/>
              </a:spcAft>
              <a:buClrTx/>
              <a:buSzTx/>
              <a:buFontTx/>
              <a:buNone/>
              <a:tabLst/>
              <a:defRPr/>
            </a:pPr>
            <a:fld id="{81D60167-4931-47E6-BA6A-407CBD079E47}" type="slidenum">
              <a:rPr kumimoji="0" lang="en-US" sz="1450" b="0" i="0" u="none" strike="noStrike" kern="1200" cap="none" spc="15" normalizeH="0" baseline="0" noProof="0" smtClean="0">
                <a:ln>
                  <a:noFill/>
                </a:ln>
                <a:solidFill>
                  <a:prstClr val="black"/>
                </a:solidFill>
                <a:effectLst/>
                <a:uLnTx/>
                <a:uFillTx/>
                <a:latin typeface="Arial"/>
                <a:ea typeface="+mn-ea"/>
                <a:cs typeface="Arial"/>
              </a:rPr>
              <a:pPr marL="38100" marR="0" lvl="0" indent="0" algn="l" defTabSz="914400" rtl="0" eaLnBrk="1" fontAlgn="auto" latinLnBrk="0" hangingPunct="1">
                <a:lnSpc>
                  <a:spcPts val="1735"/>
                </a:lnSpc>
                <a:spcBef>
                  <a:spcPts val="0"/>
                </a:spcBef>
                <a:spcAft>
                  <a:spcPts val="0"/>
                </a:spcAft>
                <a:buClrTx/>
                <a:buSzTx/>
                <a:buFontTx/>
                <a:buNone/>
                <a:tabLst/>
                <a:defRPr/>
              </a:pPr>
              <a:t>12</a:t>
            </a:fld>
            <a:endParaRPr kumimoji="0" lang="en-US" sz="1450" b="0" i="0" u="none" strike="noStrike" kern="1200" cap="none" spc="15" normalizeH="0" baseline="0" noProof="0" dirty="0">
              <a:ln>
                <a:noFill/>
              </a:ln>
              <a:solidFill>
                <a:prstClr val="black"/>
              </a:solidFill>
              <a:effectLst/>
              <a:uLnTx/>
              <a:uFillTx/>
              <a:latin typeface="Arial"/>
              <a:ea typeface="+mn-ea"/>
              <a:cs typeface="Arial"/>
            </a:endParaRPr>
          </a:p>
        </p:txBody>
      </p:sp>
      <p:sp>
        <p:nvSpPr>
          <p:cNvPr id="9" name="object 4">
            <a:extLst>
              <a:ext uri="{FF2B5EF4-FFF2-40B4-BE49-F238E27FC236}">
                <a16:creationId xmlns:a16="http://schemas.microsoft.com/office/drawing/2014/main" id="{1924C2B0-C872-49D7-A244-59D00F8D8DCE}"/>
              </a:ext>
            </a:extLst>
          </p:cNvPr>
          <p:cNvSpPr txBox="1">
            <a:spLocks noGrp="1"/>
          </p:cNvSpPr>
          <p:nvPr>
            <p:ph type="title"/>
          </p:nvPr>
        </p:nvSpPr>
        <p:spPr>
          <a:xfrm>
            <a:off x="425450" y="288117"/>
            <a:ext cx="6318250" cy="709810"/>
          </a:xfrm>
          <a:prstGeom prst="rect">
            <a:avLst/>
          </a:prstGeom>
        </p:spPr>
        <p:txBody>
          <a:bodyPr vert="horz" wrap="square" lIns="0" tIns="17145" rIns="0" bIns="0" rtlCol="0">
            <a:spAutoFit/>
          </a:bodyPr>
          <a:lstStyle/>
          <a:p>
            <a:pPr marL="12700" algn="l">
              <a:lnSpc>
                <a:spcPct val="100000"/>
              </a:lnSpc>
              <a:spcBef>
                <a:spcPts val="135"/>
              </a:spcBef>
            </a:pPr>
            <a:r>
              <a:rPr lang="en-US" sz="4500" spc="-130" dirty="0">
                <a:latin typeface="Roboto" panose="02000000000000000000" pitchFamily="2" charset="0"/>
                <a:ea typeface="Roboto" panose="02000000000000000000" pitchFamily="2" charset="0"/>
              </a:rPr>
              <a:t>Crescat Performance</a:t>
            </a:r>
            <a:endParaRPr lang="en-US" sz="4500" spc="-140" dirty="0">
              <a:latin typeface="Roboto" panose="02000000000000000000" pitchFamily="2" charset="0"/>
              <a:ea typeface="Roboto" panose="02000000000000000000" pitchFamily="2" charset="0"/>
            </a:endParaRPr>
          </a:p>
        </p:txBody>
      </p:sp>
      <p:pic>
        <p:nvPicPr>
          <p:cNvPr id="8" name="object 6">
            <a:extLst>
              <a:ext uri="{FF2B5EF4-FFF2-40B4-BE49-F238E27FC236}">
                <a16:creationId xmlns:a16="http://schemas.microsoft.com/office/drawing/2014/main" id="{DAB9F1D3-F044-4545-90C6-BD47462AF069}"/>
              </a:ext>
            </a:extLst>
          </p:cNvPr>
          <p:cNvPicPr/>
          <p:nvPr/>
        </p:nvPicPr>
        <p:blipFill rotWithShape="1">
          <a:blip r:embed="rId3" cstate="print"/>
          <a:srcRect l="20132" r="12610" b="39148"/>
          <a:stretch/>
        </p:blipFill>
        <p:spPr>
          <a:xfrm>
            <a:off x="-45076" y="10267188"/>
            <a:ext cx="2438229" cy="814938"/>
          </a:xfrm>
          <a:prstGeom prst="rect">
            <a:avLst/>
          </a:prstGeom>
        </p:spPr>
      </p:pic>
      <p:sp>
        <p:nvSpPr>
          <p:cNvPr id="12" name="Crescat Capital Firm Presentation | June 2020…">
            <a:extLst>
              <a:ext uri="{FF2B5EF4-FFF2-40B4-BE49-F238E27FC236}">
                <a16:creationId xmlns:a16="http://schemas.microsoft.com/office/drawing/2014/main" id="{81E1AFA7-7C9B-984C-A19F-CAD95527C68B}"/>
              </a:ext>
            </a:extLst>
          </p:cNvPr>
          <p:cNvSpPr txBox="1"/>
          <p:nvPr/>
        </p:nvSpPr>
        <p:spPr>
          <a:xfrm>
            <a:off x="15445019" y="10543165"/>
            <a:ext cx="4172955" cy="4145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2144" dirty="0">
                <a:solidFill>
                  <a:schemeClr val="tx1">
                    <a:lumMod val="95000"/>
                    <a:lumOff val="5000"/>
                  </a:schemeClr>
                </a:solidFill>
              </a:rPr>
              <a:t>Crescat Firmwide Presentation</a:t>
            </a:r>
          </a:p>
        </p:txBody>
      </p:sp>
      <p:sp>
        <p:nvSpPr>
          <p:cNvPr id="25" name="Rectangle">
            <a:extLst>
              <a:ext uri="{FF2B5EF4-FFF2-40B4-BE49-F238E27FC236}">
                <a16:creationId xmlns:a16="http://schemas.microsoft.com/office/drawing/2014/main" id="{97614ED8-08C4-0C45-B83E-DA38608C3B79}"/>
              </a:ext>
            </a:extLst>
          </p:cNvPr>
          <p:cNvSpPr/>
          <p:nvPr/>
        </p:nvSpPr>
        <p:spPr>
          <a:xfrm>
            <a:off x="374649" y="1144895"/>
            <a:ext cx="1298742" cy="34361"/>
          </a:xfrm>
          <a:prstGeom prst="rect">
            <a:avLst/>
          </a:prstGeom>
          <a:solidFill>
            <a:srgbClr val="A38B2C"/>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5" name="TextBox 4">
            <a:extLst>
              <a:ext uri="{FF2B5EF4-FFF2-40B4-BE49-F238E27FC236}">
                <a16:creationId xmlns:a16="http://schemas.microsoft.com/office/drawing/2014/main" id="{44EC57F5-6D35-3FA3-F23D-A53E07FB2A44}"/>
              </a:ext>
            </a:extLst>
          </p:cNvPr>
          <p:cNvSpPr txBox="1"/>
          <p:nvPr/>
        </p:nvSpPr>
        <p:spPr>
          <a:xfrm>
            <a:off x="225581" y="8190996"/>
            <a:ext cx="19652937" cy="2462213"/>
          </a:xfrm>
          <a:prstGeom prst="rect">
            <a:avLst/>
          </a:prstGeom>
          <a:noFill/>
          <a:ln>
            <a:noFill/>
          </a:ln>
        </p:spPr>
        <p:txBody>
          <a:bodyPr wrap="square" rtlCol="0">
            <a:spAutoFit/>
          </a:bodyPr>
          <a:lstStyle/>
          <a:p>
            <a:r>
              <a:rPr lang="en-US" sz="1400" b="1" dirty="0">
                <a:effectLst/>
                <a:highlight>
                  <a:srgbClr val="FFFFFF"/>
                </a:highlight>
                <a:latin typeface="Roboto" panose="02000000000000000000" pitchFamily="2" charset="0"/>
                <a:ea typeface="Roboto" panose="02000000000000000000" pitchFamily="2" charset="0"/>
                <a:cs typeface="Roboto" panose="02000000000000000000" pitchFamily="2" charset="0"/>
              </a:rPr>
              <a:t>Performance data represents past performance, and past performance does not guarantee future results. Performance data is subject to revision following each monthly reconciliation and/or annual audit. </a:t>
            </a:r>
            <a:r>
              <a:rPr lang="en-US" sz="1400" b="1" dirty="0">
                <a:highlight>
                  <a:srgbClr val="FFFFFF"/>
                </a:highlight>
                <a:latin typeface="Roboto" panose="02000000000000000000" pitchFamily="2" charset="0"/>
                <a:ea typeface="Roboto" panose="02000000000000000000" pitchFamily="2" charset="0"/>
                <a:cs typeface="Roboto" panose="02000000000000000000" pitchFamily="2" charset="0"/>
              </a:rPr>
              <a:t>Performance which includes periods before January 1, 2003 reflect accounts managed at a predecessor firm. </a:t>
            </a:r>
            <a:r>
              <a:rPr lang="en-US" sz="1400" b="1" dirty="0" err="1">
                <a:highlight>
                  <a:srgbClr val="FFFFFF"/>
                </a:highlight>
                <a:latin typeface="Roboto" panose="02000000000000000000" pitchFamily="2" charset="0"/>
                <a:ea typeface="Roboto" panose="02000000000000000000" pitchFamily="2" charset="0"/>
                <a:cs typeface="Roboto" panose="02000000000000000000" pitchFamily="2" charset="0"/>
              </a:rPr>
              <a:t>Crescat</a:t>
            </a:r>
            <a:r>
              <a:rPr lang="en-US" sz="1400" b="1" dirty="0">
                <a:highlight>
                  <a:srgbClr val="FFFFFF"/>
                </a:highlight>
                <a:latin typeface="Roboto" panose="02000000000000000000" pitchFamily="2" charset="0"/>
                <a:ea typeface="Roboto" panose="02000000000000000000" pitchFamily="2" charset="0"/>
                <a:cs typeface="Roboto" panose="02000000000000000000" pitchFamily="2" charset="0"/>
              </a:rPr>
              <a:t> was not responsible for the management of the assets during the period reflected in those predecessor performance results. We have determined the management of these accounts was sufficiently similar and provides relevant performance information. </a:t>
            </a:r>
            <a:endParaRPr lang="en-US" sz="1400" b="1" dirty="0">
              <a:effectLst/>
              <a:highlight>
                <a:srgbClr val="FFFFFF"/>
              </a:highlight>
              <a:latin typeface="Roboto" panose="02000000000000000000" pitchFamily="2" charset="0"/>
              <a:ea typeface="Roboto" panose="02000000000000000000" pitchFamily="2" charset="0"/>
              <a:cs typeface="Roboto" panose="02000000000000000000" pitchFamily="2" charset="0"/>
            </a:endParaRPr>
          </a:p>
          <a:p>
            <a:pPr marL="0" marR="0">
              <a:spcBef>
                <a:spcPts val="0"/>
              </a:spcBef>
              <a:spcAft>
                <a:spcPts val="0"/>
              </a:spcAft>
            </a:pPr>
            <a:r>
              <a:rPr lang="en-US" sz="1400" b="1" dirty="0">
                <a:effectLst/>
                <a:highlight>
                  <a:srgbClr val="FFFFFF"/>
                </a:highlight>
                <a:latin typeface="Roboto" panose="02000000000000000000" pitchFamily="2" charset="0"/>
                <a:ea typeface="Roboto" panose="02000000000000000000" pitchFamily="2" charset="0"/>
                <a:cs typeface="Roboto" panose="02000000000000000000" pitchFamily="2" charset="0"/>
              </a:rPr>
              <a:t>1 – Net returns reflect the performance of an investor who invested from inception and is eligible to participate in new issues and side pocket investments. Net returns reflect the reinvestment of dividends and earnings and the deduction of all expenses and fees (including the highest management fee and incentive allocation charged, where applicable). An actual client’s results may vary due to the timing of capital transactions, high watermarks, and performance.</a:t>
            </a:r>
          </a:p>
          <a:p>
            <a:pPr marL="0" marR="0">
              <a:spcBef>
                <a:spcPts val="0"/>
              </a:spcBef>
              <a:spcAft>
                <a:spcPts val="0"/>
              </a:spcAft>
            </a:pPr>
            <a:r>
              <a:rPr lang="en-US" sz="1400" b="1" dirty="0">
                <a:effectLst/>
                <a:highlight>
                  <a:srgbClr val="FFFFFF"/>
                </a:highlight>
                <a:latin typeface="Roboto" panose="02000000000000000000" pitchFamily="2" charset="0"/>
                <a:ea typeface="Roboto" panose="02000000000000000000" pitchFamily="2" charset="0"/>
                <a:cs typeface="Roboto" panose="02000000000000000000" pitchFamily="2" charset="0"/>
              </a:rPr>
              <a:t>2 – Performance figures presented Excluding SCM SP represent the fund’s net returns calculated without the impact of the San Cristobal Mining, Inc. side pocket that was designated on July 1st, 2024. The side pocket includes a private equity asset that is not available to new investors in the funds on or after July 1, 2024. Excluding these assets provides a clearer view of the performance to investors coming into the funds after that date. New investors cannot participate in the SCM Side Pocket and will not share in its potential gains or losses. Investors should consider both the overall performance and the performance excluding the side pocket when evaluating the fund’s returns.</a:t>
            </a:r>
          </a:p>
          <a:p>
            <a:pPr marL="0" marR="0">
              <a:spcBef>
                <a:spcPts val="0"/>
              </a:spcBef>
              <a:spcAft>
                <a:spcPts val="0"/>
              </a:spcAft>
            </a:pPr>
            <a:r>
              <a:rPr lang="en-US" sz="1400" b="1" dirty="0">
                <a:effectLst/>
                <a:highlight>
                  <a:srgbClr val="FFFFFF"/>
                </a:highlight>
                <a:latin typeface="Roboto" panose="02000000000000000000" pitchFamily="2" charset="0"/>
                <a:ea typeface="Roboto" panose="02000000000000000000" pitchFamily="2" charset="0"/>
                <a:cs typeface="Roboto" panose="02000000000000000000" pitchFamily="2" charset="0"/>
              </a:rPr>
              <a:t>3 – The SMA composites include all accounts that are managed according to CPM’s precious metals or large cap SMA strategy over which it has full discretion. Investment results shown are for taxable and tax-exempt accounts. Any possible tax liabilities incurred by the taxable accounts are not reflected in net performance. Performance results are time weighted and reflect the deduction of advisory fees, brokerage commissions, and other expenses that a client would have paid, and includes the reinvestment of dividends and other earnings.</a:t>
            </a:r>
            <a:endParaRPr lang="en-US" sz="1400" dirty="0">
              <a:effectLst/>
              <a:highlight>
                <a:srgbClr val="FFFFFF"/>
              </a:highlight>
            </a:endParaRPr>
          </a:p>
        </p:txBody>
      </p:sp>
      <p:pic>
        <p:nvPicPr>
          <p:cNvPr id="2" name="Picture 1">
            <a:extLst>
              <a:ext uri="{FF2B5EF4-FFF2-40B4-BE49-F238E27FC236}">
                <a16:creationId xmlns:a16="http://schemas.microsoft.com/office/drawing/2014/main" id="{83480280-F887-E3D6-2D53-437AFAE3A08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48040" y="1240795"/>
            <a:ext cx="14999250" cy="6808949"/>
          </a:xfrm>
          <a:prstGeom prst="rect">
            <a:avLst/>
          </a:prstGeom>
        </p:spPr>
      </p:pic>
    </p:spTree>
    <p:extLst>
      <p:ext uri="{BB962C8B-B14F-4D97-AF65-F5344CB8AC3E}">
        <p14:creationId xmlns:p14="http://schemas.microsoft.com/office/powerpoint/2010/main" val="2536769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rescat-gold.png" descr="crescat-gold.png">
            <a:extLst>
              <a:ext uri="{FF2B5EF4-FFF2-40B4-BE49-F238E27FC236}">
                <a16:creationId xmlns:a16="http://schemas.microsoft.com/office/drawing/2014/main" id="{566104F2-7003-4CDB-BB97-5CD8DE59989F}"/>
              </a:ext>
            </a:extLst>
          </p:cNvPr>
          <p:cNvPicPr>
            <a:picLocks noChangeAspect="1"/>
          </p:cNvPicPr>
          <p:nvPr/>
        </p:nvPicPr>
        <p:blipFill>
          <a:blip r:embed="rId2">
            <a:grayscl/>
            <a:alphaModFix amt="37000"/>
          </a:blip>
          <a:srcRect t="29894" r="43202" b="43185"/>
          <a:stretch>
            <a:fillRect/>
          </a:stretch>
        </p:blipFill>
        <p:spPr>
          <a:xfrm>
            <a:off x="10848280" y="6921887"/>
            <a:ext cx="9255820" cy="4387068"/>
          </a:xfrm>
          <a:prstGeom prst="rect">
            <a:avLst/>
          </a:prstGeom>
          <a:ln w="12700">
            <a:miter lim="400000"/>
          </a:ln>
        </p:spPr>
      </p:pic>
      <p:pic>
        <p:nvPicPr>
          <p:cNvPr id="18" name="crescat-gold.png" descr="crescat-gold.png">
            <a:extLst>
              <a:ext uri="{FF2B5EF4-FFF2-40B4-BE49-F238E27FC236}">
                <a16:creationId xmlns:a16="http://schemas.microsoft.com/office/drawing/2014/main" id="{733B061D-9D42-4B65-8CDD-1C5BC46143B4}"/>
              </a:ext>
            </a:extLst>
          </p:cNvPr>
          <p:cNvPicPr>
            <a:picLocks noChangeAspect="1"/>
          </p:cNvPicPr>
          <p:nvPr/>
        </p:nvPicPr>
        <p:blipFill>
          <a:blip r:embed="rId2">
            <a:grayscl/>
            <a:alphaModFix amt="37000"/>
          </a:blip>
          <a:srcRect l="9908" t="27019" r="36066" b="48979"/>
          <a:stretch>
            <a:fillRect/>
          </a:stretch>
        </p:blipFill>
        <p:spPr>
          <a:xfrm rot="10800000">
            <a:off x="39" y="-37151"/>
            <a:ext cx="9225239" cy="4098498"/>
          </a:xfrm>
          <a:prstGeom prst="rect">
            <a:avLst/>
          </a:prstGeom>
          <a:ln w="12700">
            <a:miter lim="400000"/>
          </a:ln>
        </p:spPr>
      </p:pic>
      <p:sp>
        <p:nvSpPr>
          <p:cNvPr id="158" name="Mission"/>
          <p:cNvSpPr txBox="1"/>
          <p:nvPr/>
        </p:nvSpPr>
        <p:spPr>
          <a:xfrm>
            <a:off x="374649" y="237873"/>
            <a:ext cx="6932616" cy="7770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884" tIns="41884" rIns="41884" bIns="41884" anchor="ctr">
            <a:spAutoFit/>
          </a:bodyPr>
          <a:lstStyle>
            <a:lvl1pPr>
              <a:defRPr sz="10000">
                <a:solidFill>
                  <a:srgbClr val="1C437A"/>
                </a:solidFill>
                <a:latin typeface="Roboto Thin"/>
                <a:ea typeface="Roboto Thin"/>
                <a:cs typeface="Roboto Thin"/>
                <a:sym typeface="Roboto Thin"/>
              </a:defRPr>
            </a:lvl1pPr>
          </a:lstStyle>
          <a:p>
            <a:pPr algn="ctr"/>
            <a:r>
              <a:rPr lang="en-US" sz="4500" dirty="0">
                <a:latin typeface="Roboto" panose="02000000000000000000" pitchFamily="2" charset="0"/>
                <a:ea typeface="Roboto" panose="02000000000000000000" pitchFamily="2" charset="0"/>
              </a:rPr>
              <a:t>Fees, Breakpoints &amp; Terms</a:t>
            </a:r>
            <a:endParaRPr sz="4500" dirty="0">
              <a:latin typeface="Roboto" panose="02000000000000000000" pitchFamily="2" charset="0"/>
              <a:ea typeface="Roboto" panose="02000000000000000000" pitchFamily="2" charset="0"/>
            </a:endParaRPr>
          </a:p>
        </p:txBody>
      </p:sp>
      <p:sp>
        <p:nvSpPr>
          <p:cNvPr id="2" name="Slide Number Placeholder 1">
            <a:extLst>
              <a:ext uri="{FF2B5EF4-FFF2-40B4-BE49-F238E27FC236}">
                <a16:creationId xmlns:a16="http://schemas.microsoft.com/office/drawing/2014/main" id="{175AD349-06B2-4CB3-AF74-9C6F6646754F}"/>
              </a:ext>
            </a:extLst>
          </p:cNvPr>
          <p:cNvSpPr>
            <a:spLocks noGrp="1"/>
          </p:cNvSpPr>
          <p:nvPr>
            <p:ph type="sldNum" sz="quarter" idx="2"/>
          </p:nvPr>
        </p:nvSpPr>
        <p:spPr/>
        <p:txBody>
          <a:bodyPr/>
          <a:lstStyle/>
          <a:p>
            <a:fld id="{86CB4B4D-7CA3-9044-876B-883B54F8677D}" type="slidenum">
              <a:rPr lang="en-US" smtClean="0"/>
              <a:t>13</a:t>
            </a:fld>
            <a:endParaRPr lang="en-US" dirty="0"/>
          </a:p>
        </p:txBody>
      </p:sp>
      <p:graphicFrame>
        <p:nvGraphicFramePr>
          <p:cNvPr id="5" name="Object 4">
            <a:extLst>
              <a:ext uri="{FF2B5EF4-FFF2-40B4-BE49-F238E27FC236}">
                <a16:creationId xmlns:a16="http://schemas.microsoft.com/office/drawing/2014/main" id="{A3CB317A-750C-4BB8-A955-D0733600E700}"/>
              </a:ext>
            </a:extLst>
          </p:cNvPr>
          <p:cNvGraphicFramePr>
            <a:graphicFrameLocks noChangeAspect="1"/>
          </p:cNvGraphicFramePr>
          <p:nvPr>
            <p:extLst>
              <p:ext uri="{D42A27DB-BD31-4B8C-83A1-F6EECF244321}">
                <p14:modId xmlns:p14="http://schemas.microsoft.com/office/powerpoint/2010/main" val="3156436703"/>
              </p:ext>
            </p:extLst>
          </p:nvPr>
        </p:nvGraphicFramePr>
        <p:xfrm>
          <a:off x="1514475" y="2100263"/>
          <a:ext cx="15073313" cy="5321300"/>
        </p:xfrm>
        <a:graphic>
          <a:graphicData uri="http://schemas.openxmlformats.org/presentationml/2006/ole">
            <mc:AlternateContent xmlns:mc="http://schemas.openxmlformats.org/markup-compatibility/2006">
              <mc:Choice xmlns:v="urn:schemas-microsoft-com:vml" Requires="v">
                <p:oleObj name="Worksheet" r:id="rId3" imgW="9090878" imgH="3208238" progId="Excel.Sheet.12">
                  <p:embed/>
                </p:oleObj>
              </mc:Choice>
              <mc:Fallback>
                <p:oleObj name="Worksheet" r:id="rId3" imgW="9090878" imgH="3208238" progId="Excel.Sheet.12">
                  <p:embed/>
                  <p:pic>
                    <p:nvPicPr>
                      <p:cNvPr id="5" name="Object 4">
                        <a:extLst>
                          <a:ext uri="{FF2B5EF4-FFF2-40B4-BE49-F238E27FC236}">
                            <a16:creationId xmlns:a16="http://schemas.microsoft.com/office/drawing/2014/main" id="{A3CB317A-750C-4BB8-A955-D0733600E700}"/>
                          </a:ext>
                        </a:extLst>
                      </p:cNvPr>
                      <p:cNvPicPr/>
                      <p:nvPr/>
                    </p:nvPicPr>
                    <p:blipFill>
                      <a:blip r:embed="rId4"/>
                      <a:stretch>
                        <a:fillRect/>
                      </a:stretch>
                    </p:blipFill>
                    <p:spPr>
                      <a:xfrm>
                        <a:off x="1514475" y="2100263"/>
                        <a:ext cx="15073313" cy="5321300"/>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6774F47D-5E67-42E6-9F1D-E085E78DDEA4}"/>
              </a:ext>
            </a:extLst>
          </p:cNvPr>
          <p:cNvSpPr txBox="1"/>
          <p:nvPr/>
        </p:nvSpPr>
        <p:spPr>
          <a:xfrm>
            <a:off x="2558820" y="7007187"/>
            <a:ext cx="14672328" cy="8536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rPr>
              <a:t>A 3-Year partial </a:t>
            </a:r>
            <a:r>
              <a:rPr lang="en-US" sz="1600" dirty="0">
                <a:latin typeface="Roboto" panose="02000000000000000000" pitchFamily="2" charset="0"/>
                <a:ea typeface="Roboto" panose="02000000000000000000" pitchFamily="2" charset="0"/>
                <a:cs typeface="Roboto" panose="02000000000000000000" pitchFamily="2" charset="0"/>
              </a:rPr>
              <a:t>l</a:t>
            </a:r>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rPr>
              <a:t>ock </a:t>
            </a:r>
            <a:r>
              <a:rPr lang="en-US" sz="1600" dirty="0">
                <a:latin typeface="Roboto" panose="02000000000000000000" pitchFamily="2" charset="0"/>
                <a:ea typeface="Roboto" panose="02000000000000000000" pitchFamily="2" charset="0"/>
                <a:cs typeface="Roboto" panose="02000000000000000000" pitchFamily="2" charset="0"/>
              </a:rPr>
              <a:t>u</a:t>
            </a:r>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rPr>
              <a:t>p </a:t>
            </a:r>
            <a:r>
              <a:rPr lang="en-US" sz="1600" dirty="0">
                <a:latin typeface="Roboto" panose="02000000000000000000" pitchFamily="2" charset="0"/>
                <a:ea typeface="Roboto" panose="02000000000000000000" pitchFamily="2" charset="0"/>
                <a:cs typeface="Roboto" panose="02000000000000000000" pitchFamily="2" charset="0"/>
              </a:rPr>
              <a:t>a</a:t>
            </a:r>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rPr>
              <a:t>pplies to all </a:t>
            </a:r>
            <a:r>
              <a:rPr lang="en-US" sz="1600" dirty="0">
                <a:latin typeface="Roboto" panose="02000000000000000000" pitchFamily="2" charset="0"/>
                <a:ea typeface="Roboto" panose="02000000000000000000" pitchFamily="2" charset="0"/>
                <a:cs typeface="Roboto" panose="02000000000000000000" pitchFamily="2" charset="0"/>
              </a:rPr>
              <a:t>c</a:t>
            </a:r>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rPr>
              <a:t>lasses of Crescat’s Global Macro and Precious Metals funds. </a:t>
            </a:r>
          </a:p>
          <a:p>
            <a:pPr algn="ctr"/>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rPr>
              <a:t>With 90-day notice, LPs </a:t>
            </a:r>
            <a:r>
              <a:rPr lang="en-US" sz="1600" dirty="0">
                <a:latin typeface="Roboto" panose="02000000000000000000" pitchFamily="2" charset="0"/>
                <a:ea typeface="Roboto" panose="02000000000000000000" pitchFamily="2" charset="0"/>
                <a:cs typeface="Roboto" panose="02000000000000000000" pitchFamily="2" charset="0"/>
              </a:rPr>
              <a:t>may</a:t>
            </a:r>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rPr>
              <a:t> redeem up to 25% of capital account any month after year 1, up to another 25% after year 2, and all after year 3.</a:t>
            </a:r>
            <a:r>
              <a:rPr lang="en-US" sz="1600" dirty="0">
                <a:latin typeface="Roboto" panose="02000000000000000000" pitchFamily="2" charset="0"/>
                <a:ea typeface="Roboto" panose="02000000000000000000" pitchFamily="2" charset="0"/>
                <a:cs typeface="Roboto" panose="02000000000000000000" pitchFamily="2" charset="0"/>
              </a:rPr>
              <a:t> </a:t>
            </a:r>
            <a:endParaRPr lang="en-US" sz="1600" dirty="0">
              <a:latin typeface="Roboto" panose="02000000000000000000" pitchFamily="2" charset="0"/>
              <a:ea typeface="Roboto" panose="02000000000000000000" pitchFamily="2" charset="0"/>
            </a:endParaRPr>
          </a:p>
          <a:p>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rPr>
              <a:t> </a:t>
            </a:r>
            <a:endParaRPr lang="en-US" sz="1600" dirty="0">
              <a:latin typeface="Roboto" panose="02000000000000000000" pitchFamily="2" charset="0"/>
              <a:ea typeface="Roboto" panose="02000000000000000000" pitchFamily="2" charset="0"/>
              <a:cs typeface="Roboto" panose="02000000000000000000" pitchFamily="2" charset="0"/>
            </a:endParaRPr>
          </a:p>
        </p:txBody>
      </p:sp>
      <p:graphicFrame>
        <p:nvGraphicFramePr>
          <p:cNvPr id="12" name="Object 11">
            <a:extLst>
              <a:ext uri="{FF2B5EF4-FFF2-40B4-BE49-F238E27FC236}">
                <a16:creationId xmlns:a16="http://schemas.microsoft.com/office/drawing/2014/main" id="{78951E9E-AC96-41B4-87ED-D3C135B60434}"/>
              </a:ext>
            </a:extLst>
          </p:cNvPr>
          <p:cNvGraphicFramePr>
            <a:graphicFrameLocks noChangeAspect="1"/>
          </p:cNvGraphicFramePr>
          <p:nvPr>
            <p:extLst>
              <p:ext uri="{D42A27DB-BD31-4B8C-83A1-F6EECF244321}">
                <p14:modId xmlns:p14="http://schemas.microsoft.com/office/powerpoint/2010/main" val="1000970065"/>
              </p:ext>
            </p:extLst>
          </p:nvPr>
        </p:nvGraphicFramePr>
        <p:xfrm>
          <a:off x="1514475" y="8453438"/>
          <a:ext cx="16760825" cy="966787"/>
        </p:xfrm>
        <a:graphic>
          <a:graphicData uri="http://schemas.openxmlformats.org/presentationml/2006/ole">
            <mc:AlternateContent xmlns:mc="http://schemas.openxmlformats.org/markup-compatibility/2006">
              <mc:Choice xmlns:v="urn:schemas-microsoft-com:vml" Requires="v">
                <p:oleObj name="Worksheet" r:id="rId5" imgW="10109200" imgH="584200" progId="Excel.Sheet.12">
                  <p:embed/>
                </p:oleObj>
              </mc:Choice>
              <mc:Fallback>
                <p:oleObj name="Worksheet" r:id="rId5" imgW="10109200" imgH="584200" progId="Excel.Sheet.12">
                  <p:embed/>
                  <p:pic>
                    <p:nvPicPr>
                      <p:cNvPr id="12" name="Object 11">
                        <a:extLst>
                          <a:ext uri="{FF2B5EF4-FFF2-40B4-BE49-F238E27FC236}">
                            <a16:creationId xmlns:a16="http://schemas.microsoft.com/office/drawing/2014/main" id="{78951E9E-AC96-41B4-87ED-D3C135B60434}"/>
                          </a:ext>
                        </a:extLst>
                      </p:cNvPr>
                      <p:cNvPicPr/>
                      <p:nvPr/>
                    </p:nvPicPr>
                    <p:blipFill>
                      <a:blip r:embed="rId6"/>
                      <a:stretch>
                        <a:fillRect/>
                      </a:stretch>
                    </p:blipFill>
                    <p:spPr>
                      <a:xfrm>
                        <a:off x="1514475" y="8453438"/>
                        <a:ext cx="16760825" cy="966787"/>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A741011C-6AA9-43FF-B58D-75100609038D}"/>
              </a:ext>
            </a:extLst>
          </p:cNvPr>
          <p:cNvSpPr txBox="1"/>
          <p:nvPr/>
        </p:nvSpPr>
        <p:spPr>
          <a:xfrm>
            <a:off x="8539145" y="7391456"/>
            <a:ext cx="2730978" cy="9244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1884" tIns="41884" rIns="41884" bIns="41884" numCol="1" spcCol="38100" rtlCol="0" anchor="ctr">
            <a:spAutoFit/>
          </a:bodyPr>
          <a:lstStyle/>
          <a:p>
            <a:pPr defTabSz="2010410" hangingPunct="0">
              <a:lnSpc>
                <a:spcPct val="90000"/>
              </a:lnSpc>
              <a:spcBef>
                <a:spcPts val="3710"/>
              </a:spcBef>
            </a:pPr>
            <a:r>
              <a:rPr lang="en-US" sz="2600" dirty="0">
                <a:solidFill>
                  <a:srgbClr val="1C437A"/>
                </a:solidFill>
                <a:latin typeface="Roboto Black" panose="02000000000000000000" pitchFamily="2" charset="0"/>
                <a:ea typeface="Roboto Black" panose="02000000000000000000" pitchFamily="2" charset="0"/>
              </a:rPr>
              <a:t>Long/Short Fund</a:t>
            </a:r>
          </a:p>
        </p:txBody>
      </p:sp>
      <p:sp>
        <p:nvSpPr>
          <p:cNvPr id="16" name="TextBox 15">
            <a:extLst>
              <a:ext uri="{FF2B5EF4-FFF2-40B4-BE49-F238E27FC236}">
                <a16:creationId xmlns:a16="http://schemas.microsoft.com/office/drawing/2014/main" id="{6C72589D-432B-4E00-92DB-456D405875B7}"/>
              </a:ext>
            </a:extLst>
          </p:cNvPr>
          <p:cNvSpPr txBox="1"/>
          <p:nvPr/>
        </p:nvSpPr>
        <p:spPr>
          <a:xfrm>
            <a:off x="6739619" y="1289980"/>
            <a:ext cx="6310536" cy="9244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1884" tIns="41884" rIns="41884" bIns="41884" numCol="1" spcCol="38100" rtlCol="0" anchor="ctr">
            <a:spAutoFit/>
          </a:bodyPr>
          <a:lstStyle/>
          <a:p>
            <a:pPr defTabSz="2010410" hangingPunct="0">
              <a:lnSpc>
                <a:spcPct val="90000"/>
              </a:lnSpc>
              <a:spcBef>
                <a:spcPts val="3710"/>
              </a:spcBef>
            </a:pPr>
            <a:r>
              <a:rPr lang="en-US" sz="2600" dirty="0">
                <a:solidFill>
                  <a:srgbClr val="1C437A"/>
                </a:solidFill>
                <a:latin typeface="Roboto Black" panose="02000000000000000000" pitchFamily="2" charset="0"/>
                <a:ea typeface="Roboto Black" panose="02000000000000000000" pitchFamily="2" charset="0"/>
              </a:rPr>
              <a:t>Global Macro and Precious Metals Funds</a:t>
            </a:r>
          </a:p>
        </p:txBody>
      </p:sp>
      <p:pic>
        <p:nvPicPr>
          <p:cNvPr id="19" name="object 6">
            <a:extLst>
              <a:ext uri="{FF2B5EF4-FFF2-40B4-BE49-F238E27FC236}">
                <a16:creationId xmlns:a16="http://schemas.microsoft.com/office/drawing/2014/main" id="{CBDDD6D4-2764-3D4C-B791-DF24DAC408EB}"/>
              </a:ext>
            </a:extLst>
          </p:cNvPr>
          <p:cNvPicPr/>
          <p:nvPr/>
        </p:nvPicPr>
        <p:blipFill rotWithShape="1">
          <a:blip r:embed="rId7" cstate="print"/>
          <a:srcRect l="20132" r="12610" b="39148"/>
          <a:stretch/>
        </p:blipFill>
        <p:spPr>
          <a:xfrm>
            <a:off x="-45076" y="10267188"/>
            <a:ext cx="2438229" cy="814938"/>
          </a:xfrm>
          <a:prstGeom prst="rect">
            <a:avLst/>
          </a:prstGeom>
        </p:spPr>
      </p:pic>
      <p:sp>
        <p:nvSpPr>
          <p:cNvPr id="21" name="Crescat Capital Firm Presentation | June 2020…">
            <a:extLst>
              <a:ext uri="{FF2B5EF4-FFF2-40B4-BE49-F238E27FC236}">
                <a16:creationId xmlns:a16="http://schemas.microsoft.com/office/drawing/2014/main" id="{6B803018-1E8B-364C-91EC-D4E449E6CACE}"/>
              </a:ext>
            </a:extLst>
          </p:cNvPr>
          <p:cNvSpPr txBox="1"/>
          <p:nvPr/>
        </p:nvSpPr>
        <p:spPr>
          <a:xfrm>
            <a:off x="15445019" y="10543165"/>
            <a:ext cx="4172955" cy="4145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2144" dirty="0">
                <a:solidFill>
                  <a:schemeClr val="tx1">
                    <a:lumMod val="95000"/>
                    <a:lumOff val="5000"/>
                  </a:schemeClr>
                </a:solidFill>
              </a:rPr>
              <a:t>Crescat Firmwide Presentation</a:t>
            </a:r>
          </a:p>
        </p:txBody>
      </p:sp>
      <p:sp>
        <p:nvSpPr>
          <p:cNvPr id="24" name="Rectangle">
            <a:extLst>
              <a:ext uri="{FF2B5EF4-FFF2-40B4-BE49-F238E27FC236}">
                <a16:creationId xmlns:a16="http://schemas.microsoft.com/office/drawing/2014/main" id="{EE569687-B0A4-FB43-AF4F-A459C1EB20B5}"/>
              </a:ext>
            </a:extLst>
          </p:cNvPr>
          <p:cNvSpPr/>
          <p:nvPr/>
        </p:nvSpPr>
        <p:spPr>
          <a:xfrm>
            <a:off x="374649" y="1144895"/>
            <a:ext cx="1298742" cy="34361"/>
          </a:xfrm>
          <a:prstGeom prst="rect">
            <a:avLst/>
          </a:prstGeom>
          <a:solidFill>
            <a:srgbClr val="A38B2C"/>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3" name="TextBox 2">
            <a:extLst>
              <a:ext uri="{FF2B5EF4-FFF2-40B4-BE49-F238E27FC236}">
                <a16:creationId xmlns:a16="http://schemas.microsoft.com/office/drawing/2014/main" id="{FE3E7627-7761-6622-A117-461D00E29DBC}"/>
              </a:ext>
            </a:extLst>
          </p:cNvPr>
          <p:cNvSpPr txBox="1"/>
          <p:nvPr/>
        </p:nvSpPr>
        <p:spPr>
          <a:xfrm>
            <a:off x="2524117" y="9521644"/>
            <a:ext cx="14672328" cy="8536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rPr>
              <a:t>A 3-Year partial </a:t>
            </a:r>
            <a:r>
              <a:rPr lang="en-US" sz="1600" dirty="0">
                <a:latin typeface="Roboto" panose="02000000000000000000" pitchFamily="2" charset="0"/>
                <a:ea typeface="Roboto" panose="02000000000000000000" pitchFamily="2" charset="0"/>
                <a:cs typeface="Roboto" panose="02000000000000000000" pitchFamily="2" charset="0"/>
              </a:rPr>
              <a:t>l</a:t>
            </a:r>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rPr>
              <a:t>ock </a:t>
            </a:r>
            <a:r>
              <a:rPr lang="en-US" sz="1600" dirty="0">
                <a:latin typeface="Roboto" panose="02000000000000000000" pitchFamily="2" charset="0"/>
                <a:ea typeface="Roboto" panose="02000000000000000000" pitchFamily="2" charset="0"/>
                <a:cs typeface="Roboto" panose="02000000000000000000" pitchFamily="2" charset="0"/>
              </a:rPr>
              <a:t>u</a:t>
            </a:r>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rPr>
              <a:t>p </a:t>
            </a:r>
            <a:r>
              <a:rPr lang="en-US" sz="1600" dirty="0">
                <a:latin typeface="Roboto" panose="02000000000000000000" pitchFamily="2" charset="0"/>
                <a:ea typeface="Roboto" panose="02000000000000000000" pitchFamily="2" charset="0"/>
                <a:cs typeface="Roboto" panose="02000000000000000000" pitchFamily="2" charset="0"/>
              </a:rPr>
              <a:t>a</a:t>
            </a:r>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rPr>
              <a:t>pplies to Crescat’s Long/Short fund. </a:t>
            </a:r>
          </a:p>
          <a:p>
            <a:pPr algn="ctr"/>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rPr>
              <a:t>With 90-day notice, LPs </a:t>
            </a:r>
            <a:r>
              <a:rPr lang="en-US" sz="1600" dirty="0">
                <a:latin typeface="Roboto" panose="02000000000000000000" pitchFamily="2" charset="0"/>
                <a:ea typeface="Roboto" panose="02000000000000000000" pitchFamily="2" charset="0"/>
                <a:cs typeface="Roboto" panose="02000000000000000000" pitchFamily="2" charset="0"/>
              </a:rPr>
              <a:t>may</a:t>
            </a:r>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rPr>
              <a:t> redeem up to 25% of capital account any month after year 1, up to another 25% after year 2, and all after year 3.</a:t>
            </a:r>
            <a:r>
              <a:rPr lang="en-US" sz="1600" dirty="0">
                <a:latin typeface="Roboto" panose="02000000000000000000" pitchFamily="2" charset="0"/>
                <a:ea typeface="Roboto" panose="02000000000000000000" pitchFamily="2" charset="0"/>
                <a:cs typeface="Roboto" panose="02000000000000000000" pitchFamily="2" charset="0"/>
              </a:rPr>
              <a:t> </a:t>
            </a:r>
            <a:endParaRPr lang="en-US" sz="1600" dirty="0">
              <a:latin typeface="Roboto" panose="02000000000000000000" pitchFamily="2" charset="0"/>
              <a:ea typeface="Roboto" panose="02000000000000000000" pitchFamily="2" charset="0"/>
            </a:endParaRPr>
          </a:p>
          <a:p>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rPr>
              <a:t> </a:t>
            </a:r>
            <a:endParaRPr lang="en-US" sz="16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66950205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 name="COVER.png" descr="COVER.png"/>
          <p:cNvPicPr>
            <a:picLocks noChangeAspect="1"/>
          </p:cNvPicPr>
          <p:nvPr/>
        </p:nvPicPr>
        <p:blipFill>
          <a:blip r:embed="rId2"/>
          <a:stretch>
            <a:fillRect/>
          </a:stretch>
        </p:blipFill>
        <p:spPr>
          <a:xfrm>
            <a:off x="0" y="397"/>
            <a:ext cx="20104100" cy="11308556"/>
          </a:xfrm>
          <a:prstGeom prst="rect">
            <a:avLst/>
          </a:prstGeom>
          <a:ln w="12700">
            <a:miter lim="400000"/>
          </a:ln>
        </p:spPr>
      </p:pic>
      <p:sp>
        <p:nvSpPr>
          <p:cNvPr id="430" name="Crescat Capital, LLC…"/>
          <p:cNvSpPr txBox="1"/>
          <p:nvPr/>
        </p:nvSpPr>
        <p:spPr>
          <a:xfrm>
            <a:off x="3010872" y="4037949"/>
            <a:ext cx="14082353" cy="33329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884" tIns="41884" rIns="41884" bIns="41884" anchor="ctr">
            <a:spAutoFit/>
          </a:bodyPr>
          <a:lstStyle/>
          <a:p>
            <a:pPr algn="ctr" defTabSz="753923">
              <a:defRPr sz="2600">
                <a:solidFill>
                  <a:srgbClr val="FFFFFF"/>
                </a:solidFill>
                <a:latin typeface="Helvetica Light"/>
                <a:ea typeface="Helvetica Light"/>
                <a:cs typeface="Helvetica Light"/>
                <a:sym typeface="Helvetica Light"/>
              </a:defRPr>
            </a:pPr>
            <a:r>
              <a:rPr lang="en-US" sz="5277" dirty="0">
                <a:solidFill>
                  <a:schemeClr val="tx1">
                    <a:lumMod val="95000"/>
                    <a:lumOff val="5000"/>
                  </a:schemeClr>
                </a:solidFill>
                <a:latin typeface="Roboto" panose="02000000000000000000" pitchFamily="2" charset="0"/>
                <a:ea typeface="Roboto" panose="02000000000000000000" pitchFamily="2" charset="0"/>
                <a:cs typeface="Roboto" panose="02000000000000000000" pitchFamily="2" charset="0"/>
              </a:rPr>
              <a:t>Contact Information:</a:t>
            </a:r>
            <a:endParaRPr sz="5277" dirty="0">
              <a:solidFill>
                <a:schemeClr val="tx1">
                  <a:lumMod val="95000"/>
                  <a:lumOff val="5000"/>
                </a:schemeClr>
              </a:solidFill>
              <a:latin typeface="Roboto" panose="02000000000000000000" pitchFamily="2" charset="0"/>
              <a:ea typeface="Roboto" panose="02000000000000000000" pitchFamily="2" charset="0"/>
              <a:cs typeface="Roboto" panose="02000000000000000000" pitchFamily="2" charset="0"/>
            </a:endParaRPr>
          </a:p>
          <a:p>
            <a:pPr algn="ctr" defTabSz="753923">
              <a:defRPr sz="2600" b="1">
                <a:solidFill>
                  <a:srgbClr val="FFFFFF"/>
                </a:solidFill>
                <a:latin typeface="Helvetica"/>
                <a:ea typeface="Helvetica"/>
                <a:cs typeface="Helvetica"/>
                <a:sym typeface="Helvetica"/>
              </a:defRPr>
            </a:pPr>
            <a:r>
              <a:rPr lang="en-US" sz="5277" dirty="0">
                <a:solidFill>
                  <a:schemeClr val="tx1">
                    <a:lumMod val="95000"/>
                    <a:lumOff val="5000"/>
                  </a:schemeClr>
                </a:solidFill>
                <a:latin typeface="Roboto" panose="02000000000000000000" pitchFamily="2" charset="0"/>
                <a:ea typeface="Roboto" panose="02000000000000000000" pitchFamily="2" charset="0"/>
                <a:cs typeface="Roboto" panose="02000000000000000000" pitchFamily="2" charset="0"/>
              </a:rPr>
              <a:t>Marek Iwahashi</a:t>
            </a:r>
            <a:endParaRPr sz="5277" dirty="0">
              <a:solidFill>
                <a:schemeClr val="tx1">
                  <a:lumMod val="95000"/>
                  <a:lumOff val="5000"/>
                </a:schemeClr>
              </a:solidFill>
              <a:latin typeface="Roboto" panose="02000000000000000000" pitchFamily="2" charset="0"/>
              <a:ea typeface="Roboto" panose="02000000000000000000" pitchFamily="2" charset="0"/>
              <a:cs typeface="Roboto" panose="02000000000000000000" pitchFamily="2" charset="0"/>
            </a:endParaRPr>
          </a:p>
          <a:p>
            <a:pPr algn="ctr" defTabSz="753923">
              <a:defRPr sz="2600">
                <a:solidFill>
                  <a:srgbClr val="FFFFFF"/>
                </a:solidFill>
                <a:latin typeface="Helvetica Light"/>
                <a:ea typeface="Helvetica Light"/>
                <a:cs typeface="Helvetica Light"/>
                <a:sym typeface="Helvetica Light"/>
              </a:defRPr>
            </a:pPr>
            <a:r>
              <a:rPr lang="en-US" sz="5277" dirty="0">
                <a:solidFill>
                  <a:schemeClr val="tx1">
                    <a:lumMod val="95000"/>
                    <a:lumOff val="5000"/>
                  </a:schemeClr>
                </a:solidFill>
                <a:latin typeface="Roboto" panose="02000000000000000000" pitchFamily="2" charset="0"/>
                <a:ea typeface="Roboto" panose="02000000000000000000" pitchFamily="2" charset="0"/>
                <a:cs typeface="Roboto" panose="02000000000000000000" pitchFamily="2" charset="0"/>
              </a:rPr>
              <a:t>Head of Investor Relations</a:t>
            </a:r>
            <a:endParaRPr sz="5277" dirty="0">
              <a:solidFill>
                <a:schemeClr val="tx1">
                  <a:lumMod val="95000"/>
                  <a:lumOff val="5000"/>
                </a:schemeClr>
              </a:solidFill>
              <a:latin typeface="Roboto" panose="02000000000000000000" pitchFamily="2" charset="0"/>
              <a:ea typeface="Roboto" panose="02000000000000000000" pitchFamily="2" charset="0"/>
              <a:cs typeface="Roboto" panose="02000000000000000000" pitchFamily="2" charset="0"/>
            </a:endParaRPr>
          </a:p>
          <a:p>
            <a:pPr algn="ctr" defTabSz="753923">
              <a:defRPr sz="2600">
                <a:solidFill>
                  <a:srgbClr val="FFFFFF"/>
                </a:solidFill>
                <a:latin typeface="Helvetica Light"/>
                <a:ea typeface="Helvetica Light"/>
                <a:cs typeface="Helvetica Light"/>
                <a:sym typeface="Helvetica Light"/>
              </a:defRPr>
            </a:pPr>
            <a:r>
              <a:rPr sz="5277" b="1" dirty="0">
                <a:solidFill>
                  <a:schemeClr val="tx1">
                    <a:lumMod val="95000"/>
                    <a:lumOff val="5000"/>
                  </a:schemeClr>
                </a:solidFill>
                <a:latin typeface="Roboto" panose="02000000000000000000" pitchFamily="2" charset="0"/>
                <a:ea typeface="Roboto" panose="02000000000000000000" pitchFamily="2" charset="0"/>
                <a:cs typeface="Roboto" panose="02000000000000000000" pitchFamily="2" charset="0"/>
              </a:rPr>
              <a:t>(</a:t>
            </a:r>
            <a:r>
              <a:rPr lang="en-US" sz="5277" b="1" dirty="0">
                <a:solidFill>
                  <a:schemeClr val="tx1">
                    <a:lumMod val="95000"/>
                    <a:lumOff val="5000"/>
                  </a:schemeClr>
                </a:solidFill>
                <a:latin typeface="Roboto" panose="02000000000000000000" pitchFamily="2" charset="0"/>
                <a:ea typeface="Roboto" panose="02000000000000000000" pitchFamily="2" charset="0"/>
                <a:cs typeface="Roboto" panose="02000000000000000000" pitchFamily="2" charset="0"/>
              </a:rPr>
              <a:t>720</a:t>
            </a:r>
            <a:r>
              <a:rPr sz="5277" b="1" dirty="0">
                <a:solidFill>
                  <a:schemeClr val="tx1">
                    <a:lumMod val="95000"/>
                    <a:lumOff val="5000"/>
                  </a:schemeClr>
                </a:solidFill>
                <a:latin typeface="Roboto" panose="02000000000000000000" pitchFamily="2" charset="0"/>
                <a:ea typeface="Roboto" panose="02000000000000000000" pitchFamily="2" charset="0"/>
                <a:cs typeface="Roboto" panose="02000000000000000000" pitchFamily="2" charset="0"/>
              </a:rPr>
              <a:t>) </a:t>
            </a:r>
            <a:r>
              <a:rPr lang="en-US" sz="5277" b="1" dirty="0">
                <a:solidFill>
                  <a:schemeClr val="tx1">
                    <a:lumMod val="95000"/>
                    <a:lumOff val="5000"/>
                  </a:schemeClr>
                </a:solidFill>
                <a:latin typeface="Roboto" panose="02000000000000000000" pitchFamily="2" charset="0"/>
                <a:ea typeface="Roboto" panose="02000000000000000000" pitchFamily="2" charset="0"/>
                <a:cs typeface="Roboto" panose="02000000000000000000" pitchFamily="2" charset="0"/>
              </a:rPr>
              <a:t>323-2995 </a:t>
            </a:r>
            <a:r>
              <a:rPr sz="5277" b="1" dirty="0">
                <a:solidFill>
                  <a:schemeClr val="tx1">
                    <a:lumMod val="95000"/>
                    <a:lumOff val="5000"/>
                  </a:schemeClr>
                </a:solidFill>
                <a:latin typeface="Roboto" panose="02000000000000000000" pitchFamily="2" charset="0"/>
                <a:ea typeface="Roboto" panose="02000000000000000000" pitchFamily="2" charset="0"/>
                <a:cs typeface="Roboto" panose="02000000000000000000" pitchFamily="2" charset="0"/>
              </a:rPr>
              <a:t>|  </a:t>
            </a:r>
            <a:r>
              <a:rPr lang="en-US" sz="5277" b="1" dirty="0">
                <a:solidFill>
                  <a:schemeClr val="tx1">
                    <a:lumMod val="95000"/>
                    <a:lumOff val="5000"/>
                  </a:schemeClr>
                </a:solidFill>
                <a:latin typeface="Roboto" panose="02000000000000000000" pitchFamily="2" charset="0"/>
                <a:ea typeface="Roboto" panose="02000000000000000000" pitchFamily="2" charset="0"/>
                <a:cs typeface="Roboto" panose="02000000000000000000" pitchFamily="2" charset="0"/>
              </a:rPr>
              <a:t>miwahashi</a:t>
            </a:r>
            <a:r>
              <a:rPr sz="5277" b="1" dirty="0">
                <a:solidFill>
                  <a:schemeClr val="tx1">
                    <a:lumMod val="95000"/>
                    <a:lumOff val="5000"/>
                  </a:schemeClr>
                </a:solidFill>
                <a:latin typeface="Roboto" panose="02000000000000000000" pitchFamily="2" charset="0"/>
                <a:ea typeface="Roboto" panose="02000000000000000000" pitchFamily="2" charset="0"/>
                <a:cs typeface="Roboto" panose="02000000000000000000" pitchFamily="2" charset="0"/>
              </a:rPr>
              <a:t>@crescat.net</a:t>
            </a:r>
          </a:p>
        </p:txBody>
      </p:sp>
      <p:pic>
        <p:nvPicPr>
          <p:cNvPr id="431" name="crestcat logo white.png" descr="crestcat logo white.png"/>
          <p:cNvPicPr>
            <a:picLocks noChangeAspect="1"/>
          </p:cNvPicPr>
          <p:nvPr/>
        </p:nvPicPr>
        <p:blipFill>
          <a:blip r:embed="rId3"/>
          <a:stretch>
            <a:fillRect/>
          </a:stretch>
        </p:blipFill>
        <p:spPr>
          <a:xfrm>
            <a:off x="5795420" y="250292"/>
            <a:ext cx="8513260" cy="3226222"/>
          </a:xfrm>
          <a:prstGeom prst="rect">
            <a:avLst/>
          </a:prstGeom>
          <a:ln w="12700">
            <a:miter lim="400000"/>
          </a:ln>
        </p:spPr>
      </p:pic>
      <p:sp>
        <p:nvSpPr>
          <p:cNvPr id="432" name="Line"/>
          <p:cNvSpPr/>
          <p:nvPr/>
        </p:nvSpPr>
        <p:spPr>
          <a:xfrm>
            <a:off x="5138755" y="3803069"/>
            <a:ext cx="9857501" cy="2"/>
          </a:xfrm>
          <a:prstGeom prst="line">
            <a:avLst/>
          </a:prstGeom>
          <a:ln w="25400">
            <a:solidFill>
              <a:srgbClr val="FFFFFF"/>
            </a:solidFill>
            <a:miter lim="400000"/>
          </a:ln>
        </p:spPr>
        <p:txBody>
          <a:bodyPr lIns="41884" tIns="41884" rIns="41884" bIns="41884" anchor="ctr"/>
          <a:lstStyle/>
          <a:p>
            <a:endParaRPr sz="1484" dirty="0"/>
          </a:p>
        </p:txBody>
      </p:sp>
      <p:sp>
        <p:nvSpPr>
          <p:cNvPr id="2" name="TextBox 1">
            <a:extLst>
              <a:ext uri="{FF2B5EF4-FFF2-40B4-BE49-F238E27FC236}">
                <a16:creationId xmlns:a16="http://schemas.microsoft.com/office/drawing/2014/main" id="{EEA171D4-18D2-CA63-F56C-85182C9244EB}"/>
              </a:ext>
            </a:extLst>
          </p:cNvPr>
          <p:cNvSpPr txBox="1"/>
          <p:nvPr/>
        </p:nvSpPr>
        <p:spPr>
          <a:xfrm>
            <a:off x="15454" y="7654876"/>
            <a:ext cx="20104100" cy="3543662"/>
          </a:xfrm>
          <a:prstGeom prst="rect">
            <a:avLst/>
          </a:prstGeom>
          <a:noFill/>
        </p:spPr>
        <p:txBody>
          <a:bodyPr wrap="square" rtlCol="0">
            <a:spAutoFit/>
          </a:bodyPr>
          <a:lstStyle/>
          <a:p>
            <a:pPr algn="ctr"/>
            <a:r>
              <a:rPr lang="en-US" sz="3958" b="1" dirty="0">
                <a:latin typeface="Roboto" panose="02000000000000000000" pitchFamily="2" charset="0"/>
                <a:ea typeface="Roboto" panose="02000000000000000000" pitchFamily="2" charset="0"/>
                <a:cs typeface="Roboto" panose="02000000000000000000" pitchFamily="2" charset="0"/>
              </a:rPr>
              <a:t>Follow us on:</a:t>
            </a:r>
          </a:p>
          <a:p>
            <a:pPr algn="ctr"/>
            <a:r>
              <a:rPr lang="en-US" sz="3958" dirty="0">
                <a:latin typeface="Roboto" panose="02000000000000000000" pitchFamily="2" charset="0"/>
                <a:ea typeface="Roboto" panose="02000000000000000000" pitchFamily="2" charset="0"/>
                <a:cs typeface="Roboto" panose="02000000000000000000" pitchFamily="2" charset="0"/>
              </a:rPr>
              <a:t>YouTube: @Crescatcapital3641 </a:t>
            </a:r>
          </a:p>
          <a:p>
            <a:pPr algn="ctr"/>
            <a:r>
              <a:rPr lang="en-US" sz="3958" dirty="0">
                <a:latin typeface="Roboto" panose="02000000000000000000" pitchFamily="2" charset="0"/>
                <a:ea typeface="Roboto" panose="02000000000000000000" pitchFamily="2" charset="0"/>
                <a:cs typeface="Roboto" panose="02000000000000000000" pitchFamily="2" charset="0"/>
              </a:rPr>
              <a:t>Twitter: @Crescat_</a:t>
            </a:r>
            <a:r>
              <a:rPr lang="en-US" sz="3958" dirty="0">
                <a:solidFill>
                  <a:schemeClr val="tx1">
                    <a:lumMod val="95000"/>
                    <a:lumOff val="5000"/>
                  </a:schemeClr>
                </a:solidFill>
                <a:latin typeface="Roboto" panose="02000000000000000000" pitchFamily="2" charset="0"/>
                <a:ea typeface="Roboto" panose="02000000000000000000" pitchFamily="2" charset="0"/>
                <a:cs typeface="Roboto" panose="02000000000000000000" pitchFamily="2" charset="0"/>
              </a:rPr>
              <a:t>Capital</a:t>
            </a:r>
            <a:endParaRPr lang="en-US" sz="2968" dirty="0">
              <a:solidFill>
                <a:schemeClr val="tx1">
                  <a:lumMod val="95000"/>
                  <a:lumOff val="5000"/>
                </a:schemeClr>
              </a:solidFill>
              <a:latin typeface="Roboto" panose="02000000000000000000" pitchFamily="2" charset="0"/>
              <a:ea typeface="Roboto" panose="02000000000000000000" pitchFamily="2" charset="0"/>
              <a:cs typeface="Roboto" panose="02000000000000000000" pitchFamily="2" charset="0"/>
            </a:endParaRPr>
          </a:p>
          <a:p>
            <a:pPr algn="ctr"/>
            <a:endParaRPr lang="en-US" sz="2638" dirty="0">
              <a:latin typeface="Roboto" panose="02000000000000000000" pitchFamily="2" charset="0"/>
              <a:ea typeface="Roboto" panose="02000000000000000000" pitchFamily="2" charset="0"/>
              <a:cs typeface="Roboto" panose="02000000000000000000" pitchFamily="2" charset="0"/>
            </a:endParaRPr>
          </a:p>
          <a:p>
            <a:pPr algn="ctr"/>
            <a:r>
              <a:rPr lang="en-US" sz="3958" dirty="0">
                <a:latin typeface="Roboto" panose="02000000000000000000" pitchFamily="2" charset="0"/>
                <a:ea typeface="Roboto" panose="02000000000000000000" pitchFamily="2" charset="0"/>
                <a:cs typeface="Roboto" panose="02000000000000000000" pitchFamily="2" charset="0"/>
              </a:rPr>
              <a:t>Visit our Website and Subscribe to our Investor Letters: </a:t>
            </a:r>
          </a:p>
          <a:p>
            <a:pPr algn="ctr"/>
            <a:r>
              <a:rPr lang="en-US" sz="3958" b="1" dirty="0">
                <a:latin typeface="Roboto" panose="02000000000000000000" pitchFamily="2" charset="0"/>
                <a:ea typeface="Roboto" panose="02000000000000000000" pitchFamily="2" charset="0"/>
                <a:cs typeface="Roboto" panose="02000000000000000000" pitchFamily="2" charset="0"/>
              </a:rPr>
              <a:t>www.crescat.net</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object 3">
            <a:extLst>
              <a:ext uri="{FF2B5EF4-FFF2-40B4-BE49-F238E27FC236}">
                <a16:creationId xmlns:a16="http://schemas.microsoft.com/office/drawing/2014/main" id="{86F1B7B4-AEDD-41BE-AD9D-0D3312B673BC}"/>
              </a:ext>
            </a:extLst>
          </p:cNvPr>
          <p:cNvPicPr/>
          <p:nvPr/>
        </p:nvPicPr>
        <p:blipFill>
          <a:blip r:embed="rId2" cstate="print"/>
          <a:stretch>
            <a:fillRect/>
          </a:stretch>
        </p:blipFill>
        <p:spPr>
          <a:xfrm flipH="1">
            <a:off x="0" y="38100"/>
            <a:ext cx="20104096" cy="11271250"/>
          </a:xfrm>
          <a:prstGeom prst="rect">
            <a:avLst/>
          </a:prstGeom>
        </p:spPr>
      </p:pic>
      <p:sp>
        <p:nvSpPr>
          <p:cNvPr id="4" name="object 4"/>
          <p:cNvSpPr txBox="1">
            <a:spLocks noGrp="1"/>
          </p:cNvSpPr>
          <p:nvPr>
            <p:ph type="title"/>
          </p:nvPr>
        </p:nvSpPr>
        <p:spPr>
          <a:xfrm>
            <a:off x="0" y="3260898"/>
            <a:ext cx="20104096" cy="2171748"/>
          </a:xfrm>
          <a:prstGeom prst="rect">
            <a:avLst/>
          </a:prstGeom>
        </p:spPr>
        <p:txBody>
          <a:bodyPr vert="horz" wrap="square" lIns="0" tIns="17145" rIns="0" bIns="0" rtlCol="0">
            <a:spAutoFit/>
          </a:bodyPr>
          <a:lstStyle/>
          <a:p>
            <a:pPr marL="12700" algn="ctr">
              <a:lnSpc>
                <a:spcPct val="100000"/>
              </a:lnSpc>
              <a:spcBef>
                <a:spcPts val="135"/>
              </a:spcBef>
            </a:pPr>
            <a:r>
              <a:rPr lang="en-US" sz="14000" spc="-130" dirty="0">
                <a:latin typeface="Roboto" panose="02000000000000000000" pitchFamily="2" charset="0"/>
                <a:ea typeface="Roboto" panose="02000000000000000000" pitchFamily="2" charset="0"/>
              </a:rPr>
              <a:t>Appendix</a:t>
            </a:r>
            <a:endParaRPr sz="14000" spc="-140" dirty="0">
              <a:latin typeface="Roboto" panose="02000000000000000000" pitchFamily="2" charset="0"/>
              <a:ea typeface="Roboto" panose="02000000000000000000" pitchFamily="2" charset="0"/>
            </a:endParaRPr>
          </a:p>
        </p:txBody>
      </p:sp>
      <p:sp>
        <p:nvSpPr>
          <p:cNvPr id="2" name="Slide Number Placeholder 1">
            <a:extLst>
              <a:ext uri="{FF2B5EF4-FFF2-40B4-BE49-F238E27FC236}">
                <a16:creationId xmlns:a16="http://schemas.microsoft.com/office/drawing/2014/main" id="{793E880C-5328-4CF4-861F-EA6C7882FBD0}"/>
              </a:ext>
            </a:extLst>
          </p:cNvPr>
          <p:cNvSpPr>
            <a:spLocks noGrp="1"/>
          </p:cNvSpPr>
          <p:nvPr>
            <p:ph type="sldNum" sz="quarter" idx="7"/>
          </p:nvPr>
        </p:nvSpPr>
        <p:spPr/>
        <p:txBody>
          <a:bodyPr/>
          <a:lstStyle/>
          <a:p>
            <a:pPr marL="38100">
              <a:lnSpc>
                <a:spcPts val="1735"/>
              </a:lnSpc>
            </a:pPr>
            <a:fld id="{81D60167-4931-47E6-BA6A-407CBD079E47}" type="slidenum">
              <a:rPr lang="en-US" spc="15" smtClean="0"/>
              <a:t>15</a:t>
            </a:fld>
            <a:endParaRPr lang="en-US" spc="15" dirty="0"/>
          </a:p>
        </p:txBody>
      </p:sp>
      <p:pic>
        <p:nvPicPr>
          <p:cNvPr id="6" name="object 6">
            <a:extLst>
              <a:ext uri="{FF2B5EF4-FFF2-40B4-BE49-F238E27FC236}">
                <a16:creationId xmlns:a16="http://schemas.microsoft.com/office/drawing/2014/main" id="{CAA98C10-3DCE-234E-AD38-17647C102897}"/>
              </a:ext>
            </a:extLst>
          </p:cNvPr>
          <p:cNvPicPr/>
          <p:nvPr/>
        </p:nvPicPr>
        <p:blipFill rotWithShape="1">
          <a:blip r:embed="rId3" cstate="print"/>
          <a:srcRect l="20132" r="12610" b="39148"/>
          <a:stretch/>
        </p:blipFill>
        <p:spPr>
          <a:xfrm>
            <a:off x="-45076" y="10267188"/>
            <a:ext cx="2438229" cy="814938"/>
          </a:xfrm>
          <a:prstGeom prst="rect">
            <a:avLst/>
          </a:prstGeom>
        </p:spPr>
      </p:pic>
      <p:sp>
        <p:nvSpPr>
          <p:cNvPr id="9" name="Crescat Capital Firm Presentation | June 2020…">
            <a:extLst>
              <a:ext uri="{FF2B5EF4-FFF2-40B4-BE49-F238E27FC236}">
                <a16:creationId xmlns:a16="http://schemas.microsoft.com/office/drawing/2014/main" id="{9610BF57-FB23-2D49-8447-0052E7B33DF4}"/>
              </a:ext>
            </a:extLst>
          </p:cNvPr>
          <p:cNvSpPr txBox="1"/>
          <p:nvPr/>
        </p:nvSpPr>
        <p:spPr>
          <a:xfrm>
            <a:off x="15445019" y="10543165"/>
            <a:ext cx="4172955" cy="4145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2144" dirty="0">
                <a:solidFill>
                  <a:schemeClr val="tx1">
                    <a:lumMod val="95000"/>
                    <a:lumOff val="5000"/>
                  </a:schemeClr>
                </a:solidFill>
              </a:rPr>
              <a:t>Crescat Firmwide Presentation</a:t>
            </a:r>
          </a:p>
        </p:txBody>
      </p:sp>
    </p:spTree>
    <p:extLst>
      <p:ext uri="{BB962C8B-B14F-4D97-AF65-F5344CB8AC3E}">
        <p14:creationId xmlns:p14="http://schemas.microsoft.com/office/powerpoint/2010/main" val="480782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object 3">
            <a:extLst>
              <a:ext uri="{FF2B5EF4-FFF2-40B4-BE49-F238E27FC236}">
                <a16:creationId xmlns:a16="http://schemas.microsoft.com/office/drawing/2014/main" id="{9B24185C-9542-8F45-B4D2-1C4DEF2CB4F8}"/>
              </a:ext>
            </a:extLst>
          </p:cNvPr>
          <p:cNvPicPr/>
          <p:nvPr/>
        </p:nvPicPr>
        <p:blipFill>
          <a:blip r:embed="rId2" cstate="print"/>
          <a:stretch>
            <a:fillRect/>
          </a:stretch>
        </p:blipFill>
        <p:spPr>
          <a:xfrm flipH="1">
            <a:off x="21192" y="-150235"/>
            <a:ext cx="20102685" cy="11308556"/>
          </a:xfrm>
          <a:prstGeom prst="rect">
            <a:avLst/>
          </a:prstGeom>
        </p:spPr>
      </p:pic>
      <p:sp>
        <p:nvSpPr>
          <p:cNvPr id="2" name="Slide Number Placeholder 1">
            <a:extLst>
              <a:ext uri="{FF2B5EF4-FFF2-40B4-BE49-F238E27FC236}">
                <a16:creationId xmlns:a16="http://schemas.microsoft.com/office/drawing/2014/main" id="{7F54C5A0-8CD7-4BE0-954A-54F03D4AA6E4}"/>
              </a:ext>
            </a:extLst>
          </p:cNvPr>
          <p:cNvSpPr>
            <a:spLocks noGrp="1"/>
          </p:cNvSpPr>
          <p:nvPr>
            <p:ph type="sldNum" sz="quarter" idx="7"/>
          </p:nvPr>
        </p:nvSpPr>
        <p:spPr>
          <a:xfrm>
            <a:off x="16332329" y="17854381"/>
            <a:ext cx="491085" cy="348685"/>
          </a:xfrm>
          <a:prstGeom prst="rect">
            <a:avLst/>
          </a:prstGeom>
        </p:spPr>
        <p:txBody>
          <a:bodyPr wrap="square" lIns="0" tIns="0" rIns="0" bIns="0">
            <a:spAutoFit/>
          </a:bodyPr>
          <a:lstStyle>
            <a:defPPr>
              <a:defRPr lang="en-US"/>
            </a:defPPr>
            <a:lvl1pPr marL="0" algn="l" defTabSz="1507846" rtl="0" eaLnBrk="1" latinLnBrk="0" hangingPunct="1">
              <a:defRPr sz="2391" b="0" i="0" kern="1200">
                <a:solidFill>
                  <a:schemeClr val="tx1"/>
                </a:solidFill>
                <a:latin typeface="Arial"/>
                <a:ea typeface="+mn-ea"/>
                <a:cs typeface="Arial"/>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marL="62827" defTabSz="914357">
              <a:lnSpc>
                <a:spcPts val="2861"/>
              </a:lnSpc>
              <a:defRPr/>
            </a:pPr>
            <a:fld id="{81D60167-4931-47E6-BA6A-407CBD079E47}" type="slidenum">
              <a:rPr lang="en-US" spc="25"/>
              <a:pPr marL="62827" defTabSz="914357">
                <a:lnSpc>
                  <a:spcPts val="2861"/>
                </a:lnSpc>
                <a:defRPr/>
              </a:pPr>
              <a:t>16</a:t>
            </a:fld>
            <a:endParaRPr lang="en-US" sz="1449" spc="15" dirty="0">
              <a:solidFill>
                <a:prstClr val="black"/>
              </a:solidFill>
            </a:endParaRPr>
          </a:p>
        </p:txBody>
      </p:sp>
      <p:sp>
        <p:nvSpPr>
          <p:cNvPr id="23" name="object 3">
            <a:extLst>
              <a:ext uri="{FF2B5EF4-FFF2-40B4-BE49-F238E27FC236}">
                <a16:creationId xmlns:a16="http://schemas.microsoft.com/office/drawing/2014/main" id="{DBA7A435-CBAC-449F-A356-02C755E71D22}"/>
              </a:ext>
            </a:extLst>
          </p:cNvPr>
          <p:cNvSpPr txBox="1">
            <a:spLocks noGrp="1"/>
          </p:cNvSpPr>
          <p:nvPr>
            <p:ph type="title"/>
          </p:nvPr>
        </p:nvSpPr>
        <p:spPr>
          <a:xfrm>
            <a:off x="185096" y="-150235"/>
            <a:ext cx="19439075" cy="1166977"/>
          </a:xfrm>
          <a:prstGeom prst="rect">
            <a:avLst/>
          </a:prstGeom>
        </p:spPr>
        <p:txBody>
          <a:bodyPr vert="horz" wrap="square" lIns="0" tIns="119371" rIns="0" bIns="0" rtlCol="0" anchor="ctr">
            <a:spAutoFit/>
          </a:bodyPr>
          <a:lstStyle/>
          <a:p>
            <a:pPr marL="12699" marR="5081">
              <a:spcBef>
                <a:spcPts val="940"/>
              </a:spcBef>
            </a:pPr>
            <a:r>
              <a:rPr lang="en-US" sz="4400" spc="-130" dirty="0" err="1">
                <a:latin typeface="Roboto" panose="02000000000000000000" pitchFamily="2" charset="0"/>
                <a:ea typeface="Roboto" panose="02000000000000000000" pitchFamily="2" charset="0"/>
              </a:rPr>
              <a:t>Crescat’s</a:t>
            </a:r>
            <a:r>
              <a:rPr lang="en-US" sz="4400" spc="-130" dirty="0">
                <a:latin typeface="Roboto" panose="02000000000000000000" pitchFamily="2" charset="0"/>
                <a:ea typeface="Roboto" panose="02000000000000000000" pitchFamily="2" charset="0"/>
              </a:rPr>
              <a:t> Top 10 Activist Metals Holdings as % of Firm NAV</a:t>
            </a:r>
            <a:br>
              <a:rPr lang="en-US" sz="4400" spc="-130" dirty="0">
                <a:latin typeface="Roboto" panose="02000000000000000000" pitchFamily="2" charset="0"/>
                <a:ea typeface="Roboto" panose="02000000000000000000" pitchFamily="2" charset="0"/>
              </a:rPr>
            </a:br>
            <a:r>
              <a:rPr lang="en-US" sz="2400" spc="-130" dirty="0">
                <a:latin typeface="Roboto" panose="02000000000000000000" pitchFamily="2" charset="0"/>
                <a:ea typeface="Roboto" panose="02000000000000000000" pitchFamily="2" charset="0"/>
              </a:rPr>
              <a:t>As of October 19, 2024</a:t>
            </a:r>
            <a:endParaRPr lang="en-US" sz="2400" spc="-81" dirty="0">
              <a:solidFill>
                <a:srgbClr val="1E3359"/>
              </a:solidFill>
              <a:latin typeface="Roboto" panose="02000000000000000000" pitchFamily="2" charset="0"/>
              <a:ea typeface="Roboto" panose="02000000000000000000" pitchFamily="2" charset="0"/>
            </a:endParaRPr>
          </a:p>
        </p:txBody>
      </p:sp>
      <p:sp>
        <p:nvSpPr>
          <p:cNvPr id="51" name="Slide Number Placeholder 1">
            <a:extLst>
              <a:ext uri="{FF2B5EF4-FFF2-40B4-BE49-F238E27FC236}">
                <a16:creationId xmlns:a16="http://schemas.microsoft.com/office/drawing/2014/main" id="{9427D5B2-2798-40A6-AA14-C62DD557DABB}"/>
              </a:ext>
            </a:extLst>
          </p:cNvPr>
          <p:cNvSpPr txBox="1">
            <a:spLocks/>
          </p:cNvSpPr>
          <p:nvPr/>
        </p:nvSpPr>
        <p:spPr>
          <a:xfrm>
            <a:off x="9904634" y="10827191"/>
            <a:ext cx="297815" cy="236220"/>
          </a:xfrm>
          <a:prstGeom prst="rect">
            <a:avLst/>
          </a:prstGeom>
        </p:spPr>
        <p:txBody>
          <a:bodyPr wrap="square" lIns="0" tIns="0" rIns="0" bIns="0">
            <a:spAutoFit/>
          </a:bodyPr>
          <a:lstStyle>
            <a:defPPr>
              <a:defRPr lang="en-US"/>
            </a:defPPr>
            <a:lvl1pPr marL="0" algn="l" defTabSz="914400" rtl="0" eaLnBrk="1" latinLnBrk="0" hangingPunct="1">
              <a:defRPr sz="1450" b="0" i="0" kern="1200">
                <a:solidFill>
                  <a:schemeClr val="tx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735"/>
              </a:lnSpc>
            </a:pPr>
            <a:fld id="{81D60167-4931-47E6-BA6A-407CBD079E47}" type="slidenum">
              <a:rPr lang="en-US" spc="15" smtClean="0"/>
              <a:pPr marL="38100">
                <a:lnSpc>
                  <a:spcPts val="1735"/>
                </a:lnSpc>
              </a:pPr>
              <a:t>16</a:t>
            </a:fld>
            <a:endParaRPr lang="en-US" spc="15" dirty="0"/>
          </a:p>
        </p:txBody>
      </p:sp>
      <p:sp>
        <p:nvSpPr>
          <p:cNvPr id="69" name="Rectangle">
            <a:extLst>
              <a:ext uri="{FF2B5EF4-FFF2-40B4-BE49-F238E27FC236}">
                <a16:creationId xmlns:a16="http://schemas.microsoft.com/office/drawing/2014/main" id="{CB4B9960-6FFA-5B4A-8B4E-33B119BCC414}"/>
              </a:ext>
            </a:extLst>
          </p:cNvPr>
          <p:cNvSpPr/>
          <p:nvPr/>
        </p:nvSpPr>
        <p:spPr>
          <a:xfrm>
            <a:off x="442608" y="1126386"/>
            <a:ext cx="1298742" cy="34361"/>
          </a:xfrm>
          <a:prstGeom prst="rect">
            <a:avLst/>
          </a:prstGeom>
          <a:solidFill>
            <a:srgbClr val="A38B2C"/>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grpSp>
        <p:nvGrpSpPr>
          <p:cNvPr id="49" name="Group 48">
            <a:extLst>
              <a:ext uri="{FF2B5EF4-FFF2-40B4-BE49-F238E27FC236}">
                <a16:creationId xmlns:a16="http://schemas.microsoft.com/office/drawing/2014/main" id="{4D9077E4-D022-FE37-E785-161FE3967596}"/>
              </a:ext>
            </a:extLst>
          </p:cNvPr>
          <p:cNvGrpSpPr/>
          <p:nvPr/>
        </p:nvGrpSpPr>
        <p:grpSpPr>
          <a:xfrm>
            <a:off x="1168114" y="3103499"/>
            <a:ext cx="8762385" cy="1408176"/>
            <a:chOff x="1142261" y="3091263"/>
            <a:chExt cx="8762385" cy="1489587"/>
          </a:xfrm>
        </p:grpSpPr>
        <p:sp>
          <p:nvSpPr>
            <p:cNvPr id="30" name="Rounded Rectangle 29">
              <a:extLst>
                <a:ext uri="{FF2B5EF4-FFF2-40B4-BE49-F238E27FC236}">
                  <a16:creationId xmlns:a16="http://schemas.microsoft.com/office/drawing/2014/main" id="{61C208D9-F68D-4142-8DF0-067EFB00993D}"/>
                </a:ext>
              </a:extLst>
            </p:cNvPr>
            <p:cNvSpPr/>
            <p:nvPr/>
          </p:nvSpPr>
          <p:spPr>
            <a:xfrm>
              <a:off x="1142261" y="3091263"/>
              <a:ext cx="8762385" cy="1489587"/>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1"/>
            </a:p>
          </p:txBody>
        </p:sp>
        <p:sp>
          <p:nvSpPr>
            <p:cNvPr id="24" name="Rectangle 23">
              <a:extLst>
                <a:ext uri="{FF2B5EF4-FFF2-40B4-BE49-F238E27FC236}">
                  <a16:creationId xmlns:a16="http://schemas.microsoft.com/office/drawing/2014/main" id="{0C2FEF73-A449-3241-BF17-CE0E4A2113BC}"/>
                </a:ext>
              </a:extLst>
            </p:cNvPr>
            <p:cNvSpPr/>
            <p:nvPr/>
          </p:nvSpPr>
          <p:spPr>
            <a:xfrm>
              <a:off x="1335637" y="3516738"/>
              <a:ext cx="759723" cy="615547"/>
            </a:xfrm>
            <a:prstGeom prst="rect">
              <a:avLst/>
            </a:prstGeom>
            <a:noFill/>
          </p:spPr>
          <p:txBody>
            <a:bodyPr wrap="square" lIns="91433" tIns="45717" rIns="91433" bIns="45717">
              <a:spAutoFit/>
              <a:scene3d>
                <a:camera prst="perspectiveLeft"/>
                <a:lightRig rig="threePt" dir="t"/>
              </a:scene3d>
            </a:bodyPr>
            <a:lstStyle/>
            <a:p>
              <a:pPr algn="ctr"/>
              <a:r>
                <a:rPr lang="en-US" sz="3400" dirty="0">
                  <a:ln w="0"/>
                  <a:solidFill>
                    <a:schemeClr val="tx1">
                      <a:lumMod val="95000"/>
                      <a:lumOff val="5000"/>
                    </a:schemeClr>
                  </a:solidFill>
                  <a:effectLst>
                    <a:outerShdw blurRad="38100" dist="25400" dir="5400000" algn="ctr" rotWithShape="0">
                      <a:srgbClr val="6E747A">
                        <a:alpha val="43000"/>
                      </a:srgbClr>
                    </a:outerShdw>
                  </a:effectLst>
                  <a:latin typeface="Roboto" panose="02000000000000000000" pitchFamily="2" charset="0"/>
                  <a:ea typeface="Roboto" panose="02000000000000000000" pitchFamily="2" charset="0"/>
                </a:rPr>
                <a:t>2</a:t>
              </a:r>
            </a:p>
          </p:txBody>
        </p:sp>
        <p:pic>
          <p:nvPicPr>
            <p:cNvPr id="13" name="Picture 14" descr="Snowline Gold Corp.">
              <a:extLst>
                <a:ext uri="{FF2B5EF4-FFF2-40B4-BE49-F238E27FC236}">
                  <a16:creationId xmlns:a16="http://schemas.microsoft.com/office/drawing/2014/main" id="{C0E02C40-0C14-9647-464D-0811E3707C1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89407" y="3120990"/>
              <a:ext cx="1730748" cy="136729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A7E76FD-AC12-6627-C35F-928962B9D6FF}"/>
                </a:ext>
              </a:extLst>
            </p:cNvPr>
            <p:cNvSpPr txBox="1"/>
            <p:nvPr/>
          </p:nvSpPr>
          <p:spPr>
            <a:xfrm>
              <a:off x="2141142" y="3611315"/>
              <a:ext cx="4631792" cy="461537"/>
            </a:xfrm>
            <a:prstGeom prst="rect">
              <a:avLst/>
            </a:prstGeom>
            <a:noFill/>
          </p:spPr>
          <p:txBody>
            <a:bodyPr wrap="square" rtlCol="0">
              <a:spAutoFit/>
            </a:bodyPr>
            <a:lstStyle/>
            <a:p>
              <a:pPr marL="0" marR="0">
                <a:spcBef>
                  <a:spcPts val="0"/>
                </a:spcBef>
                <a:spcAft>
                  <a:spcPts val="0"/>
                </a:spcAft>
              </a:pPr>
              <a:r>
                <a:rPr lang="en-US" sz="2399" dirty="0">
                  <a:solidFill>
                    <a:schemeClr val="tx1">
                      <a:lumMod val="95000"/>
                      <a:lumOff val="5000"/>
                    </a:schemeClr>
                  </a:solidFill>
                  <a:latin typeface="Roboto" panose="02000000000000000000" pitchFamily="2" charset="0"/>
                  <a:ea typeface="Roboto" panose="02000000000000000000" pitchFamily="2" charset="0"/>
                </a:rPr>
                <a:t>Snowline Gold ($SGD.CF)</a:t>
              </a:r>
            </a:p>
          </p:txBody>
        </p:sp>
      </p:grpSp>
      <p:grpSp>
        <p:nvGrpSpPr>
          <p:cNvPr id="21" name="Group 20">
            <a:extLst>
              <a:ext uri="{FF2B5EF4-FFF2-40B4-BE49-F238E27FC236}">
                <a16:creationId xmlns:a16="http://schemas.microsoft.com/office/drawing/2014/main" id="{D7E12E1B-229B-2E47-771E-500EED47D283}"/>
              </a:ext>
            </a:extLst>
          </p:cNvPr>
          <p:cNvGrpSpPr/>
          <p:nvPr/>
        </p:nvGrpSpPr>
        <p:grpSpPr>
          <a:xfrm>
            <a:off x="10412062" y="6303899"/>
            <a:ext cx="8762385" cy="1408176"/>
            <a:chOff x="10386209" y="6477328"/>
            <a:chExt cx="8762385" cy="1489587"/>
          </a:xfrm>
        </p:grpSpPr>
        <p:sp>
          <p:nvSpPr>
            <p:cNvPr id="37" name="Rounded Rectangle 36">
              <a:extLst>
                <a:ext uri="{FF2B5EF4-FFF2-40B4-BE49-F238E27FC236}">
                  <a16:creationId xmlns:a16="http://schemas.microsoft.com/office/drawing/2014/main" id="{95654A8F-ECAC-E746-BD37-81698AF23EC6}"/>
                </a:ext>
              </a:extLst>
            </p:cNvPr>
            <p:cNvSpPr/>
            <p:nvPr/>
          </p:nvSpPr>
          <p:spPr>
            <a:xfrm>
              <a:off x="10386209" y="6477328"/>
              <a:ext cx="8762385" cy="1489587"/>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1"/>
            </a:p>
          </p:txBody>
        </p:sp>
        <p:sp>
          <p:nvSpPr>
            <p:cNvPr id="47" name="Rectangle 46">
              <a:extLst>
                <a:ext uri="{FF2B5EF4-FFF2-40B4-BE49-F238E27FC236}">
                  <a16:creationId xmlns:a16="http://schemas.microsoft.com/office/drawing/2014/main" id="{E3FD3C52-9DF8-434B-9330-8993CB37E343}"/>
                </a:ext>
              </a:extLst>
            </p:cNvPr>
            <p:cNvSpPr/>
            <p:nvPr/>
          </p:nvSpPr>
          <p:spPr>
            <a:xfrm>
              <a:off x="10592207" y="6914365"/>
              <a:ext cx="759723" cy="615547"/>
            </a:xfrm>
            <a:prstGeom prst="rect">
              <a:avLst/>
            </a:prstGeom>
            <a:noFill/>
          </p:spPr>
          <p:txBody>
            <a:bodyPr wrap="square" lIns="91433" tIns="45717" rIns="91433" bIns="45717">
              <a:spAutoFit/>
              <a:scene3d>
                <a:camera prst="perspectiveLeft"/>
                <a:lightRig rig="threePt" dir="t"/>
              </a:scene3d>
            </a:bodyPr>
            <a:lstStyle/>
            <a:p>
              <a:pPr algn="ctr"/>
              <a:r>
                <a:rPr lang="en-US" sz="3400" dirty="0">
                  <a:ln w="0"/>
                  <a:solidFill>
                    <a:schemeClr val="tx1">
                      <a:lumMod val="95000"/>
                      <a:lumOff val="5000"/>
                    </a:schemeClr>
                  </a:solidFill>
                  <a:effectLst>
                    <a:outerShdw blurRad="38100" dist="25400" dir="5400000" algn="ctr" rotWithShape="0">
                      <a:srgbClr val="6E747A">
                        <a:alpha val="43000"/>
                      </a:srgbClr>
                    </a:outerShdw>
                  </a:effectLst>
                  <a:latin typeface="Roboto" panose="02000000000000000000" pitchFamily="2" charset="0"/>
                  <a:ea typeface="Roboto" panose="02000000000000000000" pitchFamily="2" charset="0"/>
                </a:rPr>
                <a:t>9</a:t>
              </a:r>
            </a:p>
          </p:txBody>
        </p:sp>
        <p:sp>
          <p:nvSpPr>
            <p:cNvPr id="3" name="TextBox 2">
              <a:extLst>
                <a:ext uri="{FF2B5EF4-FFF2-40B4-BE49-F238E27FC236}">
                  <a16:creationId xmlns:a16="http://schemas.microsoft.com/office/drawing/2014/main" id="{1F7A4335-E30A-61B6-CA3C-035A2816D40E}"/>
                </a:ext>
              </a:extLst>
            </p:cNvPr>
            <p:cNvSpPr txBox="1"/>
            <p:nvPr/>
          </p:nvSpPr>
          <p:spPr>
            <a:xfrm>
              <a:off x="11347450" y="6959022"/>
              <a:ext cx="4196277" cy="461537"/>
            </a:xfrm>
            <a:prstGeom prst="rect">
              <a:avLst/>
            </a:prstGeom>
            <a:noFill/>
          </p:spPr>
          <p:txBody>
            <a:bodyPr wrap="square" rtlCol="0">
              <a:spAutoFit/>
            </a:bodyPr>
            <a:lstStyle/>
            <a:p>
              <a:r>
                <a:rPr lang="en-US" sz="2399" dirty="0">
                  <a:solidFill>
                    <a:schemeClr val="tx1">
                      <a:lumMod val="95000"/>
                      <a:lumOff val="5000"/>
                    </a:schemeClr>
                  </a:solidFill>
                  <a:latin typeface="Roboto" panose="02000000000000000000" pitchFamily="2" charset="0"/>
                  <a:ea typeface="Roboto" panose="02000000000000000000" pitchFamily="2" charset="0"/>
                </a:rPr>
                <a:t>Brixton Metals ($BBB.V)</a:t>
              </a:r>
            </a:p>
          </p:txBody>
        </p:sp>
        <p:pic>
          <p:nvPicPr>
            <p:cNvPr id="14" name="Picture 13" descr="Shape&#10;&#10;Description automatically generated with low confidence">
              <a:extLst>
                <a:ext uri="{FF2B5EF4-FFF2-40B4-BE49-F238E27FC236}">
                  <a16:creationId xmlns:a16="http://schemas.microsoft.com/office/drawing/2014/main" id="{5746E338-B3C9-5B47-5ECE-A7AB88E601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26086" y="6492030"/>
              <a:ext cx="1502714" cy="1268525"/>
            </a:xfrm>
            <a:prstGeom prst="rect">
              <a:avLst/>
            </a:prstGeom>
          </p:spPr>
        </p:pic>
      </p:grpSp>
      <p:grpSp>
        <p:nvGrpSpPr>
          <p:cNvPr id="22" name="Group 21">
            <a:extLst>
              <a:ext uri="{FF2B5EF4-FFF2-40B4-BE49-F238E27FC236}">
                <a16:creationId xmlns:a16="http://schemas.microsoft.com/office/drawing/2014/main" id="{D8C6B129-20FC-C6D4-6FCE-52EB9D115076}"/>
              </a:ext>
            </a:extLst>
          </p:cNvPr>
          <p:cNvGrpSpPr/>
          <p:nvPr/>
        </p:nvGrpSpPr>
        <p:grpSpPr>
          <a:xfrm>
            <a:off x="1168114" y="4703699"/>
            <a:ext cx="8762385" cy="1408176"/>
            <a:chOff x="1142261" y="4807041"/>
            <a:chExt cx="8762385" cy="1489587"/>
          </a:xfrm>
        </p:grpSpPr>
        <p:sp>
          <p:nvSpPr>
            <p:cNvPr id="31" name="Rounded Rectangle 30">
              <a:extLst>
                <a:ext uri="{FF2B5EF4-FFF2-40B4-BE49-F238E27FC236}">
                  <a16:creationId xmlns:a16="http://schemas.microsoft.com/office/drawing/2014/main" id="{029ADC12-612B-C741-A686-BA29AF6F7419}"/>
                </a:ext>
              </a:extLst>
            </p:cNvPr>
            <p:cNvSpPr/>
            <p:nvPr/>
          </p:nvSpPr>
          <p:spPr>
            <a:xfrm>
              <a:off x="1142261" y="4807041"/>
              <a:ext cx="8762385" cy="1489587"/>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1"/>
            </a:p>
          </p:txBody>
        </p:sp>
        <p:sp>
          <p:nvSpPr>
            <p:cNvPr id="25" name="Rectangle 24">
              <a:extLst>
                <a:ext uri="{FF2B5EF4-FFF2-40B4-BE49-F238E27FC236}">
                  <a16:creationId xmlns:a16="http://schemas.microsoft.com/office/drawing/2014/main" id="{2A5FB526-DA44-8546-BB1D-428C45C6ABA9}"/>
                </a:ext>
              </a:extLst>
            </p:cNvPr>
            <p:cNvSpPr/>
            <p:nvPr/>
          </p:nvSpPr>
          <p:spPr>
            <a:xfrm>
              <a:off x="1335637" y="5244078"/>
              <a:ext cx="759723" cy="615547"/>
            </a:xfrm>
            <a:prstGeom prst="rect">
              <a:avLst/>
            </a:prstGeom>
            <a:noFill/>
          </p:spPr>
          <p:txBody>
            <a:bodyPr wrap="square" lIns="91433" tIns="45717" rIns="91433" bIns="45717">
              <a:spAutoFit/>
              <a:scene3d>
                <a:camera prst="perspectiveLeft"/>
                <a:lightRig rig="threePt" dir="t"/>
              </a:scene3d>
            </a:bodyPr>
            <a:lstStyle/>
            <a:p>
              <a:pPr algn="ctr"/>
              <a:r>
                <a:rPr lang="en-US" sz="3400" dirty="0">
                  <a:ln w="0"/>
                  <a:solidFill>
                    <a:schemeClr val="tx1">
                      <a:lumMod val="95000"/>
                      <a:lumOff val="5000"/>
                    </a:schemeClr>
                  </a:solidFill>
                  <a:effectLst>
                    <a:outerShdw blurRad="38100" dist="25400" dir="5400000" algn="ctr" rotWithShape="0">
                      <a:srgbClr val="6E747A">
                        <a:alpha val="43000"/>
                      </a:srgbClr>
                    </a:outerShdw>
                  </a:effectLst>
                  <a:latin typeface="Roboto" panose="02000000000000000000" pitchFamily="2" charset="0"/>
                  <a:ea typeface="Roboto" panose="02000000000000000000" pitchFamily="2" charset="0"/>
                </a:rPr>
                <a:t>3</a:t>
              </a:r>
            </a:p>
          </p:txBody>
        </p:sp>
        <p:pic>
          <p:nvPicPr>
            <p:cNvPr id="7" name="Picture 12" descr="Goliath Resources Limited TSX-V: GOT | Precious Metal Resources">
              <a:extLst>
                <a:ext uri="{FF2B5EF4-FFF2-40B4-BE49-F238E27FC236}">
                  <a16:creationId xmlns:a16="http://schemas.microsoft.com/office/drawing/2014/main" id="{073F4FA1-89E2-D61D-3178-90EC994774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9809" y="5137404"/>
              <a:ext cx="3025062" cy="88936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C26D894-4B58-34DD-086D-97976E532648}"/>
                </a:ext>
              </a:extLst>
            </p:cNvPr>
            <p:cNvSpPr txBox="1"/>
            <p:nvPr/>
          </p:nvSpPr>
          <p:spPr>
            <a:xfrm>
              <a:off x="2095899" y="5351702"/>
              <a:ext cx="4980399" cy="461537"/>
            </a:xfrm>
            <a:prstGeom prst="rect">
              <a:avLst/>
            </a:prstGeom>
            <a:noFill/>
          </p:spPr>
          <p:txBody>
            <a:bodyPr wrap="square" rtlCol="0">
              <a:spAutoFit/>
            </a:bodyPr>
            <a:lstStyle/>
            <a:p>
              <a:r>
                <a:rPr lang="en-US" sz="2399" dirty="0">
                  <a:solidFill>
                    <a:schemeClr val="tx1">
                      <a:lumMod val="95000"/>
                      <a:lumOff val="5000"/>
                    </a:schemeClr>
                  </a:solidFill>
                  <a:latin typeface="Roboto" panose="02000000000000000000" pitchFamily="2" charset="0"/>
                  <a:ea typeface="Roboto" panose="02000000000000000000" pitchFamily="2" charset="0"/>
                </a:rPr>
                <a:t>Goliath Resources ($GOT.V)</a:t>
              </a:r>
            </a:p>
          </p:txBody>
        </p:sp>
      </p:grpSp>
      <p:grpSp>
        <p:nvGrpSpPr>
          <p:cNvPr id="54" name="Group 53">
            <a:extLst>
              <a:ext uri="{FF2B5EF4-FFF2-40B4-BE49-F238E27FC236}">
                <a16:creationId xmlns:a16="http://schemas.microsoft.com/office/drawing/2014/main" id="{19FE3589-879C-9690-305A-E39AA2574672}"/>
              </a:ext>
            </a:extLst>
          </p:cNvPr>
          <p:cNvGrpSpPr/>
          <p:nvPr/>
        </p:nvGrpSpPr>
        <p:grpSpPr>
          <a:xfrm>
            <a:off x="1168114" y="1528767"/>
            <a:ext cx="8762385" cy="1408176"/>
            <a:chOff x="1142261" y="1396772"/>
            <a:chExt cx="8762385" cy="1489587"/>
          </a:xfrm>
        </p:grpSpPr>
        <p:sp>
          <p:nvSpPr>
            <p:cNvPr id="5" name="Rounded Rectangle 4">
              <a:extLst>
                <a:ext uri="{FF2B5EF4-FFF2-40B4-BE49-F238E27FC236}">
                  <a16:creationId xmlns:a16="http://schemas.microsoft.com/office/drawing/2014/main" id="{77BCDE88-5169-9341-89AC-69434452A8A5}"/>
                </a:ext>
              </a:extLst>
            </p:cNvPr>
            <p:cNvSpPr/>
            <p:nvPr/>
          </p:nvSpPr>
          <p:spPr>
            <a:xfrm>
              <a:off x="1142261" y="1396772"/>
              <a:ext cx="8762385" cy="1489587"/>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1"/>
            </a:p>
          </p:txBody>
        </p:sp>
        <p:sp>
          <p:nvSpPr>
            <p:cNvPr id="20" name="Rectangle 19">
              <a:extLst>
                <a:ext uri="{FF2B5EF4-FFF2-40B4-BE49-F238E27FC236}">
                  <a16:creationId xmlns:a16="http://schemas.microsoft.com/office/drawing/2014/main" id="{9231F606-389A-9845-8375-999AEAE6482B}"/>
                </a:ext>
              </a:extLst>
            </p:cNvPr>
            <p:cNvSpPr/>
            <p:nvPr/>
          </p:nvSpPr>
          <p:spPr>
            <a:xfrm>
              <a:off x="1335637" y="1866652"/>
              <a:ext cx="759723" cy="615547"/>
            </a:xfrm>
            <a:prstGeom prst="rect">
              <a:avLst/>
            </a:prstGeom>
            <a:noFill/>
          </p:spPr>
          <p:txBody>
            <a:bodyPr wrap="square" lIns="91433" tIns="45717" rIns="91433" bIns="45717">
              <a:spAutoFit/>
              <a:scene3d>
                <a:camera prst="perspectiveLeft"/>
                <a:lightRig rig="threePt" dir="t"/>
              </a:scene3d>
            </a:bodyPr>
            <a:lstStyle/>
            <a:p>
              <a:pPr algn="ctr"/>
              <a:r>
                <a:rPr lang="en-US" sz="3400" dirty="0">
                  <a:ln w="0"/>
                  <a:solidFill>
                    <a:schemeClr val="tx1">
                      <a:lumMod val="95000"/>
                      <a:lumOff val="5000"/>
                    </a:schemeClr>
                  </a:solidFill>
                  <a:effectLst>
                    <a:outerShdw blurRad="38100" dist="25400" dir="5400000" algn="ctr" rotWithShape="0">
                      <a:srgbClr val="6E747A">
                        <a:alpha val="43000"/>
                      </a:srgbClr>
                    </a:outerShdw>
                  </a:effectLst>
                  <a:latin typeface="Roboto" panose="02000000000000000000" pitchFamily="2" charset="0"/>
                  <a:ea typeface="Roboto" panose="02000000000000000000" pitchFamily="2" charset="0"/>
                </a:rPr>
                <a:t>1</a:t>
              </a:r>
            </a:p>
          </p:txBody>
        </p:sp>
        <p:sp>
          <p:nvSpPr>
            <p:cNvPr id="59" name="TextBox 58">
              <a:extLst>
                <a:ext uri="{FF2B5EF4-FFF2-40B4-BE49-F238E27FC236}">
                  <a16:creationId xmlns:a16="http://schemas.microsoft.com/office/drawing/2014/main" id="{CD41B713-0E3D-9640-9047-247FA983B911}"/>
                </a:ext>
              </a:extLst>
            </p:cNvPr>
            <p:cNvSpPr txBox="1"/>
            <p:nvPr/>
          </p:nvSpPr>
          <p:spPr>
            <a:xfrm>
              <a:off x="2141141" y="1957181"/>
              <a:ext cx="4473876" cy="461537"/>
            </a:xfrm>
            <a:prstGeom prst="rect">
              <a:avLst/>
            </a:prstGeom>
            <a:noFill/>
          </p:spPr>
          <p:txBody>
            <a:bodyPr wrap="square" rtlCol="0">
              <a:spAutoFit/>
            </a:bodyPr>
            <a:lstStyle/>
            <a:p>
              <a:r>
                <a:rPr lang="en-US" sz="2399" dirty="0">
                  <a:solidFill>
                    <a:schemeClr val="tx1">
                      <a:lumMod val="95000"/>
                      <a:lumOff val="5000"/>
                    </a:schemeClr>
                  </a:solidFill>
                  <a:latin typeface="Roboto" panose="02000000000000000000" pitchFamily="2" charset="0"/>
                  <a:ea typeface="Roboto" panose="02000000000000000000" pitchFamily="2" charset="0"/>
                </a:rPr>
                <a:t>San Cristobal Mining (Private)*</a:t>
              </a:r>
            </a:p>
          </p:txBody>
        </p:sp>
        <p:pic>
          <p:nvPicPr>
            <p:cNvPr id="11" name="Picture 10" descr="Text&#10;&#10;Description automatically generated with medium confidence">
              <a:extLst>
                <a:ext uri="{FF2B5EF4-FFF2-40B4-BE49-F238E27FC236}">
                  <a16:creationId xmlns:a16="http://schemas.microsoft.com/office/drawing/2014/main" id="{A0395D41-E47D-D68A-7E13-E8C9D7DFEF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0476" y="1531044"/>
              <a:ext cx="2758711" cy="1274171"/>
            </a:xfrm>
            <a:prstGeom prst="rect">
              <a:avLst/>
            </a:prstGeom>
          </p:spPr>
        </p:pic>
      </p:grpSp>
      <p:sp>
        <p:nvSpPr>
          <p:cNvPr id="9" name="TextBox 8">
            <a:extLst>
              <a:ext uri="{FF2B5EF4-FFF2-40B4-BE49-F238E27FC236}">
                <a16:creationId xmlns:a16="http://schemas.microsoft.com/office/drawing/2014/main" id="{4386F51A-66B0-282D-B63C-B51B3760EBD3}"/>
              </a:ext>
            </a:extLst>
          </p:cNvPr>
          <p:cNvSpPr txBox="1"/>
          <p:nvPr/>
        </p:nvSpPr>
        <p:spPr>
          <a:xfrm>
            <a:off x="303794" y="9499044"/>
            <a:ext cx="20045868" cy="1692771"/>
          </a:xfrm>
          <a:prstGeom prst="rect">
            <a:avLst/>
          </a:prstGeom>
          <a:noFill/>
        </p:spPr>
        <p:txBody>
          <a:bodyPr wrap="square" rtlCol="0">
            <a:spAutoFit/>
          </a:bodyPr>
          <a:lstStyle/>
          <a:p>
            <a:r>
              <a:rPr lang="en-US" sz="1600" kern="100" dirty="0">
                <a:latin typeface="Roboto" panose="02000000000000000000" pitchFamily="2" charset="0"/>
                <a:ea typeface="Roboto" panose="02000000000000000000" pitchFamily="2" charset="0"/>
                <a:cs typeface="Roboto" panose="02000000000000000000" pitchFamily="2" charset="0"/>
              </a:rPr>
              <a:t>Activist metals portfolio includes the San Cristobal Mining, Inc. equity asset that was designated into a side pocket on July 1st, 2024. The side pocket includes an asset that is not available to new investors in the funds after July 1, 2024. New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investors cannot participate in the SCM Side Pocket and will not share in its potential gains or losses.</a:t>
            </a:r>
            <a:r>
              <a:rPr lang="en-US" sz="1600" dirty="0">
                <a:latin typeface="Roboto" panose="02000000000000000000" pitchFamily="2" charset="0"/>
                <a:ea typeface="Roboto" panose="02000000000000000000" pitchFamily="2" charset="0"/>
                <a:cs typeface="Roboto" panose="02000000000000000000" pitchFamily="2" charset="0"/>
              </a:rPr>
              <a:t> </a:t>
            </a:r>
            <a:r>
              <a:rPr lang="en-US" sz="1600" kern="100" dirty="0">
                <a:effectLst/>
                <a:latin typeface="Roboto" panose="02000000000000000000" pitchFamily="2" charset="0"/>
                <a:ea typeface="Roboto" panose="02000000000000000000" pitchFamily="2" charset="0"/>
                <a:cs typeface="Roboto" panose="02000000000000000000" pitchFamily="2" charset="0"/>
              </a:rPr>
              <a:t>The securities shown herein are the top ten activist metals holdings across all Crescat funds and separately managed accounts as the date shown above. The top ten are subject to change at any time without notice. The definition of the activist metals portfolio is provided above. These holdings do not represent an entire portfolio. While these are the top ten activist metals positions firmwide, they may not represent the top ten securities for any particular fund or SMA strategy. This presentation is not intended to be, nor should it be construed as, an offer to sell or a solicitation of an offer to buy any security.</a:t>
            </a:r>
          </a:p>
          <a:p>
            <a:r>
              <a:rPr lang="en-US" sz="2000" dirty="0">
                <a:latin typeface="Roboto" panose="02000000000000000000" pitchFamily="2" charset="0"/>
                <a:ea typeface="Roboto" panose="02000000000000000000" pitchFamily="2" charset="0"/>
                <a:cs typeface="Roboto" panose="02000000000000000000" pitchFamily="2" charset="0"/>
              </a:rPr>
              <a:t> </a:t>
            </a:r>
          </a:p>
        </p:txBody>
      </p:sp>
      <p:grpSp>
        <p:nvGrpSpPr>
          <p:cNvPr id="55" name="Group 54">
            <a:extLst>
              <a:ext uri="{FF2B5EF4-FFF2-40B4-BE49-F238E27FC236}">
                <a16:creationId xmlns:a16="http://schemas.microsoft.com/office/drawing/2014/main" id="{781D7E18-4576-CFD2-B1A3-912B8249025D}"/>
              </a:ext>
            </a:extLst>
          </p:cNvPr>
          <p:cNvGrpSpPr/>
          <p:nvPr/>
        </p:nvGrpSpPr>
        <p:grpSpPr>
          <a:xfrm>
            <a:off x="1171288" y="6303899"/>
            <a:ext cx="8762385" cy="1408176"/>
            <a:chOff x="1145435" y="6486624"/>
            <a:chExt cx="8762385" cy="1489587"/>
          </a:xfrm>
        </p:grpSpPr>
        <p:sp>
          <p:nvSpPr>
            <p:cNvPr id="32" name="Rounded Rectangle 31">
              <a:extLst>
                <a:ext uri="{FF2B5EF4-FFF2-40B4-BE49-F238E27FC236}">
                  <a16:creationId xmlns:a16="http://schemas.microsoft.com/office/drawing/2014/main" id="{0D19701A-9A5A-B042-A239-F30A8BA93816}"/>
                </a:ext>
              </a:extLst>
            </p:cNvPr>
            <p:cNvSpPr/>
            <p:nvPr/>
          </p:nvSpPr>
          <p:spPr>
            <a:xfrm>
              <a:off x="1145435" y="6486624"/>
              <a:ext cx="8762385" cy="1489587"/>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1"/>
            </a:p>
          </p:txBody>
        </p:sp>
        <p:sp>
          <p:nvSpPr>
            <p:cNvPr id="26" name="Rectangle 25">
              <a:extLst>
                <a:ext uri="{FF2B5EF4-FFF2-40B4-BE49-F238E27FC236}">
                  <a16:creationId xmlns:a16="http://schemas.microsoft.com/office/drawing/2014/main" id="{8F1D4BA9-8C88-954D-8265-431B867F61F7}"/>
                </a:ext>
              </a:extLst>
            </p:cNvPr>
            <p:cNvSpPr/>
            <p:nvPr/>
          </p:nvSpPr>
          <p:spPr>
            <a:xfrm>
              <a:off x="1335637" y="6923661"/>
              <a:ext cx="759723" cy="615547"/>
            </a:xfrm>
            <a:prstGeom prst="rect">
              <a:avLst/>
            </a:prstGeom>
            <a:noFill/>
          </p:spPr>
          <p:txBody>
            <a:bodyPr wrap="square" lIns="91433" tIns="45717" rIns="91433" bIns="45717">
              <a:spAutoFit/>
              <a:scene3d>
                <a:camera prst="perspectiveLeft"/>
                <a:lightRig rig="threePt" dir="t"/>
              </a:scene3d>
            </a:bodyPr>
            <a:lstStyle/>
            <a:p>
              <a:pPr algn="ctr"/>
              <a:r>
                <a:rPr lang="en-US" sz="3400" dirty="0">
                  <a:ln w="0"/>
                  <a:solidFill>
                    <a:schemeClr val="tx1">
                      <a:lumMod val="95000"/>
                      <a:lumOff val="5000"/>
                    </a:schemeClr>
                  </a:solidFill>
                  <a:effectLst>
                    <a:outerShdw blurRad="38100" dist="25400" dir="5400000" algn="ctr" rotWithShape="0">
                      <a:srgbClr val="6E747A">
                        <a:alpha val="43000"/>
                      </a:srgbClr>
                    </a:outerShdw>
                  </a:effectLst>
                  <a:latin typeface="Roboto" panose="02000000000000000000" pitchFamily="2" charset="0"/>
                  <a:ea typeface="Roboto" panose="02000000000000000000" pitchFamily="2" charset="0"/>
                </a:rPr>
                <a:t>4</a:t>
              </a:r>
            </a:p>
          </p:txBody>
        </p:sp>
        <p:sp>
          <p:nvSpPr>
            <p:cNvPr id="70" name="TextBox 69">
              <a:extLst>
                <a:ext uri="{FF2B5EF4-FFF2-40B4-BE49-F238E27FC236}">
                  <a16:creationId xmlns:a16="http://schemas.microsoft.com/office/drawing/2014/main" id="{28EB374F-121A-9946-A0A7-957A5A7A7337}"/>
                </a:ext>
              </a:extLst>
            </p:cNvPr>
            <p:cNvSpPr txBox="1"/>
            <p:nvPr/>
          </p:nvSpPr>
          <p:spPr>
            <a:xfrm>
              <a:off x="2134551" y="6949371"/>
              <a:ext cx="3809732" cy="461537"/>
            </a:xfrm>
            <a:prstGeom prst="rect">
              <a:avLst/>
            </a:prstGeom>
            <a:noFill/>
          </p:spPr>
          <p:txBody>
            <a:bodyPr wrap="square" rtlCol="0">
              <a:spAutoFit/>
            </a:bodyPr>
            <a:lstStyle/>
            <a:p>
              <a:r>
                <a:rPr lang="en-US" sz="2399" dirty="0" err="1">
                  <a:solidFill>
                    <a:schemeClr val="tx1">
                      <a:lumMod val="95000"/>
                      <a:lumOff val="5000"/>
                    </a:schemeClr>
                  </a:solidFill>
                  <a:latin typeface="Roboto" panose="02000000000000000000" pitchFamily="2" charset="0"/>
                  <a:ea typeface="Roboto" panose="02000000000000000000" pitchFamily="2" charset="0"/>
                </a:rPr>
                <a:t>Eloro</a:t>
              </a:r>
              <a:r>
                <a:rPr lang="en-US" sz="2399" dirty="0">
                  <a:solidFill>
                    <a:schemeClr val="tx1">
                      <a:lumMod val="95000"/>
                      <a:lumOff val="5000"/>
                    </a:schemeClr>
                  </a:solidFill>
                  <a:latin typeface="Roboto" panose="02000000000000000000" pitchFamily="2" charset="0"/>
                  <a:ea typeface="Roboto" panose="02000000000000000000" pitchFamily="2" charset="0"/>
                </a:rPr>
                <a:t> Resources ($ELO.V)</a:t>
              </a:r>
            </a:p>
          </p:txBody>
        </p:sp>
        <p:pic>
          <p:nvPicPr>
            <p:cNvPr id="19" name="Picture 18" descr="Logo&#10;&#10;Description automatically generated">
              <a:extLst>
                <a:ext uri="{FF2B5EF4-FFF2-40B4-BE49-F238E27FC236}">
                  <a16:creationId xmlns:a16="http://schemas.microsoft.com/office/drawing/2014/main" id="{07EE0747-2770-893E-C168-D5EC56A3B2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8743" y="7004817"/>
              <a:ext cx="2757993" cy="626357"/>
            </a:xfrm>
            <a:prstGeom prst="rect">
              <a:avLst/>
            </a:prstGeom>
          </p:spPr>
        </p:pic>
      </p:grpSp>
      <p:grpSp>
        <p:nvGrpSpPr>
          <p:cNvPr id="16" name="Group 15">
            <a:extLst>
              <a:ext uri="{FF2B5EF4-FFF2-40B4-BE49-F238E27FC236}">
                <a16:creationId xmlns:a16="http://schemas.microsoft.com/office/drawing/2014/main" id="{3172E313-3AD8-5C64-BC13-52784E665A90}"/>
              </a:ext>
            </a:extLst>
          </p:cNvPr>
          <p:cNvGrpSpPr/>
          <p:nvPr/>
        </p:nvGrpSpPr>
        <p:grpSpPr>
          <a:xfrm>
            <a:off x="1185573" y="7905774"/>
            <a:ext cx="8762385" cy="1406501"/>
            <a:chOff x="1159721" y="8187517"/>
            <a:chExt cx="8762385" cy="1489587"/>
          </a:xfrm>
        </p:grpSpPr>
        <p:sp>
          <p:nvSpPr>
            <p:cNvPr id="33" name="Rounded Rectangle 32">
              <a:extLst>
                <a:ext uri="{FF2B5EF4-FFF2-40B4-BE49-F238E27FC236}">
                  <a16:creationId xmlns:a16="http://schemas.microsoft.com/office/drawing/2014/main" id="{A6F772C9-4A88-444F-BB85-30FFF47B6C31}"/>
                </a:ext>
              </a:extLst>
            </p:cNvPr>
            <p:cNvSpPr/>
            <p:nvPr/>
          </p:nvSpPr>
          <p:spPr>
            <a:xfrm>
              <a:off x="1159721" y="8187517"/>
              <a:ext cx="8762385" cy="1489587"/>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1"/>
            </a:p>
          </p:txBody>
        </p:sp>
        <p:sp>
          <p:nvSpPr>
            <p:cNvPr id="27" name="Rectangle 26">
              <a:extLst>
                <a:ext uri="{FF2B5EF4-FFF2-40B4-BE49-F238E27FC236}">
                  <a16:creationId xmlns:a16="http://schemas.microsoft.com/office/drawing/2014/main" id="{74996200-6C99-024A-AC58-E627E1B09140}"/>
                </a:ext>
              </a:extLst>
            </p:cNvPr>
            <p:cNvSpPr/>
            <p:nvPr/>
          </p:nvSpPr>
          <p:spPr>
            <a:xfrm>
              <a:off x="1335637" y="8624556"/>
              <a:ext cx="759723" cy="615547"/>
            </a:xfrm>
            <a:prstGeom prst="rect">
              <a:avLst/>
            </a:prstGeom>
            <a:noFill/>
          </p:spPr>
          <p:txBody>
            <a:bodyPr wrap="square" lIns="91433" tIns="45717" rIns="91433" bIns="45717">
              <a:spAutoFit/>
              <a:scene3d>
                <a:camera prst="perspectiveLeft"/>
                <a:lightRig rig="threePt" dir="t"/>
              </a:scene3d>
            </a:bodyPr>
            <a:lstStyle/>
            <a:p>
              <a:pPr algn="ctr"/>
              <a:r>
                <a:rPr lang="en-US" sz="3400" dirty="0">
                  <a:ln w="0"/>
                  <a:solidFill>
                    <a:schemeClr val="tx1">
                      <a:lumMod val="95000"/>
                      <a:lumOff val="5000"/>
                    </a:schemeClr>
                  </a:solidFill>
                  <a:effectLst>
                    <a:outerShdw blurRad="38100" dist="25400" dir="5400000" algn="ctr" rotWithShape="0">
                      <a:srgbClr val="6E747A">
                        <a:alpha val="43000"/>
                      </a:srgbClr>
                    </a:outerShdw>
                  </a:effectLst>
                  <a:latin typeface="Roboto" panose="02000000000000000000" pitchFamily="2" charset="0"/>
                  <a:ea typeface="Roboto" panose="02000000000000000000" pitchFamily="2" charset="0"/>
                </a:rPr>
                <a:t>5</a:t>
              </a:r>
            </a:p>
          </p:txBody>
        </p:sp>
        <p:sp>
          <p:nvSpPr>
            <p:cNvPr id="17" name="TextBox 16">
              <a:extLst>
                <a:ext uri="{FF2B5EF4-FFF2-40B4-BE49-F238E27FC236}">
                  <a16:creationId xmlns:a16="http://schemas.microsoft.com/office/drawing/2014/main" id="{2180CA59-2BA7-4C42-9695-1D9ACAFC76AE}"/>
                </a:ext>
              </a:extLst>
            </p:cNvPr>
            <p:cNvSpPr txBox="1"/>
            <p:nvPr/>
          </p:nvSpPr>
          <p:spPr>
            <a:xfrm>
              <a:off x="2101042" y="8670867"/>
              <a:ext cx="3809732" cy="461537"/>
            </a:xfrm>
            <a:prstGeom prst="rect">
              <a:avLst/>
            </a:prstGeom>
            <a:noFill/>
          </p:spPr>
          <p:txBody>
            <a:bodyPr wrap="square" rtlCol="0">
              <a:spAutoFit/>
            </a:bodyPr>
            <a:lstStyle/>
            <a:p>
              <a:r>
                <a:rPr lang="en-US" sz="2399" dirty="0">
                  <a:solidFill>
                    <a:schemeClr val="tx1">
                      <a:lumMod val="95000"/>
                      <a:lumOff val="5000"/>
                    </a:schemeClr>
                  </a:solidFill>
                  <a:latin typeface="Roboto" panose="02000000000000000000" pitchFamily="2" charset="0"/>
                  <a:ea typeface="Roboto" panose="02000000000000000000" pitchFamily="2" charset="0"/>
                </a:rPr>
                <a:t>Sitka Gold ($SIG.V)</a:t>
              </a:r>
            </a:p>
          </p:txBody>
        </p:sp>
        <p:pic>
          <p:nvPicPr>
            <p:cNvPr id="28" name="Picture 27">
              <a:extLst>
                <a:ext uri="{FF2B5EF4-FFF2-40B4-BE49-F238E27FC236}">
                  <a16:creationId xmlns:a16="http://schemas.microsoft.com/office/drawing/2014/main" id="{66102AA7-FDFF-9ADB-71B9-7D328E8CEAE0}"/>
                </a:ext>
              </a:extLst>
            </p:cNvPr>
            <p:cNvPicPr>
              <a:picLocks noChangeAspect="1"/>
            </p:cNvPicPr>
            <p:nvPr/>
          </p:nvPicPr>
          <p:blipFill>
            <a:blip r:embed="rId8"/>
            <a:stretch>
              <a:fillRect/>
            </a:stretch>
          </p:blipFill>
          <p:spPr>
            <a:xfrm>
              <a:off x="6331074" y="8690977"/>
              <a:ext cx="3387359" cy="461538"/>
            </a:xfrm>
            <a:prstGeom prst="rect">
              <a:avLst/>
            </a:prstGeom>
          </p:spPr>
        </p:pic>
      </p:grpSp>
      <p:grpSp>
        <p:nvGrpSpPr>
          <p:cNvPr id="53" name="Group 52">
            <a:extLst>
              <a:ext uri="{FF2B5EF4-FFF2-40B4-BE49-F238E27FC236}">
                <a16:creationId xmlns:a16="http://schemas.microsoft.com/office/drawing/2014/main" id="{2C001FF0-5C4A-D004-8CCB-DCFB7943B513}"/>
              </a:ext>
            </a:extLst>
          </p:cNvPr>
          <p:cNvGrpSpPr/>
          <p:nvPr/>
        </p:nvGrpSpPr>
        <p:grpSpPr>
          <a:xfrm>
            <a:off x="10408888" y="1519470"/>
            <a:ext cx="8762385" cy="1408176"/>
            <a:chOff x="10383035" y="1387475"/>
            <a:chExt cx="8762385" cy="1489587"/>
          </a:xfrm>
        </p:grpSpPr>
        <p:sp>
          <p:nvSpPr>
            <p:cNvPr id="34" name="Rounded Rectangle 33">
              <a:extLst>
                <a:ext uri="{FF2B5EF4-FFF2-40B4-BE49-F238E27FC236}">
                  <a16:creationId xmlns:a16="http://schemas.microsoft.com/office/drawing/2014/main" id="{5D886D0A-66FF-904C-B44E-A09E46BF535E}"/>
                </a:ext>
              </a:extLst>
            </p:cNvPr>
            <p:cNvSpPr/>
            <p:nvPr/>
          </p:nvSpPr>
          <p:spPr>
            <a:xfrm>
              <a:off x="10383035" y="1387475"/>
              <a:ext cx="8762385" cy="1489587"/>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1"/>
            </a:p>
          </p:txBody>
        </p:sp>
        <p:sp>
          <p:nvSpPr>
            <p:cNvPr id="44" name="Rectangle 43">
              <a:extLst>
                <a:ext uri="{FF2B5EF4-FFF2-40B4-BE49-F238E27FC236}">
                  <a16:creationId xmlns:a16="http://schemas.microsoft.com/office/drawing/2014/main" id="{85550E7C-87A3-B848-8AD9-9F54D40A4935}"/>
                </a:ext>
              </a:extLst>
            </p:cNvPr>
            <p:cNvSpPr/>
            <p:nvPr/>
          </p:nvSpPr>
          <p:spPr>
            <a:xfrm>
              <a:off x="10592207" y="1833809"/>
              <a:ext cx="759723" cy="615547"/>
            </a:xfrm>
            <a:prstGeom prst="rect">
              <a:avLst/>
            </a:prstGeom>
            <a:noFill/>
          </p:spPr>
          <p:txBody>
            <a:bodyPr wrap="square" lIns="91433" tIns="45717" rIns="91433" bIns="45717">
              <a:spAutoFit/>
              <a:scene3d>
                <a:camera prst="perspectiveLeft"/>
                <a:lightRig rig="threePt" dir="t"/>
              </a:scene3d>
            </a:bodyPr>
            <a:lstStyle/>
            <a:p>
              <a:pPr algn="ctr"/>
              <a:r>
                <a:rPr lang="en-US" sz="3400" dirty="0">
                  <a:ln w="0"/>
                  <a:solidFill>
                    <a:schemeClr val="tx1">
                      <a:lumMod val="95000"/>
                      <a:lumOff val="5000"/>
                    </a:schemeClr>
                  </a:solidFill>
                  <a:effectLst>
                    <a:outerShdw blurRad="38100" dist="25400" dir="5400000" algn="ctr" rotWithShape="0">
                      <a:srgbClr val="6E747A">
                        <a:alpha val="43000"/>
                      </a:srgbClr>
                    </a:outerShdw>
                  </a:effectLst>
                  <a:latin typeface="Roboto" panose="02000000000000000000" pitchFamily="2" charset="0"/>
                  <a:ea typeface="Roboto" panose="02000000000000000000" pitchFamily="2" charset="0"/>
                </a:rPr>
                <a:t>6</a:t>
              </a:r>
            </a:p>
          </p:txBody>
        </p:sp>
        <p:sp>
          <p:nvSpPr>
            <p:cNvPr id="72" name="TextBox 71">
              <a:extLst>
                <a:ext uri="{FF2B5EF4-FFF2-40B4-BE49-F238E27FC236}">
                  <a16:creationId xmlns:a16="http://schemas.microsoft.com/office/drawing/2014/main" id="{735A9ED4-4675-9640-813B-55BDFE7AD0CC}"/>
                </a:ext>
              </a:extLst>
            </p:cNvPr>
            <p:cNvSpPr txBox="1"/>
            <p:nvPr/>
          </p:nvSpPr>
          <p:spPr>
            <a:xfrm>
              <a:off x="11343180" y="1908329"/>
              <a:ext cx="5029451" cy="461665"/>
            </a:xfrm>
            <a:prstGeom prst="rect">
              <a:avLst/>
            </a:prstGeom>
            <a:noFill/>
          </p:spPr>
          <p:txBody>
            <a:bodyPr wrap="square" rtlCol="0">
              <a:spAutoFit/>
            </a:bodyPr>
            <a:lstStyle/>
            <a:p>
              <a:r>
                <a:rPr lang="en-US" sz="2400" dirty="0">
                  <a:latin typeface="Roboto" panose="02000000000000000000" pitchFamily="2" charset="0"/>
                  <a:ea typeface="Roboto" panose="02000000000000000000" pitchFamily="2" charset="0"/>
                  <a:cs typeface="Roboto" panose="02000000000000000000" pitchFamily="2" charset="0"/>
                </a:rPr>
                <a:t>Western Alaska Minerals ($WAM.V)</a:t>
              </a:r>
              <a:endParaRPr lang="en-US" sz="2400" dirty="0">
                <a:solidFill>
                  <a:schemeClr val="tx1">
                    <a:lumMod val="95000"/>
                    <a:lumOff val="5000"/>
                  </a:schemeClr>
                </a:solidFill>
                <a:latin typeface="Roboto" panose="02000000000000000000" pitchFamily="2" charset="0"/>
                <a:ea typeface="Roboto" panose="02000000000000000000" pitchFamily="2" charset="0"/>
                <a:cs typeface="Roboto" panose="02000000000000000000" pitchFamily="2" charset="0"/>
              </a:endParaRPr>
            </a:p>
          </p:txBody>
        </p:sp>
        <p:pic>
          <p:nvPicPr>
            <p:cNvPr id="29" name="Picture 4" descr="Western Alaska Minerals logo">
              <a:extLst>
                <a:ext uri="{FF2B5EF4-FFF2-40B4-BE49-F238E27FC236}">
                  <a16:creationId xmlns:a16="http://schemas.microsoft.com/office/drawing/2014/main" id="{F3DE7439-53AE-A79F-FAEF-019785FEBF6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96910" y="1858623"/>
              <a:ext cx="2653894" cy="5528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2" name="Group 51">
            <a:extLst>
              <a:ext uri="{FF2B5EF4-FFF2-40B4-BE49-F238E27FC236}">
                <a16:creationId xmlns:a16="http://schemas.microsoft.com/office/drawing/2014/main" id="{9AD56020-73D6-14BE-439E-54FF5CDF63A1}"/>
              </a:ext>
            </a:extLst>
          </p:cNvPr>
          <p:cNvGrpSpPr/>
          <p:nvPr/>
        </p:nvGrpSpPr>
        <p:grpSpPr>
          <a:xfrm>
            <a:off x="10408888" y="3103499"/>
            <a:ext cx="8762385" cy="1408176"/>
            <a:chOff x="10383035" y="3081968"/>
            <a:chExt cx="8762385" cy="1489587"/>
          </a:xfrm>
        </p:grpSpPr>
        <p:sp>
          <p:nvSpPr>
            <p:cNvPr id="35" name="Rounded Rectangle 34">
              <a:extLst>
                <a:ext uri="{FF2B5EF4-FFF2-40B4-BE49-F238E27FC236}">
                  <a16:creationId xmlns:a16="http://schemas.microsoft.com/office/drawing/2014/main" id="{6558CC82-C0BD-434E-83B4-0E4C6A8A9F41}"/>
                </a:ext>
              </a:extLst>
            </p:cNvPr>
            <p:cNvSpPr/>
            <p:nvPr/>
          </p:nvSpPr>
          <p:spPr>
            <a:xfrm>
              <a:off x="10383035" y="3081968"/>
              <a:ext cx="8762385" cy="1489587"/>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1"/>
            </a:p>
          </p:txBody>
        </p:sp>
        <p:sp>
          <p:nvSpPr>
            <p:cNvPr id="45" name="Rectangle 44">
              <a:extLst>
                <a:ext uri="{FF2B5EF4-FFF2-40B4-BE49-F238E27FC236}">
                  <a16:creationId xmlns:a16="http://schemas.microsoft.com/office/drawing/2014/main" id="{E23314AF-93F3-574A-B82D-D3F132C50C2B}"/>
                </a:ext>
              </a:extLst>
            </p:cNvPr>
            <p:cNvSpPr/>
            <p:nvPr/>
          </p:nvSpPr>
          <p:spPr>
            <a:xfrm>
              <a:off x="10581856" y="3513562"/>
              <a:ext cx="759723" cy="615547"/>
            </a:xfrm>
            <a:prstGeom prst="rect">
              <a:avLst/>
            </a:prstGeom>
            <a:noFill/>
          </p:spPr>
          <p:txBody>
            <a:bodyPr wrap="square" lIns="91433" tIns="45717" rIns="91433" bIns="45717">
              <a:spAutoFit/>
              <a:scene3d>
                <a:camera prst="perspectiveLeft"/>
                <a:lightRig rig="threePt" dir="t"/>
              </a:scene3d>
            </a:bodyPr>
            <a:lstStyle/>
            <a:p>
              <a:pPr algn="ctr"/>
              <a:r>
                <a:rPr lang="en-US" sz="3400" dirty="0">
                  <a:ln w="0"/>
                  <a:solidFill>
                    <a:schemeClr val="tx1">
                      <a:lumMod val="95000"/>
                      <a:lumOff val="5000"/>
                    </a:schemeClr>
                  </a:solidFill>
                  <a:effectLst>
                    <a:outerShdw blurRad="38100" dist="25400" dir="5400000" algn="ctr" rotWithShape="0">
                      <a:srgbClr val="6E747A">
                        <a:alpha val="43000"/>
                      </a:srgbClr>
                    </a:outerShdw>
                  </a:effectLst>
                  <a:latin typeface="Roboto" panose="02000000000000000000" pitchFamily="2" charset="0"/>
                  <a:ea typeface="Roboto" panose="02000000000000000000" pitchFamily="2" charset="0"/>
                </a:rPr>
                <a:t>7</a:t>
              </a:r>
            </a:p>
          </p:txBody>
        </p:sp>
        <p:sp>
          <p:nvSpPr>
            <p:cNvPr id="39" name="TextBox 38">
              <a:extLst>
                <a:ext uri="{FF2B5EF4-FFF2-40B4-BE49-F238E27FC236}">
                  <a16:creationId xmlns:a16="http://schemas.microsoft.com/office/drawing/2014/main" id="{E4B67821-A4B5-BC70-6F0C-D617D6FE5D48}"/>
                </a:ext>
              </a:extLst>
            </p:cNvPr>
            <p:cNvSpPr txBox="1"/>
            <p:nvPr/>
          </p:nvSpPr>
          <p:spPr>
            <a:xfrm>
              <a:off x="11341579" y="3578939"/>
              <a:ext cx="4460916" cy="461537"/>
            </a:xfrm>
            <a:prstGeom prst="rect">
              <a:avLst/>
            </a:prstGeom>
            <a:noFill/>
          </p:spPr>
          <p:txBody>
            <a:bodyPr wrap="square" rtlCol="0">
              <a:spAutoFit/>
            </a:bodyPr>
            <a:lstStyle/>
            <a:p>
              <a:r>
                <a:rPr lang="en-US" sz="2400" dirty="0">
                  <a:latin typeface="Roboto" panose="02000000000000000000" pitchFamily="2" charset="0"/>
                  <a:ea typeface="Roboto" panose="02000000000000000000" pitchFamily="2" charset="0"/>
                  <a:cs typeface="Roboto" panose="02000000000000000000" pitchFamily="2" charset="0"/>
                </a:rPr>
                <a:t>Blackjack Silver Corp. (Private)</a:t>
              </a:r>
              <a:endParaRPr lang="en-US" sz="2400" dirty="0">
                <a:solidFill>
                  <a:schemeClr val="tx1">
                    <a:lumMod val="95000"/>
                    <a:lumOff val="5000"/>
                  </a:schemeClr>
                </a:solidFill>
                <a:latin typeface="Roboto" panose="02000000000000000000" pitchFamily="2" charset="0"/>
                <a:ea typeface="Roboto" panose="02000000000000000000" pitchFamily="2" charset="0"/>
                <a:cs typeface="Roboto" panose="02000000000000000000" pitchFamily="2" charset="0"/>
              </a:endParaRPr>
            </a:p>
          </p:txBody>
        </p:sp>
        <p:pic>
          <p:nvPicPr>
            <p:cNvPr id="40" name="Picture 39">
              <a:extLst>
                <a:ext uri="{FF2B5EF4-FFF2-40B4-BE49-F238E27FC236}">
                  <a16:creationId xmlns:a16="http://schemas.microsoft.com/office/drawing/2014/main" id="{223A86A5-D6DE-A43C-E730-340F24252CD4}"/>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6152388" y="3494528"/>
              <a:ext cx="2542782" cy="518985"/>
            </a:xfrm>
            <a:prstGeom prst="rect">
              <a:avLst/>
            </a:prstGeom>
          </p:spPr>
        </p:pic>
      </p:grpSp>
      <p:grpSp>
        <p:nvGrpSpPr>
          <p:cNvPr id="43" name="Group 42">
            <a:extLst>
              <a:ext uri="{FF2B5EF4-FFF2-40B4-BE49-F238E27FC236}">
                <a16:creationId xmlns:a16="http://schemas.microsoft.com/office/drawing/2014/main" id="{30D7BAF4-17CF-11B9-3EBD-716BE11341EE}"/>
              </a:ext>
            </a:extLst>
          </p:cNvPr>
          <p:cNvGrpSpPr/>
          <p:nvPr/>
        </p:nvGrpSpPr>
        <p:grpSpPr>
          <a:xfrm>
            <a:off x="10408888" y="4703699"/>
            <a:ext cx="8762385" cy="1408176"/>
            <a:chOff x="10383035" y="4797746"/>
            <a:chExt cx="8762385" cy="1489587"/>
          </a:xfrm>
        </p:grpSpPr>
        <p:sp>
          <p:nvSpPr>
            <p:cNvPr id="36" name="Rounded Rectangle 35">
              <a:extLst>
                <a:ext uri="{FF2B5EF4-FFF2-40B4-BE49-F238E27FC236}">
                  <a16:creationId xmlns:a16="http://schemas.microsoft.com/office/drawing/2014/main" id="{3D7C9D9A-C84D-1142-BDF5-E110B747B0FA}"/>
                </a:ext>
              </a:extLst>
            </p:cNvPr>
            <p:cNvSpPr/>
            <p:nvPr/>
          </p:nvSpPr>
          <p:spPr>
            <a:xfrm>
              <a:off x="10383035" y="4797746"/>
              <a:ext cx="8762385" cy="1489587"/>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1"/>
            </a:p>
          </p:txBody>
        </p:sp>
        <p:sp>
          <p:nvSpPr>
            <p:cNvPr id="46" name="Rectangle 45">
              <a:extLst>
                <a:ext uri="{FF2B5EF4-FFF2-40B4-BE49-F238E27FC236}">
                  <a16:creationId xmlns:a16="http://schemas.microsoft.com/office/drawing/2014/main" id="{2C366E69-DAB9-4649-8FD1-66E141CB01BA}"/>
                </a:ext>
              </a:extLst>
            </p:cNvPr>
            <p:cNvSpPr/>
            <p:nvPr/>
          </p:nvSpPr>
          <p:spPr>
            <a:xfrm>
              <a:off x="10592207" y="5234783"/>
              <a:ext cx="759723" cy="615547"/>
            </a:xfrm>
            <a:prstGeom prst="rect">
              <a:avLst/>
            </a:prstGeom>
            <a:noFill/>
          </p:spPr>
          <p:txBody>
            <a:bodyPr wrap="square" lIns="91433" tIns="45717" rIns="91433" bIns="45717">
              <a:spAutoFit/>
              <a:scene3d>
                <a:camera prst="perspectiveLeft"/>
                <a:lightRig rig="threePt" dir="t"/>
              </a:scene3d>
            </a:bodyPr>
            <a:lstStyle/>
            <a:p>
              <a:pPr algn="ctr"/>
              <a:r>
                <a:rPr lang="en-US" sz="3400" dirty="0">
                  <a:ln w="0"/>
                  <a:solidFill>
                    <a:schemeClr val="tx1">
                      <a:lumMod val="95000"/>
                      <a:lumOff val="5000"/>
                    </a:schemeClr>
                  </a:solidFill>
                  <a:effectLst>
                    <a:outerShdw blurRad="38100" dist="25400" dir="5400000" algn="ctr" rotWithShape="0">
                      <a:srgbClr val="6E747A">
                        <a:alpha val="43000"/>
                      </a:srgbClr>
                    </a:outerShdw>
                  </a:effectLst>
                  <a:latin typeface="Roboto" panose="02000000000000000000" pitchFamily="2" charset="0"/>
                  <a:ea typeface="Roboto" panose="02000000000000000000" pitchFamily="2" charset="0"/>
                </a:rPr>
                <a:t>8</a:t>
              </a:r>
            </a:p>
          </p:txBody>
        </p:sp>
        <p:sp>
          <p:nvSpPr>
            <p:cNvPr id="41" name="TextBox 40">
              <a:extLst>
                <a:ext uri="{FF2B5EF4-FFF2-40B4-BE49-F238E27FC236}">
                  <a16:creationId xmlns:a16="http://schemas.microsoft.com/office/drawing/2014/main" id="{40A62013-81ED-5C4A-9201-4336E9D3B5E0}"/>
                </a:ext>
              </a:extLst>
            </p:cNvPr>
            <p:cNvSpPr txBox="1"/>
            <p:nvPr/>
          </p:nvSpPr>
          <p:spPr>
            <a:xfrm>
              <a:off x="11342173" y="5284170"/>
              <a:ext cx="4196277" cy="461537"/>
            </a:xfrm>
            <a:prstGeom prst="rect">
              <a:avLst/>
            </a:prstGeom>
            <a:noFill/>
          </p:spPr>
          <p:txBody>
            <a:bodyPr wrap="square" rtlCol="0">
              <a:spAutoFit/>
            </a:bodyPr>
            <a:lstStyle/>
            <a:p>
              <a:r>
                <a:rPr lang="en-US" sz="2399" dirty="0" err="1">
                  <a:solidFill>
                    <a:schemeClr val="tx1">
                      <a:lumMod val="95000"/>
                      <a:lumOff val="5000"/>
                    </a:schemeClr>
                  </a:solidFill>
                  <a:latin typeface="Roboto" panose="02000000000000000000" pitchFamily="2" charset="0"/>
                  <a:ea typeface="Roboto" panose="02000000000000000000" pitchFamily="2" charset="0"/>
                </a:rPr>
                <a:t>Eskay</a:t>
              </a:r>
              <a:r>
                <a:rPr lang="en-US" sz="2399" dirty="0">
                  <a:solidFill>
                    <a:schemeClr val="tx1">
                      <a:lumMod val="95000"/>
                      <a:lumOff val="5000"/>
                    </a:schemeClr>
                  </a:solidFill>
                  <a:latin typeface="Roboto" panose="02000000000000000000" pitchFamily="2" charset="0"/>
                  <a:ea typeface="Roboto" panose="02000000000000000000" pitchFamily="2" charset="0"/>
                </a:rPr>
                <a:t> Mining ($ESK.V)</a:t>
              </a:r>
            </a:p>
          </p:txBody>
        </p:sp>
        <p:pic>
          <p:nvPicPr>
            <p:cNvPr id="42" name="Picture 2" descr="Home | Eskay Mining Corp.">
              <a:extLst>
                <a:ext uri="{FF2B5EF4-FFF2-40B4-BE49-F238E27FC236}">
                  <a16:creationId xmlns:a16="http://schemas.microsoft.com/office/drawing/2014/main" id="{9962A6BA-3ACB-D32F-7285-8EB1F77C4CDF}"/>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42000"/>
            <a:stretch/>
          </p:blipFill>
          <p:spPr bwMode="auto">
            <a:xfrm>
              <a:off x="16369997" y="4882959"/>
              <a:ext cx="1830042" cy="11753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6" name="Group 55">
            <a:extLst>
              <a:ext uri="{FF2B5EF4-FFF2-40B4-BE49-F238E27FC236}">
                <a16:creationId xmlns:a16="http://schemas.microsoft.com/office/drawing/2014/main" id="{24C8149E-7B44-FED2-E417-26BE88DFB4E0}"/>
              </a:ext>
            </a:extLst>
          </p:cNvPr>
          <p:cNvGrpSpPr/>
          <p:nvPr/>
        </p:nvGrpSpPr>
        <p:grpSpPr>
          <a:xfrm>
            <a:off x="10400483" y="7904099"/>
            <a:ext cx="8762385" cy="1408176"/>
            <a:chOff x="10400495" y="8178222"/>
            <a:chExt cx="8762385" cy="1489587"/>
          </a:xfrm>
        </p:grpSpPr>
        <p:sp>
          <p:nvSpPr>
            <p:cNvPr id="38" name="Rounded Rectangle 37">
              <a:extLst>
                <a:ext uri="{FF2B5EF4-FFF2-40B4-BE49-F238E27FC236}">
                  <a16:creationId xmlns:a16="http://schemas.microsoft.com/office/drawing/2014/main" id="{0A50C2FC-4304-C54A-AFE7-5F0032280D4D}"/>
                </a:ext>
              </a:extLst>
            </p:cNvPr>
            <p:cNvSpPr/>
            <p:nvPr/>
          </p:nvSpPr>
          <p:spPr>
            <a:xfrm>
              <a:off x="10400495" y="8178222"/>
              <a:ext cx="8762385" cy="1489587"/>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1"/>
            </a:p>
          </p:txBody>
        </p:sp>
        <p:sp>
          <p:nvSpPr>
            <p:cNvPr id="48" name="Rectangle 47">
              <a:extLst>
                <a:ext uri="{FF2B5EF4-FFF2-40B4-BE49-F238E27FC236}">
                  <a16:creationId xmlns:a16="http://schemas.microsoft.com/office/drawing/2014/main" id="{D2DDEB01-23A3-984E-A79F-EBC4A71E0B9E}"/>
                </a:ext>
              </a:extLst>
            </p:cNvPr>
            <p:cNvSpPr/>
            <p:nvPr/>
          </p:nvSpPr>
          <p:spPr>
            <a:xfrm>
              <a:off x="10592207" y="8624554"/>
              <a:ext cx="759723" cy="615547"/>
            </a:xfrm>
            <a:prstGeom prst="rect">
              <a:avLst/>
            </a:prstGeom>
            <a:noFill/>
          </p:spPr>
          <p:txBody>
            <a:bodyPr wrap="square" lIns="91433" tIns="45717" rIns="91433" bIns="45717">
              <a:spAutoFit/>
              <a:scene3d>
                <a:camera prst="perspectiveLeft"/>
                <a:lightRig rig="threePt" dir="t"/>
              </a:scene3d>
            </a:bodyPr>
            <a:lstStyle/>
            <a:p>
              <a:pPr algn="ctr"/>
              <a:r>
                <a:rPr lang="en-US" sz="3400" dirty="0">
                  <a:ln w="0"/>
                  <a:solidFill>
                    <a:schemeClr val="tx1">
                      <a:lumMod val="95000"/>
                      <a:lumOff val="5000"/>
                    </a:schemeClr>
                  </a:solidFill>
                  <a:effectLst>
                    <a:outerShdw blurRad="38100" dist="25400" dir="5400000" algn="ctr" rotWithShape="0">
                      <a:srgbClr val="6E747A">
                        <a:alpha val="43000"/>
                      </a:srgbClr>
                    </a:outerShdw>
                  </a:effectLst>
                  <a:latin typeface="Roboto" panose="02000000000000000000" pitchFamily="2" charset="0"/>
                  <a:ea typeface="Roboto" panose="02000000000000000000" pitchFamily="2" charset="0"/>
                </a:rPr>
                <a:t>10</a:t>
              </a:r>
            </a:p>
          </p:txBody>
        </p:sp>
        <p:sp>
          <p:nvSpPr>
            <p:cNvPr id="50" name="TextBox 49">
              <a:extLst>
                <a:ext uri="{FF2B5EF4-FFF2-40B4-BE49-F238E27FC236}">
                  <a16:creationId xmlns:a16="http://schemas.microsoft.com/office/drawing/2014/main" id="{BF906893-DDEB-5946-9F2D-483ECD8AAF4C}"/>
                </a:ext>
              </a:extLst>
            </p:cNvPr>
            <p:cNvSpPr txBox="1"/>
            <p:nvPr/>
          </p:nvSpPr>
          <p:spPr>
            <a:xfrm>
              <a:off x="11342173" y="8709280"/>
              <a:ext cx="4196277" cy="461537"/>
            </a:xfrm>
            <a:prstGeom prst="rect">
              <a:avLst/>
            </a:prstGeom>
            <a:noFill/>
          </p:spPr>
          <p:txBody>
            <a:bodyPr wrap="square" rtlCol="0">
              <a:spAutoFit/>
            </a:bodyPr>
            <a:lstStyle/>
            <a:p>
              <a:r>
                <a:rPr lang="en-US" sz="2399" dirty="0">
                  <a:solidFill>
                    <a:schemeClr val="tx1">
                      <a:lumMod val="95000"/>
                      <a:lumOff val="5000"/>
                    </a:schemeClr>
                  </a:solidFill>
                  <a:latin typeface="Roboto" panose="02000000000000000000" pitchFamily="2" charset="0"/>
                  <a:ea typeface="Roboto" panose="02000000000000000000" pitchFamily="2" charset="0"/>
                </a:rPr>
                <a:t>Altamira Gold ($ALTA.V)</a:t>
              </a:r>
            </a:p>
          </p:txBody>
        </p:sp>
        <p:pic>
          <p:nvPicPr>
            <p:cNvPr id="8" name="Picture 7">
              <a:extLst>
                <a:ext uri="{FF2B5EF4-FFF2-40B4-BE49-F238E27FC236}">
                  <a16:creationId xmlns:a16="http://schemas.microsoft.com/office/drawing/2014/main" id="{897E05BE-FE1D-D424-C627-BFA99744B6C2}"/>
                </a:ext>
              </a:extLst>
            </p:cNvPr>
            <p:cNvPicPr>
              <a:picLocks noChangeAspect="1"/>
            </p:cNvPicPr>
            <p:nvPr/>
          </p:nvPicPr>
          <p:blipFill>
            <a:blip r:embed="rId12"/>
            <a:stretch>
              <a:fillRect/>
            </a:stretch>
          </p:blipFill>
          <p:spPr>
            <a:xfrm>
              <a:off x="16577871" y="8466731"/>
              <a:ext cx="1543050" cy="981075"/>
            </a:xfrm>
            <a:prstGeom prst="rect">
              <a:avLst/>
            </a:prstGeom>
          </p:spPr>
        </p:pic>
      </p:grpSp>
    </p:spTree>
    <p:extLst>
      <p:ext uri="{BB962C8B-B14F-4D97-AF65-F5344CB8AC3E}">
        <p14:creationId xmlns:p14="http://schemas.microsoft.com/office/powerpoint/2010/main" val="3845317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ject 3">
            <a:extLst>
              <a:ext uri="{FF2B5EF4-FFF2-40B4-BE49-F238E27FC236}">
                <a16:creationId xmlns:a16="http://schemas.microsoft.com/office/drawing/2014/main" id="{6EF95C73-4F8F-46A2-A1D6-EA1EFC0113D7}"/>
              </a:ext>
            </a:extLst>
          </p:cNvPr>
          <p:cNvPicPr/>
          <p:nvPr/>
        </p:nvPicPr>
        <p:blipFill>
          <a:blip r:embed="rId3" cstate="print"/>
          <a:stretch>
            <a:fillRect/>
          </a:stretch>
        </p:blipFill>
        <p:spPr>
          <a:xfrm>
            <a:off x="-34254" y="15875"/>
            <a:ext cx="20104100" cy="11381594"/>
          </a:xfrm>
          <a:prstGeom prst="rect">
            <a:avLst/>
          </a:prstGeom>
        </p:spPr>
      </p:pic>
      <p:sp>
        <p:nvSpPr>
          <p:cNvPr id="4" name="Slide Number Placeholder 3">
            <a:extLst>
              <a:ext uri="{FF2B5EF4-FFF2-40B4-BE49-F238E27FC236}">
                <a16:creationId xmlns:a16="http://schemas.microsoft.com/office/drawing/2014/main" id="{A275718C-D0A6-4800-8C28-0672EB00C921}"/>
              </a:ext>
            </a:extLst>
          </p:cNvPr>
          <p:cNvSpPr>
            <a:spLocks noGrp="1"/>
          </p:cNvSpPr>
          <p:nvPr>
            <p:ph type="sldNum" sz="quarter" idx="7"/>
          </p:nvPr>
        </p:nvSpPr>
        <p:spPr/>
        <p:txBody>
          <a:bodyPr/>
          <a:lstStyle/>
          <a:p>
            <a:pPr marL="38100">
              <a:lnSpc>
                <a:spcPts val="1735"/>
              </a:lnSpc>
            </a:pPr>
            <a:fld id="{81D60167-4931-47E6-BA6A-407CBD079E47}" type="slidenum">
              <a:rPr lang="en-US" spc="15" smtClean="0"/>
              <a:t>17</a:t>
            </a:fld>
            <a:endParaRPr lang="en-US" spc="15" dirty="0"/>
          </a:p>
        </p:txBody>
      </p:sp>
      <p:sp>
        <p:nvSpPr>
          <p:cNvPr id="9" name="object 4">
            <a:extLst>
              <a:ext uri="{FF2B5EF4-FFF2-40B4-BE49-F238E27FC236}">
                <a16:creationId xmlns:a16="http://schemas.microsoft.com/office/drawing/2014/main" id="{1924C2B0-C872-49D7-A244-59D00F8D8DCE}"/>
              </a:ext>
            </a:extLst>
          </p:cNvPr>
          <p:cNvSpPr txBox="1">
            <a:spLocks noGrp="1"/>
          </p:cNvSpPr>
          <p:nvPr>
            <p:ph type="title"/>
          </p:nvPr>
        </p:nvSpPr>
        <p:spPr>
          <a:xfrm>
            <a:off x="374650" y="293743"/>
            <a:ext cx="12573000" cy="709810"/>
          </a:xfrm>
          <a:prstGeom prst="rect">
            <a:avLst/>
          </a:prstGeom>
        </p:spPr>
        <p:txBody>
          <a:bodyPr vert="horz" wrap="square" lIns="0" tIns="17145" rIns="0" bIns="0" rtlCol="0">
            <a:spAutoFit/>
          </a:bodyPr>
          <a:lstStyle/>
          <a:p>
            <a:pPr>
              <a:defRPr sz="7500">
                <a:solidFill>
                  <a:srgbClr val="1C437A"/>
                </a:solidFill>
                <a:latin typeface="Roboto Thin"/>
                <a:ea typeface="Roboto Thin"/>
                <a:cs typeface="Roboto Thin"/>
                <a:sym typeface="Roboto Thin"/>
              </a:defRPr>
            </a:pPr>
            <a:r>
              <a:rPr lang="en-US" sz="4500" spc="-130" dirty="0">
                <a:solidFill>
                  <a:srgbClr val="1C437A"/>
                </a:solidFill>
                <a:latin typeface="Roboto" panose="02000000000000000000" pitchFamily="2" charset="0"/>
                <a:ea typeface="Roboto" panose="02000000000000000000" pitchFamily="2" charset="0"/>
              </a:rPr>
              <a:t>What Activist Metals Investing Means for Crescat</a:t>
            </a:r>
            <a:endParaRPr lang="en-US" sz="4500" dirty="0">
              <a:latin typeface="Roboto" panose="02000000000000000000" pitchFamily="2" charset="0"/>
              <a:ea typeface="Roboto" panose="02000000000000000000" pitchFamily="2" charset="0"/>
            </a:endParaRPr>
          </a:p>
        </p:txBody>
      </p:sp>
      <p:pic>
        <p:nvPicPr>
          <p:cNvPr id="8" name="object 6">
            <a:extLst>
              <a:ext uri="{FF2B5EF4-FFF2-40B4-BE49-F238E27FC236}">
                <a16:creationId xmlns:a16="http://schemas.microsoft.com/office/drawing/2014/main" id="{6DC73625-8A9B-7C4C-BAC2-D87E0FE98440}"/>
              </a:ext>
            </a:extLst>
          </p:cNvPr>
          <p:cNvPicPr/>
          <p:nvPr/>
        </p:nvPicPr>
        <p:blipFill rotWithShape="1">
          <a:blip r:embed="rId4" cstate="print"/>
          <a:srcRect l="20132" r="12610" b="39148"/>
          <a:stretch/>
        </p:blipFill>
        <p:spPr>
          <a:xfrm>
            <a:off x="-45076" y="10267188"/>
            <a:ext cx="2438229" cy="814938"/>
          </a:xfrm>
          <a:prstGeom prst="rect">
            <a:avLst/>
          </a:prstGeom>
        </p:spPr>
      </p:pic>
      <p:sp>
        <p:nvSpPr>
          <p:cNvPr id="12" name="Crescat Capital Firm Presentation | June 2020…">
            <a:extLst>
              <a:ext uri="{FF2B5EF4-FFF2-40B4-BE49-F238E27FC236}">
                <a16:creationId xmlns:a16="http://schemas.microsoft.com/office/drawing/2014/main" id="{82F299EE-54D3-4B4D-9986-AA6FA7AD2CA1}"/>
              </a:ext>
            </a:extLst>
          </p:cNvPr>
          <p:cNvSpPr txBox="1"/>
          <p:nvPr/>
        </p:nvSpPr>
        <p:spPr>
          <a:xfrm>
            <a:off x="15627452" y="10667578"/>
            <a:ext cx="4172955" cy="4145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2144" dirty="0">
                <a:solidFill>
                  <a:schemeClr val="tx1">
                    <a:lumMod val="95000"/>
                    <a:lumOff val="5000"/>
                  </a:schemeClr>
                </a:solidFill>
              </a:rPr>
              <a:t>Crescat Firmwide Presentation</a:t>
            </a:r>
          </a:p>
        </p:txBody>
      </p:sp>
      <p:sp>
        <p:nvSpPr>
          <p:cNvPr id="21" name="Rectangle">
            <a:extLst>
              <a:ext uri="{FF2B5EF4-FFF2-40B4-BE49-F238E27FC236}">
                <a16:creationId xmlns:a16="http://schemas.microsoft.com/office/drawing/2014/main" id="{4B10D8D1-EEAA-5E47-89B0-B3DF27FAEF15}"/>
              </a:ext>
            </a:extLst>
          </p:cNvPr>
          <p:cNvSpPr/>
          <p:nvPr/>
        </p:nvSpPr>
        <p:spPr>
          <a:xfrm>
            <a:off x="374649" y="1144895"/>
            <a:ext cx="1298742" cy="34361"/>
          </a:xfrm>
          <a:prstGeom prst="rect">
            <a:avLst/>
          </a:prstGeom>
          <a:solidFill>
            <a:srgbClr val="A38B2C"/>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2" name="Content Placeholder 2">
            <a:extLst>
              <a:ext uri="{FF2B5EF4-FFF2-40B4-BE49-F238E27FC236}">
                <a16:creationId xmlns:a16="http://schemas.microsoft.com/office/drawing/2014/main" id="{1FA22641-E1EA-C5EB-2271-EDFE6A9CAC0C}"/>
              </a:ext>
            </a:extLst>
          </p:cNvPr>
          <p:cNvSpPr txBox="1">
            <a:spLocks/>
          </p:cNvSpPr>
          <p:nvPr/>
        </p:nvSpPr>
        <p:spPr>
          <a:xfrm>
            <a:off x="1524000" y="3034889"/>
            <a:ext cx="17672050" cy="61150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buFont typeface="+mj-lt"/>
              <a:buAutoNum type="arabicPeriod"/>
              <a:defRPr/>
            </a:pPr>
            <a:r>
              <a:rPr kumimoji="0" lang="en-US" sz="36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Iden</a:t>
            </a:r>
            <a:r>
              <a:rPr lang="en-US" sz="3600" dirty="0" err="1">
                <a:solidFill>
                  <a:sysClr val="windowText" lastClr="000000"/>
                </a:solidFill>
                <a:latin typeface="Calibri" panose="020F0502020204030204"/>
              </a:rPr>
              <a:t>tify</a:t>
            </a:r>
            <a:r>
              <a:rPr lang="en-US" sz="3600" dirty="0">
                <a:solidFill>
                  <a:sysClr val="windowText" lastClr="000000"/>
                </a:solidFill>
                <a:latin typeface="Calibri" panose="020F0502020204030204"/>
              </a:rPr>
              <a:t> large-scale gold, silver, and copper and other critical metal discovery targets in viable mining jurisdictions</a:t>
            </a:r>
          </a:p>
          <a:p>
            <a:pPr marL="742950" indent="-742950">
              <a:buFont typeface="+mj-lt"/>
              <a:buAutoNum type="arabicPeriod"/>
              <a:defRPr/>
            </a:pPr>
            <a:r>
              <a:rPr kumimoji="0" lang="en-US"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Acquire significant early-stage stakes at low valuations through PIPEs and pre-IPO rounds</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Inject capital into companies for exploration, drilling, and development work</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Provide </a:t>
            </a:r>
            <a:r>
              <a:rPr kumimoji="0" lang="en-US" sz="36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activis</a:t>
            </a:r>
            <a:r>
              <a:rPr lang="en-US" sz="3600" dirty="0">
                <a:solidFill>
                  <a:sysClr val="windowText" lastClr="000000"/>
                </a:solidFill>
                <a:latin typeface="Calibri" panose="020F0502020204030204"/>
              </a:rPr>
              <a:t>t-oriented </a:t>
            </a:r>
            <a:r>
              <a:rPr kumimoji="0" lang="en-US"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geologic and technical advice</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Help place management and directors, including a Crescat director in select cases</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Help </a:t>
            </a:r>
            <a:r>
              <a:rPr lang="en-US" sz="3600" dirty="0">
                <a:solidFill>
                  <a:sysClr val="windowText" lastClr="000000"/>
                </a:solidFill>
                <a:latin typeface="Calibri" panose="020F0502020204030204"/>
              </a:rPr>
              <a:t>build</a:t>
            </a:r>
            <a:r>
              <a:rPr kumimoji="0" lang="en-US"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geologic and technical team</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Share the story with the investment community</a:t>
            </a: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50658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ject 3">
            <a:extLst>
              <a:ext uri="{FF2B5EF4-FFF2-40B4-BE49-F238E27FC236}">
                <a16:creationId xmlns:a16="http://schemas.microsoft.com/office/drawing/2014/main" id="{C5205A24-F6C1-4EB6-A576-6C615C581709}"/>
              </a:ext>
            </a:extLst>
          </p:cNvPr>
          <p:cNvPicPr/>
          <p:nvPr/>
        </p:nvPicPr>
        <p:blipFill>
          <a:blip r:embed="rId2" cstate="print"/>
          <a:stretch>
            <a:fillRect/>
          </a:stretch>
        </p:blipFill>
        <p:spPr>
          <a:xfrm>
            <a:off x="10857" y="0"/>
            <a:ext cx="20104099" cy="11308554"/>
          </a:xfrm>
          <a:prstGeom prst="rect">
            <a:avLst/>
          </a:prstGeom>
        </p:spPr>
      </p:pic>
      <p:sp>
        <p:nvSpPr>
          <p:cNvPr id="260" name="Crescat’s Competitive…"/>
          <p:cNvSpPr txBox="1"/>
          <p:nvPr/>
        </p:nvSpPr>
        <p:spPr>
          <a:xfrm>
            <a:off x="374650" y="250460"/>
            <a:ext cx="12825253" cy="7770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884" tIns="41884" rIns="41884" bIns="41884" anchor="ctr">
            <a:spAutoFit/>
          </a:bodyPr>
          <a:lstStyle/>
          <a:p>
            <a:pPr marL="12700">
              <a:lnSpc>
                <a:spcPct val="100000"/>
              </a:lnSpc>
              <a:spcBef>
                <a:spcPts val="130"/>
              </a:spcBef>
            </a:pPr>
            <a:r>
              <a:rPr lang="en-US" sz="4500" dirty="0">
                <a:solidFill>
                  <a:srgbClr val="1C4379"/>
                </a:solidFill>
                <a:latin typeface="Roboto" panose="02000000000000000000" pitchFamily="2" charset="0"/>
                <a:ea typeface="Roboto" panose="02000000000000000000" pitchFamily="2" charset="0"/>
                <a:cs typeface="Roboto" panose="02000000000000000000" pitchFamily="2" charset="0"/>
              </a:rPr>
              <a:t>Gold Explorer Historic Acquisition Data and Notes</a:t>
            </a:r>
          </a:p>
        </p:txBody>
      </p:sp>
      <p:sp>
        <p:nvSpPr>
          <p:cNvPr id="2" name="Slide Number Placeholder 1">
            <a:extLst>
              <a:ext uri="{FF2B5EF4-FFF2-40B4-BE49-F238E27FC236}">
                <a16:creationId xmlns:a16="http://schemas.microsoft.com/office/drawing/2014/main" id="{9DCC6CF3-7E41-4025-B78A-835D2B2D96B3}"/>
              </a:ext>
            </a:extLst>
          </p:cNvPr>
          <p:cNvSpPr>
            <a:spLocks noGrp="1"/>
          </p:cNvSpPr>
          <p:nvPr>
            <p:ph type="sldNum" sz="quarter" idx="2"/>
          </p:nvPr>
        </p:nvSpPr>
        <p:spPr/>
        <p:txBody>
          <a:bodyPr/>
          <a:lstStyle/>
          <a:p>
            <a:fld id="{86CB4B4D-7CA3-9044-876B-883B54F8677D}" type="slidenum">
              <a:rPr lang="en-US" smtClean="0"/>
              <a:t>18</a:t>
            </a:fld>
            <a:endParaRPr lang="en-US" dirty="0"/>
          </a:p>
        </p:txBody>
      </p:sp>
      <p:pic>
        <p:nvPicPr>
          <p:cNvPr id="12" name="object 6">
            <a:extLst>
              <a:ext uri="{FF2B5EF4-FFF2-40B4-BE49-F238E27FC236}">
                <a16:creationId xmlns:a16="http://schemas.microsoft.com/office/drawing/2014/main" id="{5260BE9C-3D71-1543-B7AD-EB98C94406AF}"/>
              </a:ext>
            </a:extLst>
          </p:cNvPr>
          <p:cNvPicPr/>
          <p:nvPr/>
        </p:nvPicPr>
        <p:blipFill rotWithShape="1">
          <a:blip r:embed="rId3" cstate="print"/>
          <a:srcRect l="20132" r="12610" b="39148"/>
          <a:stretch/>
        </p:blipFill>
        <p:spPr>
          <a:xfrm>
            <a:off x="-45076" y="10267188"/>
            <a:ext cx="2438229" cy="814938"/>
          </a:xfrm>
          <a:prstGeom prst="rect">
            <a:avLst/>
          </a:prstGeom>
        </p:spPr>
      </p:pic>
      <p:sp>
        <p:nvSpPr>
          <p:cNvPr id="14" name="Crescat Capital Firm Presentation | June 2020…">
            <a:extLst>
              <a:ext uri="{FF2B5EF4-FFF2-40B4-BE49-F238E27FC236}">
                <a16:creationId xmlns:a16="http://schemas.microsoft.com/office/drawing/2014/main" id="{8D1C06F6-BD0C-1041-953B-2DC846082D3D}"/>
              </a:ext>
            </a:extLst>
          </p:cNvPr>
          <p:cNvSpPr txBox="1"/>
          <p:nvPr/>
        </p:nvSpPr>
        <p:spPr>
          <a:xfrm>
            <a:off x="15445019" y="10543165"/>
            <a:ext cx="4172955" cy="4145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2144" dirty="0">
                <a:solidFill>
                  <a:schemeClr val="tx1">
                    <a:lumMod val="95000"/>
                    <a:lumOff val="5000"/>
                  </a:schemeClr>
                </a:solidFill>
              </a:rPr>
              <a:t>Precious Metals Presentation</a:t>
            </a:r>
          </a:p>
        </p:txBody>
      </p:sp>
      <p:sp>
        <p:nvSpPr>
          <p:cNvPr id="17" name="Rectangle">
            <a:extLst>
              <a:ext uri="{FF2B5EF4-FFF2-40B4-BE49-F238E27FC236}">
                <a16:creationId xmlns:a16="http://schemas.microsoft.com/office/drawing/2014/main" id="{90EA17D6-8512-3445-95D8-5CBDE7A09781}"/>
              </a:ext>
            </a:extLst>
          </p:cNvPr>
          <p:cNvSpPr/>
          <p:nvPr/>
        </p:nvSpPr>
        <p:spPr>
          <a:xfrm>
            <a:off x="374649" y="1144895"/>
            <a:ext cx="1298742" cy="34361"/>
          </a:xfrm>
          <a:prstGeom prst="rect">
            <a:avLst/>
          </a:prstGeom>
          <a:solidFill>
            <a:srgbClr val="A38B2C"/>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4" name="TextBox 3">
            <a:extLst>
              <a:ext uri="{FF2B5EF4-FFF2-40B4-BE49-F238E27FC236}">
                <a16:creationId xmlns:a16="http://schemas.microsoft.com/office/drawing/2014/main" id="{EFA4F550-0F06-657E-5C74-502EFE36F514}"/>
              </a:ext>
            </a:extLst>
          </p:cNvPr>
          <p:cNvSpPr txBox="1"/>
          <p:nvPr/>
        </p:nvSpPr>
        <p:spPr>
          <a:xfrm>
            <a:off x="1673391" y="9974203"/>
            <a:ext cx="1778742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Helvetica Neue" panose="02000503000000020004" pitchFamily="2" charset="0"/>
                <a:ea typeface="+mn-ea"/>
                <a:cs typeface="+mn-cs"/>
              </a:rPr>
              <a:t>Companies shown here were selected based on the following criteria 1) The company was acquired by a mid-tier or major mining company 2) Within 2 years before or after the acquisition, the company had a published resource and/or reserve 3) The company was bought for one specific discovery 4) The first resource and/or reserve update after the acquisition was &gt;1,000,000 Au Equivalent Ounces. Crescat may or may not have held the securities referenced herein. This is not a recommendation or endorsement to buy or sell any security or other financial instrument.</a:t>
            </a:r>
          </a:p>
        </p:txBody>
      </p:sp>
      <p:pic>
        <p:nvPicPr>
          <p:cNvPr id="7" name="Picture 6" descr="A screenshot of a document&#10;&#10;Description automatically generated">
            <a:extLst>
              <a:ext uri="{FF2B5EF4-FFF2-40B4-BE49-F238E27FC236}">
                <a16:creationId xmlns:a16="http://schemas.microsoft.com/office/drawing/2014/main" id="{26BF92DD-BBF0-E3F3-1EA9-1F113E7E0F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367" y="1272781"/>
            <a:ext cx="19857077" cy="4186437"/>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86EDC42C-A0A3-DF1A-B31F-ABCE04CA41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2049" y="5532833"/>
            <a:ext cx="14480001" cy="4288857"/>
          </a:xfrm>
          <a:prstGeom prst="rect">
            <a:avLst/>
          </a:prstGeom>
        </p:spPr>
      </p:pic>
    </p:spTree>
    <p:extLst>
      <p:ext uri="{BB962C8B-B14F-4D97-AF65-F5344CB8AC3E}">
        <p14:creationId xmlns:p14="http://schemas.microsoft.com/office/powerpoint/2010/main" val="104841752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ject 3">
            <a:extLst>
              <a:ext uri="{FF2B5EF4-FFF2-40B4-BE49-F238E27FC236}">
                <a16:creationId xmlns:a16="http://schemas.microsoft.com/office/drawing/2014/main" id="{6EF95C73-4F8F-46A2-A1D6-EA1EFC0113D7}"/>
              </a:ext>
            </a:extLst>
          </p:cNvPr>
          <p:cNvPicPr/>
          <p:nvPr/>
        </p:nvPicPr>
        <p:blipFill>
          <a:blip r:embed="rId3" cstate="print"/>
          <a:stretch>
            <a:fillRect/>
          </a:stretch>
        </p:blipFill>
        <p:spPr>
          <a:xfrm>
            <a:off x="-45076" y="-36122"/>
            <a:ext cx="20104100" cy="11381594"/>
          </a:xfrm>
          <a:prstGeom prst="rect">
            <a:avLst/>
          </a:prstGeom>
        </p:spPr>
      </p:pic>
      <p:sp>
        <p:nvSpPr>
          <p:cNvPr id="4" name="Slide Number Placeholder 3">
            <a:extLst>
              <a:ext uri="{FF2B5EF4-FFF2-40B4-BE49-F238E27FC236}">
                <a16:creationId xmlns:a16="http://schemas.microsoft.com/office/drawing/2014/main" id="{A275718C-D0A6-4800-8C28-0672EB00C921}"/>
              </a:ext>
            </a:extLst>
          </p:cNvPr>
          <p:cNvSpPr>
            <a:spLocks noGrp="1"/>
          </p:cNvSpPr>
          <p:nvPr>
            <p:ph type="sldNum" sz="quarter" idx="7"/>
          </p:nvPr>
        </p:nvSpPr>
        <p:spPr/>
        <p:txBody>
          <a:bodyPr/>
          <a:lstStyle/>
          <a:p>
            <a:pPr marL="38100">
              <a:lnSpc>
                <a:spcPts val="1735"/>
              </a:lnSpc>
            </a:pPr>
            <a:fld id="{81D60167-4931-47E6-BA6A-407CBD079E47}" type="slidenum">
              <a:rPr lang="en-US" spc="15" smtClean="0"/>
              <a:t>19</a:t>
            </a:fld>
            <a:endParaRPr lang="en-US" spc="15" dirty="0"/>
          </a:p>
        </p:txBody>
      </p:sp>
      <p:sp>
        <p:nvSpPr>
          <p:cNvPr id="9" name="object 4">
            <a:extLst>
              <a:ext uri="{FF2B5EF4-FFF2-40B4-BE49-F238E27FC236}">
                <a16:creationId xmlns:a16="http://schemas.microsoft.com/office/drawing/2014/main" id="{1924C2B0-C872-49D7-A244-59D00F8D8DCE}"/>
              </a:ext>
            </a:extLst>
          </p:cNvPr>
          <p:cNvSpPr txBox="1">
            <a:spLocks noGrp="1"/>
          </p:cNvSpPr>
          <p:nvPr>
            <p:ph type="title"/>
          </p:nvPr>
        </p:nvSpPr>
        <p:spPr>
          <a:xfrm>
            <a:off x="374649" y="293743"/>
            <a:ext cx="19354801" cy="709810"/>
          </a:xfrm>
          <a:prstGeom prst="rect">
            <a:avLst/>
          </a:prstGeom>
        </p:spPr>
        <p:txBody>
          <a:bodyPr vert="horz" wrap="square" lIns="0" tIns="17145" rIns="0" bIns="0" rtlCol="0">
            <a:spAutoFit/>
          </a:bodyPr>
          <a:lstStyle/>
          <a:p>
            <a:pPr>
              <a:defRPr sz="7500">
                <a:solidFill>
                  <a:srgbClr val="1C437A"/>
                </a:solidFill>
                <a:latin typeface="Roboto Thin"/>
                <a:ea typeface="Roboto Thin"/>
                <a:cs typeface="Roboto Thin"/>
                <a:sym typeface="Roboto Thin"/>
              </a:defRPr>
            </a:pPr>
            <a:r>
              <a:rPr lang="en-US" sz="4500" spc="-130" dirty="0">
                <a:solidFill>
                  <a:srgbClr val="1C437A"/>
                </a:solidFill>
                <a:latin typeface="Roboto" panose="02000000000000000000" pitchFamily="2" charset="0"/>
                <a:ea typeface="Roboto" panose="02000000000000000000" pitchFamily="2" charset="0"/>
              </a:rPr>
              <a:t>Global Macro Portfolio Exposure By Theme Including San Cristobal Side Pocket</a:t>
            </a:r>
            <a:endParaRPr lang="en-US" sz="4500" dirty="0">
              <a:latin typeface="Roboto" panose="02000000000000000000" pitchFamily="2" charset="0"/>
              <a:ea typeface="Roboto" panose="02000000000000000000" pitchFamily="2" charset="0"/>
            </a:endParaRPr>
          </a:p>
        </p:txBody>
      </p:sp>
      <p:pic>
        <p:nvPicPr>
          <p:cNvPr id="8" name="object 6">
            <a:extLst>
              <a:ext uri="{FF2B5EF4-FFF2-40B4-BE49-F238E27FC236}">
                <a16:creationId xmlns:a16="http://schemas.microsoft.com/office/drawing/2014/main" id="{6DC73625-8A9B-7C4C-BAC2-D87E0FE98440}"/>
              </a:ext>
            </a:extLst>
          </p:cNvPr>
          <p:cNvPicPr/>
          <p:nvPr/>
        </p:nvPicPr>
        <p:blipFill rotWithShape="1">
          <a:blip r:embed="rId4" cstate="print"/>
          <a:srcRect l="20132" r="12610" b="39148"/>
          <a:stretch/>
        </p:blipFill>
        <p:spPr>
          <a:xfrm>
            <a:off x="-45076" y="10267188"/>
            <a:ext cx="2438229" cy="814938"/>
          </a:xfrm>
          <a:prstGeom prst="rect">
            <a:avLst/>
          </a:prstGeom>
        </p:spPr>
      </p:pic>
      <p:sp>
        <p:nvSpPr>
          <p:cNvPr id="12" name="Crescat Capital Firm Presentation | June 2020…">
            <a:extLst>
              <a:ext uri="{FF2B5EF4-FFF2-40B4-BE49-F238E27FC236}">
                <a16:creationId xmlns:a16="http://schemas.microsoft.com/office/drawing/2014/main" id="{82F299EE-54D3-4B4D-9986-AA6FA7AD2CA1}"/>
              </a:ext>
            </a:extLst>
          </p:cNvPr>
          <p:cNvSpPr txBox="1"/>
          <p:nvPr/>
        </p:nvSpPr>
        <p:spPr>
          <a:xfrm>
            <a:off x="15445019" y="10543165"/>
            <a:ext cx="4172955" cy="4145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2144" dirty="0">
                <a:solidFill>
                  <a:schemeClr val="tx1">
                    <a:lumMod val="95000"/>
                    <a:lumOff val="5000"/>
                  </a:schemeClr>
                </a:solidFill>
              </a:rPr>
              <a:t>Crescat Firmwide Presentation</a:t>
            </a:r>
          </a:p>
        </p:txBody>
      </p:sp>
      <p:sp>
        <p:nvSpPr>
          <p:cNvPr id="21" name="Rectangle">
            <a:extLst>
              <a:ext uri="{FF2B5EF4-FFF2-40B4-BE49-F238E27FC236}">
                <a16:creationId xmlns:a16="http://schemas.microsoft.com/office/drawing/2014/main" id="{4B10D8D1-EEAA-5E47-89B0-B3DF27FAEF15}"/>
              </a:ext>
            </a:extLst>
          </p:cNvPr>
          <p:cNvSpPr/>
          <p:nvPr/>
        </p:nvSpPr>
        <p:spPr>
          <a:xfrm>
            <a:off x="374649" y="1144895"/>
            <a:ext cx="1298742" cy="34361"/>
          </a:xfrm>
          <a:prstGeom prst="rect">
            <a:avLst/>
          </a:prstGeom>
          <a:solidFill>
            <a:srgbClr val="A38B2C"/>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27" name="TextBox 26">
            <a:extLst>
              <a:ext uri="{FF2B5EF4-FFF2-40B4-BE49-F238E27FC236}">
                <a16:creationId xmlns:a16="http://schemas.microsoft.com/office/drawing/2014/main" id="{ACF42959-C39C-4466-B5E2-B51CFE53635D}"/>
              </a:ext>
            </a:extLst>
          </p:cNvPr>
          <p:cNvSpPr txBox="1"/>
          <p:nvPr/>
        </p:nvSpPr>
        <p:spPr>
          <a:xfrm>
            <a:off x="3422650" y="9827109"/>
            <a:ext cx="8025395" cy="923330"/>
          </a:xfrm>
          <a:prstGeom prst="rect">
            <a:avLst/>
          </a:prstGeom>
          <a:noFill/>
        </p:spPr>
        <p:txBody>
          <a:bodyPr wrap="square" rtlCol="0">
            <a:spAutoFit/>
          </a:bodyPr>
          <a:lstStyle/>
          <a:p>
            <a:r>
              <a:rPr lang="en-US" sz="1800" dirty="0">
                <a:latin typeface="Roboto" panose="02000000000000000000" pitchFamily="2" charset="0"/>
                <a:ea typeface="Roboto" panose="02000000000000000000" pitchFamily="2" charset="0"/>
              </a:rPr>
              <a:t>For options</a:t>
            </a:r>
            <a:r>
              <a:rPr lang="en-US" sz="1800" baseline="0" dirty="0">
                <a:latin typeface="Roboto" panose="02000000000000000000" pitchFamily="2" charset="0"/>
                <a:ea typeface="Roboto" panose="02000000000000000000" pitchFamily="2" charset="0"/>
              </a:rPr>
              <a:t> positions, exposures are based on delta notional values.</a:t>
            </a:r>
          </a:p>
          <a:p>
            <a:r>
              <a:rPr lang="en-US" sz="1800" baseline="0" dirty="0">
                <a:latin typeface="Roboto" panose="02000000000000000000" pitchFamily="2" charset="0"/>
                <a:ea typeface="Roboto" panose="02000000000000000000" pitchFamily="2" charset="0"/>
              </a:rPr>
              <a:t>Through October 19</a:t>
            </a:r>
            <a:r>
              <a:rPr lang="en-US" dirty="0">
                <a:latin typeface="Roboto" panose="02000000000000000000" pitchFamily="2" charset="0"/>
                <a:ea typeface="Roboto" panose="02000000000000000000" pitchFamily="2" charset="0"/>
              </a:rPr>
              <a:t>,</a:t>
            </a:r>
            <a:r>
              <a:rPr lang="en-US" sz="1800" baseline="0" dirty="0">
                <a:latin typeface="Roboto" panose="02000000000000000000" pitchFamily="2" charset="0"/>
                <a:ea typeface="Roboto" panose="02000000000000000000" pitchFamily="2" charset="0"/>
              </a:rPr>
              <a:t> 2024</a:t>
            </a:r>
          </a:p>
          <a:p>
            <a:r>
              <a:rPr lang="en-US" dirty="0">
                <a:latin typeface="Roboto" panose="02000000000000000000" pitchFamily="2" charset="0"/>
                <a:ea typeface="Roboto" panose="02000000000000000000" pitchFamily="2" charset="0"/>
              </a:rPr>
              <a:t>See slide in appendix where more details on themes is present.</a:t>
            </a:r>
          </a:p>
        </p:txBody>
      </p:sp>
      <p:graphicFrame>
        <p:nvGraphicFramePr>
          <p:cNvPr id="3" name="Chart 2">
            <a:extLst>
              <a:ext uri="{FF2B5EF4-FFF2-40B4-BE49-F238E27FC236}">
                <a16:creationId xmlns:a16="http://schemas.microsoft.com/office/drawing/2014/main" id="{AC5AED63-841B-B3AA-5B6B-529EE64726FB}"/>
              </a:ext>
            </a:extLst>
          </p:cNvPr>
          <p:cNvGraphicFramePr>
            <a:graphicFrameLocks/>
          </p:cNvGraphicFramePr>
          <p:nvPr>
            <p:extLst>
              <p:ext uri="{D42A27DB-BD31-4B8C-83A1-F6EECF244321}">
                <p14:modId xmlns:p14="http://schemas.microsoft.com/office/powerpoint/2010/main" val="552113484"/>
              </p:ext>
            </p:extLst>
          </p:nvPr>
        </p:nvGraphicFramePr>
        <p:xfrm>
          <a:off x="2584450" y="1333418"/>
          <a:ext cx="15240000" cy="867850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79271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lines&#10;&#10;Description automatically generated">
            <a:extLst>
              <a:ext uri="{FF2B5EF4-FFF2-40B4-BE49-F238E27FC236}">
                <a16:creationId xmlns:a16="http://schemas.microsoft.com/office/drawing/2014/main" id="{4A41EFF4-678F-4B87-049A-1009D634D51C}"/>
              </a:ext>
            </a:extLst>
          </p:cNvPr>
          <p:cNvPicPr>
            <a:picLocks noChangeAspect="1"/>
          </p:cNvPicPr>
          <p:nvPr/>
        </p:nvPicPr>
        <p:blipFill>
          <a:blip r:embed="rId2"/>
          <a:srcRect b="19"/>
          <a:stretch/>
        </p:blipFill>
        <p:spPr>
          <a:xfrm>
            <a:off x="33" y="2511"/>
            <a:ext cx="20104067" cy="11306442"/>
          </a:xfrm>
          <a:prstGeom prst="rect">
            <a:avLst/>
          </a:prstGeom>
        </p:spPr>
      </p:pic>
      <p:sp>
        <p:nvSpPr>
          <p:cNvPr id="9" name="Rectangle 8">
            <a:extLst>
              <a:ext uri="{FF2B5EF4-FFF2-40B4-BE49-F238E27FC236}">
                <a16:creationId xmlns:a16="http://schemas.microsoft.com/office/drawing/2014/main" id="{5B83770A-E700-90AC-0B8E-C8978DD83626}"/>
              </a:ext>
            </a:extLst>
          </p:cNvPr>
          <p:cNvSpPr/>
          <p:nvPr/>
        </p:nvSpPr>
        <p:spPr>
          <a:xfrm>
            <a:off x="-2480" y="377349"/>
            <a:ext cx="20106580" cy="1340273"/>
          </a:xfrm>
          <a:prstGeom prst="rect">
            <a:avLst/>
          </a:prstGeom>
          <a:solidFill>
            <a:srgbClr val="0220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TextBox 7">
            <a:extLst>
              <a:ext uri="{FF2B5EF4-FFF2-40B4-BE49-F238E27FC236}">
                <a16:creationId xmlns:a16="http://schemas.microsoft.com/office/drawing/2014/main" id="{BFBFD012-296B-D6D5-55A1-A6836E442589}"/>
              </a:ext>
            </a:extLst>
          </p:cNvPr>
          <p:cNvSpPr txBox="1"/>
          <p:nvPr/>
        </p:nvSpPr>
        <p:spPr>
          <a:xfrm>
            <a:off x="5270231" y="563337"/>
            <a:ext cx="9561158" cy="853632"/>
          </a:xfrm>
          <a:prstGeom prst="rect">
            <a:avLst/>
          </a:prstGeom>
          <a:noFill/>
        </p:spPr>
        <p:txBody>
          <a:bodyPr wrap="square" rtlCol="0">
            <a:spAutoFit/>
          </a:bodyPr>
          <a:lstStyle/>
          <a:p>
            <a:r>
              <a:rPr lang="en-US" sz="4947" b="1" dirty="0">
                <a:solidFill>
                  <a:schemeClr val="bg1"/>
                </a:solidFill>
                <a:latin typeface="Roboto" panose="02000000000000000000" pitchFamily="2" charset="0"/>
                <a:ea typeface="Roboto" panose="02000000000000000000" pitchFamily="2" charset="0"/>
                <a:cs typeface="Roboto" panose="02000000000000000000" pitchFamily="2" charset="0"/>
              </a:rPr>
              <a:t>Crescat’s Hedge Fund Strategies </a:t>
            </a:r>
          </a:p>
        </p:txBody>
      </p:sp>
      <p:sp>
        <p:nvSpPr>
          <p:cNvPr id="10" name="TextBox 9">
            <a:extLst>
              <a:ext uri="{FF2B5EF4-FFF2-40B4-BE49-F238E27FC236}">
                <a16:creationId xmlns:a16="http://schemas.microsoft.com/office/drawing/2014/main" id="{410CA85F-1E52-DD5A-A608-E5278D6BB7F3}"/>
              </a:ext>
            </a:extLst>
          </p:cNvPr>
          <p:cNvSpPr txBox="1"/>
          <p:nvPr/>
        </p:nvSpPr>
        <p:spPr>
          <a:xfrm>
            <a:off x="544486" y="2345876"/>
            <a:ext cx="8313883" cy="853632"/>
          </a:xfrm>
          <a:prstGeom prst="rect">
            <a:avLst/>
          </a:prstGeom>
          <a:noFill/>
        </p:spPr>
        <p:txBody>
          <a:bodyPr wrap="square" rtlCol="0">
            <a:spAutoFit/>
          </a:bodyPr>
          <a:lstStyle/>
          <a:p>
            <a:r>
              <a:rPr lang="en-US" sz="4947" dirty="0">
                <a:solidFill>
                  <a:srgbClr val="022069"/>
                </a:solidFill>
                <a:latin typeface="Roboto" panose="02000000000000000000" pitchFamily="2" charset="0"/>
                <a:ea typeface="Roboto" panose="02000000000000000000" pitchFamily="2" charset="0"/>
                <a:cs typeface="Roboto" panose="02000000000000000000" pitchFamily="2" charset="0"/>
              </a:rPr>
              <a:t>Crescat Global Macro Fund</a:t>
            </a:r>
          </a:p>
        </p:txBody>
      </p:sp>
      <p:sp>
        <p:nvSpPr>
          <p:cNvPr id="11" name="TextBox 10">
            <a:extLst>
              <a:ext uri="{FF2B5EF4-FFF2-40B4-BE49-F238E27FC236}">
                <a16:creationId xmlns:a16="http://schemas.microsoft.com/office/drawing/2014/main" id="{41F5C9BE-355E-A71A-317C-32A6C4EDB9FD}"/>
              </a:ext>
            </a:extLst>
          </p:cNvPr>
          <p:cNvSpPr txBox="1"/>
          <p:nvPr/>
        </p:nvSpPr>
        <p:spPr>
          <a:xfrm>
            <a:off x="544486" y="5290596"/>
            <a:ext cx="8837427" cy="853632"/>
          </a:xfrm>
          <a:prstGeom prst="rect">
            <a:avLst/>
          </a:prstGeom>
          <a:noFill/>
        </p:spPr>
        <p:txBody>
          <a:bodyPr wrap="square" rtlCol="0">
            <a:spAutoFit/>
          </a:bodyPr>
          <a:lstStyle/>
          <a:p>
            <a:r>
              <a:rPr lang="en-US" sz="4947" dirty="0">
                <a:solidFill>
                  <a:srgbClr val="022069"/>
                </a:solidFill>
                <a:latin typeface="Roboto" panose="02000000000000000000" pitchFamily="2" charset="0"/>
                <a:ea typeface="Roboto" panose="02000000000000000000" pitchFamily="2" charset="0"/>
                <a:cs typeface="Roboto" panose="02000000000000000000" pitchFamily="2" charset="0"/>
              </a:rPr>
              <a:t>Crescat Precious Metals Fund</a:t>
            </a:r>
          </a:p>
        </p:txBody>
      </p:sp>
      <p:sp>
        <p:nvSpPr>
          <p:cNvPr id="13" name="TextBox 12">
            <a:extLst>
              <a:ext uri="{FF2B5EF4-FFF2-40B4-BE49-F238E27FC236}">
                <a16:creationId xmlns:a16="http://schemas.microsoft.com/office/drawing/2014/main" id="{0E775717-26B1-EA14-300D-49BEC19A64C3}"/>
              </a:ext>
            </a:extLst>
          </p:cNvPr>
          <p:cNvSpPr txBox="1"/>
          <p:nvPr/>
        </p:nvSpPr>
        <p:spPr>
          <a:xfrm>
            <a:off x="544486" y="8211981"/>
            <a:ext cx="8837427" cy="853632"/>
          </a:xfrm>
          <a:prstGeom prst="rect">
            <a:avLst/>
          </a:prstGeom>
          <a:noFill/>
        </p:spPr>
        <p:txBody>
          <a:bodyPr wrap="square" rtlCol="0">
            <a:spAutoFit/>
          </a:bodyPr>
          <a:lstStyle/>
          <a:p>
            <a:r>
              <a:rPr lang="en-US" sz="4947" dirty="0">
                <a:solidFill>
                  <a:srgbClr val="022069"/>
                </a:solidFill>
                <a:latin typeface="Roboto" panose="02000000000000000000" pitchFamily="2" charset="0"/>
                <a:ea typeface="Roboto" panose="02000000000000000000" pitchFamily="2" charset="0"/>
                <a:cs typeface="Roboto" panose="02000000000000000000" pitchFamily="2" charset="0"/>
              </a:rPr>
              <a:t>Crescat Long/Short Fund</a:t>
            </a:r>
          </a:p>
        </p:txBody>
      </p:sp>
      <p:sp>
        <p:nvSpPr>
          <p:cNvPr id="14" name="Rectangle 13">
            <a:extLst>
              <a:ext uri="{FF2B5EF4-FFF2-40B4-BE49-F238E27FC236}">
                <a16:creationId xmlns:a16="http://schemas.microsoft.com/office/drawing/2014/main" id="{49375C52-9BBA-A909-CD5D-DE5454C48360}"/>
              </a:ext>
            </a:extLst>
          </p:cNvPr>
          <p:cNvSpPr/>
          <p:nvPr/>
        </p:nvSpPr>
        <p:spPr>
          <a:xfrm>
            <a:off x="625740" y="3207039"/>
            <a:ext cx="2094177" cy="104709"/>
          </a:xfrm>
          <a:prstGeom prst="rect">
            <a:avLst/>
          </a:prstGeom>
          <a:solidFill>
            <a:srgbClr val="D2B7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15" name="Rectangle 14">
            <a:extLst>
              <a:ext uri="{FF2B5EF4-FFF2-40B4-BE49-F238E27FC236}">
                <a16:creationId xmlns:a16="http://schemas.microsoft.com/office/drawing/2014/main" id="{05090BE7-4817-2613-5044-E51CD1355EB6}"/>
              </a:ext>
            </a:extLst>
          </p:cNvPr>
          <p:cNvSpPr/>
          <p:nvPr/>
        </p:nvSpPr>
        <p:spPr>
          <a:xfrm>
            <a:off x="625740" y="6148226"/>
            <a:ext cx="2094177" cy="104709"/>
          </a:xfrm>
          <a:prstGeom prst="rect">
            <a:avLst/>
          </a:prstGeom>
          <a:solidFill>
            <a:srgbClr val="D2B7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16" name="Rectangle 15">
            <a:extLst>
              <a:ext uri="{FF2B5EF4-FFF2-40B4-BE49-F238E27FC236}">
                <a16:creationId xmlns:a16="http://schemas.microsoft.com/office/drawing/2014/main" id="{7A3A8AE1-9174-B296-5E1E-1DCA901D75C2}"/>
              </a:ext>
            </a:extLst>
          </p:cNvPr>
          <p:cNvSpPr/>
          <p:nvPr/>
        </p:nvSpPr>
        <p:spPr>
          <a:xfrm>
            <a:off x="625740" y="9069612"/>
            <a:ext cx="2094177" cy="104709"/>
          </a:xfrm>
          <a:prstGeom prst="rect">
            <a:avLst/>
          </a:prstGeom>
          <a:solidFill>
            <a:srgbClr val="D2B7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17" name="TextBox 16">
            <a:extLst>
              <a:ext uri="{FF2B5EF4-FFF2-40B4-BE49-F238E27FC236}">
                <a16:creationId xmlns:a16="http://schemas.microsoft.com/office/drawing/2014/main" id="{5035F8A2-ADD1-8CE2-14B4-835A7D7C75EE}"/>
              </a:ext>
            </a:extLst>
          </p:cNvPr>
          <p:cNvSpPr txBox="1"/>
          <p:nvPr/>
        </p:nvSpPr>
        <p:spPr>
          <a:xfrm>
            <a:off x="1068030" y="3792835"/>
            <a:ext cx="9654156" cy="1005788"/>
          </a:xfrm>
          <a:prstGeom prst="rect">
            <a:avLst/>
          </a:prstGeom>
          <a:noFill/>
        </p:spPr>
        <p:txBody>
          <a:bodyPr wrap="square" rtlCol="0">
            <a:spAutoFit/>
          </a:bodyPr>
          <a:lstStyle/>
          <a:p>
            <a:r>
              <a:rPr lang="en-US" sz="2968" dirty="0">
                <a:solidFill>
                  <a:srgbClr val="022069"/>
                </a:solidFill>
                <a:latin typeface="Roboto" panose="02000000000000000000" pitchFamily="2" charset="0"/>
                <a:ea typeface="Roboto" panose="02000000000000000000" pitchFamily="2" charset="0"/>
                <a:cs typeface="Roboto" panose="02000000000000000000" pitchFamily="2" charset="0"/>
              </a:rPr>
              <a:t>Crescat’s flagship fund and its most comprehensive strategy with exposure to all the firm’s macro themes.</a:t>
            </a:r>
          </a:p>
        </p:txBody>
      </p:sp>
      <p:sp>
        <p:nvSpPr>
          <p:cNvPr id="18" name="TextBox 17">
            <a:extLst>
              <a:ext uri="{FF2B5EF4-FFF2-40B4-BE49-F238E27FC236}">
                <a16:creationId xmlns:a16="http://schemas.microsoft.com/office/drawing/2014/main" id="{AFB69917-2C50-EACA-0BFA-6E9741305EDE}"/>
              </a:ext>
            </a:extLst>
          </p:cNvPr>
          <p:cNvSpPr txBox="1"/>
          <p:nvPr/>
        </p:nvSpPr>
        <p:spPr>
          <a:xfrm>
            <a:off x="1068030" y="6675161"/>
            <a:ext cx="9654156" cy="1005788"/>
          </a:xfrm>
          <a:prstGeom prst="rect">
            <a:avLst/>
          </a:prstGeom>
          <a:noFill/>
        </p:spPr>
        <p:txBody>
          <a:bodyPr wrap="square" rtlCol="0">
            <a:spAutoFit/>
          </a:bodyPr>
          <a:lstStyle/>
          <a:p>
            <a:r>
              <a:rPr lang="en-US" sz="2968" dirty="0">
                <a:solidFill>
                  <a:srgbClr val="022069"/>
                </a:solidFill>
                <a:latin typeface="Roboto" panose="02000000000000000000" pitchFamily="2" charset="0"/>
                <a:ea typeface="Roboto" panose="02000000000000000000" pitchFamily="2" charset="0"/>
                <a:cs typeface="Roboto" panose="02000000000000000000" pitchFamily="2" charset="0"/>
              </a:rPr>
              <a:t>An activist fund focused on precious and base metals mining.</a:t>
            </a:r>
          </a:p>
        </p:txBody>
      </p:sp>
      <p:sp>
        <p:nvSpPr>
          <p:cNvPr id="19" name="TextBox 18">
            <a:extLst>
              <a:ext uri="{FF2B5EF4-FFF2-40B4-BE49-F238E27FC236}">
                <a16:creationId xmlns:a16="http://schemas.microsoft.com/office/drawing/2014/main" id="{7671991E-8C76-BAE2-E903-8524BB654F9A}"/>
              </a:ext>
            </a:extLst>
          </p:cNvPr>
          <p:cNvSpPr txBox="1"/>
          <p:nvPr/>
        </p:nvSpPr>
        <p:spPr>
          <a:xfrm>
            <a:off x="1068030" y="9557488"/>
            <a:ext cx="9654156" cy="1462516"/>
          </a:xfrm>
          <a:prstGeom prst="rect">
            <a:avLst/>
          </a:prstGeom>
          <a:noFill/>
        </p:spPr>
        <p:txBody>
          <a:bodyPr wrap="square" rtlCol="0">
            <a:spAutoFit/>
          </a:bodyPr>
          <a:lstStyle/>
          <a:p>
            <a:r>
              <a:rPr lang="en-US" sz="2968" dirty="0">
                <a:solidFill>
                  <a:srgbClr val="022069"/>
                </a:solidFill>
                <a:latin typeface="Roboto" panose="02000000000000000000" pitchFamily="2" charset="0"/>
                <a:ea typeface="Roboto" panose="02000000000000000000" pitchFamily="2" charset="0"/>
                <a:cs typeface="Roboto" panose="02000000000000000000" pitchFamily="2" charset="0"/>
              </a:rPr>
              <a:t>Our equity-focused hedge fund seeks to deliver alpha from long and short stock picking combined with macro themes.</a:t>
            </a:r>
          </a:p>
        </p:txBody>
      </p:sp>
      <p:sp>
        <p:nvSpPr>
          <p:cNvPr id="20" name="Rounded Rectangle 19">
            <a:extLst>
              <a:ext uri="{FF2B5EF4-FFF2-40B4-BE49-F238E27FC236}">
                <a16:creationId xmlns:a16="http://schemas.microsoft.com/office/drawing/2014/main" id="{D378038E-FE3C-1FE6-B350-79E2DC49810E}"/>
              </a:ext>
            </a:extLst>
          </p:cNvPr>
          <p:cNvSpPr/>
          <p:nvPr/>
        </p:nvSpPr>
        <p:spPr>
          <a:xfrm>
            <a:off x="12939501" y="1998396"/>
            <a:ext cx="5738045" cy="645236"/>
          </a:xfrm>
          <a:prstGeom prst="roundRect">
            <a:avLst/>
          </a:prstGeom>
          <a:solidFill>
            <a:srgbClr val="0220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21" name="TextBox 20">
            <a:extLst>
              <a:ext uri="{FF2B5EF4-FFF2-40B4-BE49-F238E27FC236}">
                <a16:creationId xmlns:a16="http://schemas.microsoft.com/office/drawing/2014/main" id="{5B60DC61-0786-BF4B-B4A9-B7729BB639F5}"/>
              </a:ext>
            </a:extLst>
          </p:cNvPr>
          <p:cNvSpPr txBox="1"/>
          <p:nvPr/>
        </p:nvSpPr>
        <p:spPr>
          <a:xfrm>
            <a:off x="14684057" y="2041882"/>
            <a:ext cx="2248933" cy="498278"/>
          </a:xfrm>
          <a:prstGeom prst="rect">
            <a:avLst/>
          </a:prstGeom>
          <a:noFill/>
        </p:spPr>
        <p:txBody>
          <a:bodyPr wrap="square" rtlCol="0">
            <a:spAutoFit/>
          </a:bodyPr>
          <a:lstStyle/>
          <a:p>
            <a:r>
              <a:rPr lang="en-US" sz="2638" b="1" dirty="0">
                <a:solidFill>
                  <a:schemeClr val="bg1"/>
                </a:solidFill>
                <a:latin typeface="Roboto" panose="02000000000000000000" pitchFamily="2" charset="0"/>
                <a:ea typeface="Roboto" panose="02000000000000000000" pitchFamily="2" charset="0"/>
                <a:cs typeface="Roboto" panose="02000000000000000000" pitchFamily="2" charset="0"/>
              </a:rPr>
              <a:t>Composition</a:t>
            </a:r>
          </a:p>
        </p:txBody>
      </p:sp>
      <p:sp>
        <p:nvSpPr>
          <p:cNvPr id="22" name="Oval 21">
            <a:extLst>
              <a:ext uri="{FF2B5EF4-FFF2-40B4-BE49-F238E27FC236}">
                <a16:creationId xmlns:a16="http://schemas.microsoft.com/office/drawing/2014/main" id="{69028257-BD3A-8F7C-B71C-3DCCD745AEE8}"/>
              </a:ext>
            </a:extLst>
          </p:cNvPr>
          <p:cNvSpPr/>
          <p:nvPr/>
        </p:nvSpPr>
        <p:spPr>
          <a:xfrm>
            <a:off x="11787704" y="2955946"/>
            <a:ext cx="8041640" cy="7997206"/>
          </a:xfrm>
          <a:prstGeom prst="ellipse">
            <a:avLst/>
          </a:prstGeom>
          <a:solidFill>
            <a:srgbClr val="02206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24" name="Rectangle 23">
            <a:extLst>
              <a:ext uri="{FF2B5EF4-FFF2-40B4-BE49-F238E27FC236}">
                <a16:creationId xmlns:a16="http://schemas.microsoft.com/office/drawing/2014/main" id="{0FF815C1-A986-9441-E291-BE9626064C10}"/>
              </a:ext>
            </a:extLst>
          </p:cNvPr>
          <p:cNvSpPr/>
          <p:nvPr/>
        </p:nvSpPr>
        <p:spPr>
          <a:xfrm>
            <a:off x="13838044" y="3662154"/>
            <a:ext cx="3940956" cy="488575"/>
          </a:xfrm>
          <a:prstGeom prst="rect">
            <a:avLst/>
          </a:prstGeom>
          <a:noFill/>
          <a:ln>
            <a:noFill/>
          </a:ln>
        </p:spPr>
        <p:txBody>
          <a:bodyPr spcFirstLastPara="1" wrap="square" lIns="150781" tIns="75390" rIns="150781" bIns="75390" numCol="1">
            <a:prstTxWarp prst="textArchUp">
              <a:avLst>
                <a:gd name="adj" fmla="val 10202302"/>
              </a:avLst>
            </a:prstTxWarp>
            <a:spAutoFit/>
          </a:bodyPr>
          <a:lstStyle/>
          <a:p>
            <a:pPr algn="ctr"/>
            <a:r>
              <a:rPr lang="en-US" sz="2968" b="1" dirty="0">
                <a:ln w="0">
                  <a:noFill/>
                </a:ln>
                <a:solidFill>
                  <a:schemeClr val="bg1"/>
                </a:solidFill>
                <a:effectLst>
                  <a:outerShdw blurRad="38100" dist="25400" dir="5400000" algn="ctr" rotWithShape="0">
                    <a:srgbClr val="6E747A">
                      <a:alpha val="43000"/>
                    </a:srgbClr>
                  </a:outerShdw>
                </a:effectLst>
                <a:latin typeface="Roboto" panose="02000000000000000000" pitchFamily="2" charset="0"/>
                <a:ea typeface="Roboto" panose="02000000000000000000" pitchFamily="2" charset="0"/>
                <a:cs typeface="Roboto" panose="02000000000000000000" pitchFamily="2" charset="0"/>
              </a:rPr>
              <a:t>Crescat Global Macro Fund</a:t>
            </a:r>
          </a:p>
        </p:txBody>
      </p:sp>
      <p:sp>
        <p:nvSpPr>
          <p:cNvPr id="25" name="Oval 24">
            <a:extLst>
              <a:ext uri="{FF2B5EF4-FFF2-40B4-BE49-F238E27FC236}">
                <a16:creationId xmlns:a16="http://schemas.microsoft.com/office/drawing/2014/main" id="{61EAD0F6-2B98-EB83-C3C0-EB34F69F8A0F}"/>
              </a:ext>
            </a:extLst>
          </p:cNvPr>
          <p:cNvSpPr/>
          <p:nvPr/>
        </p:nvSpPr>
        <p:spPr>
          <a:xfrm>
            <a:off x="11785191" y="4331935"/>
            <a:ext cx="5557527" cy="5431042"/>
          </a:xfrm>
          <a:prstGeom prst="ellipse">
            <a:avLst/>
          </a:prstGeom>
          <a:solidFill>
            <a:srgbClr val="022069">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26" name="Oval 25">
            <a:extLst>
              <a:ext uri="{FF2B5EF4-FFF2-40B4-BE49-F238E27FC236}">
                <a16:creationId xmlns:a16="http://schemas.microsoft.com/office/drawing/2014/main" id="{3DB79B2D-3888-0697-E2CE-2E2975A964D5}"/>
              </a:ext>
            </a:extLst>
          </p:cNvPr>
          <p:cNvSpPr/>
          <p:nvPr/>
        </p:nvSpPr>
        <p:spPr>
          <a:xfrm>
            <a:off x="14273073" y="4239026"/>
            <a:ext cx="5557527" cy="5431042"/>
          </a:xfrm>
          <a:prstGeom prst="ellipse">
            <a:avLst/>
          </a:prstGeom>
          <a:solidFill>
            <a:srgbClr val="D2B72B">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27" name="Rectangle 26">
            <a:extLst>
              <a:ext uri="{FF2B5EF4-FFF2-40B4-BE49-F238E27FC236}">
                <a16:creationId xmlns:a16="http://schemas.microsoft.com/office/drawing/2014/main" id="{4212BED2-9659-FBB5-1050-B4B793169AEA}"/>
              </a:ext>
            </a:extLst>
          </p:cNvPr>
          <p:cNvSpPr/>
          <p:nvPr/>
        </p:nvSpPr>
        <p:spPr>
          <a:xfrm rot="19491023">
            <a:off x="11870843" y="4950916"/>
            <a:ext cx="4300360" cy="2885720"/>
          </a:xfrm>
          <a:prstGeom prst="rect">
            <a:avLst/>
          </a:prstGeom>
          <a:noFill/>
          <a:ln>
            <a:noFill/>
          </a:ln>
        </p:spPr>
        <p:txBody>
          <a:bodyPr spcFirstLastPara="1" wrap="none" lIns="150781" tIns="75390" rIns="150781" bIns="75390" numCol="1">
            <a:prstTxWarp prst="textArchUp">
              <a:avLst>
                <a:gd name="adj" fmla="val 10202302"/>
              </a:avLst>
            </a:prstTxWarp>
            <a:spAutoFit/>
          </a:bodyPr>
          <a:lstStyle/>
          <a:p>
            <a:pPr algn="ctr"/>
            <a:r>
              <a:rPr lang="en-US" sz="2309" b="1" dirty="0">
                <a:ln w="0">
                  <a:noFill/>
                </a:ln>
                <a:solidFill>
                  <a:schemeClr val="bg1"/>
                </a:solidFill>
                <a:effectLst>
                  <a:outerShdw blurRad="38100" dist="25400" dir="5400000" algn="ctr" rotWithShape="0">
                    <a:srgbClr val="6E747A">
                      <a:alpha val="43000"/>
                    </a:srgbClr>
                  </a:outerShdw>
                </a:effectLst>
                <a:latin typeface="Roboto" panose="02000000000000000000" pitchFamily="2" charset="0"/>
                <a:ea typeface="Roboto" panose="02000000000000000000" pitchFamily="2" charset="0"/>
                <a:cs typeface="Roboto" panose="02000000000000000000" pitchFamily="2" charset="0"/>
              </a:rPr>
              <a:t>Crescat Long/Short Fund</a:t>
            </a:r>
          </a:p>
        </p:txBody>
      </p:sp>
      <p:sp>
        <p:nvSpPr>
          <p:cNvPr id="30" name="Rectangle 29">
            <a:extLst>
              <a:ext uri="{FF2B5EF4-FFF2-40B4-BE49-F238E27FC236}">
                <a16:creationId xmlns:a16="http://schemas.microsoft.com/office/drawing/2014/main" id="{E97FBB2C-49A4-12EF-8177-010B33A0D72D}"/>
              </a:ext>
            </a:extLst>
          </p:cNvPr>
          <p:cNvSpPr/>
          <p:nvPr/>
        </p:nvSpPr>
        <p:spPr>
          <a:xfrm rot="2202682">
            <a:off x="15446436" y="4872630"/>
            <a:ext cx="4300360" cy="2885720"/>
          </a:xfrm>
          <a:prstGeom prst="rect">
            <a:avLst/>
          </a:prstGeom>
          <a:noFill/>
          <a:ln>
            <a:noFill/>
          </a:ln>
        </p:spPr>
        <p:txBody>
          <a:bodyPr spcFirstLastPara="1" wrap="none" lIns="150781" tIns="75390" rIns="150781" bIns="75390" numCol="1">
            <a:prstTxWarp prst="textArchUp">
              <a:avLst>
                <a:gd name="adj" fmla="val 10202302"/>
              </a:avLst>
            </a:prstTxWarp>
            <a:spAutoFit/>
          </a:bodyPr>
          <a:lstStyle/>
          <a:p>
            <a:pPr algn="ctr"/>
            <a:r>
              <a:rPr lang="en-US" sz="2309" b="1" dirty="0">
                <a:ln w="0">
                  <a:noFill/>
                </a:ln>
                <a:solidFill>
                  <a:schemeClr val="bg1"/>
                </a:solidFill>
                <a:effectLst>
                  <a:outerShdw blurRad="38100" dist="25400" dir="5400000" algn="ctr" rotWithShape="0">
                    <a:srgbClr val="6E747A">
                      <a:alpha val="43000"/>
                    </a:srgbClr>
                  </a:outerShdw>
                </a:effectLst>
                <a:latin typeface="Roboto" panose="02000000000000000000" pitchFamily="2" charset="0"/>
                <a:ea typeface="Roboto" panose="02000000000000000000" pitchFamily="2" charset="0"/>
                <a:cs typeface="Roboto" panose="02000000000000000000" pitchFamily="2" charset="0"/>
              </a:rPr>
              <a:t>Crescat Precious Metals Fund</a:t>
            </a:r>
          </a:p>
        </p:txBody>
      </p:sp>
      <p:sp>
        <p:nvSpPr>
          <p:cNvPr id="31" name="TextBox 30">
            <a:extLst>
              <a:ext uri="{FF2B5EF4-FFF2-40B4-BE49-F238E27FC236}">
                <a16:creationId xmlns:a16="http://schemas.microsoft.com/office/drawing/2014/main" id="{01410AEC-AAE0-CC91-D83B-7AD2857AF21F}"/>
              </a:ext>
            </a:extLst>
          </p:cNvPr>
          <p:cNvSpPr txBox="1"/>
          <p:nvPr/>
        </p:nvSpPr>
        <p:spPr>
          <a:xfrm>
            <a:off x="14856499" y="6269407"/>
            <a:ext cx="1904044" cy="1310167"/>
          </a:xfrm>
          <a:prstGeom prst="rect">
            <a:avLst/>
          </a:prstGeom>
          <a:noFill/>
        </p:spPr>
        <p:txBody>
          <a:bodyPr wrap="square" rtlCol="0">
            <a:spAutoFit/>
          </a:bodyPr>
          <a:lstStyle/>
          <a:p>
            <a:pPr algn="ctr"/>
            <a:r>
              <a:rPr lang="en-US" sz="2638" b="1" dirty="0">
                <a:solidFill>
                  <a:schemeClr val="bg1"/>
                </a:solidFill>
                <a:latin typeface="Roboto" panose="02000000000000000000" pitchFamily="2" charset="0"/>
                <a:ea typeface="Roboto" panose="02000000000000000000" pitchFamily="2" charset="0"/>
                <a:cs typeface="Roboto" panose="02000000000000000000" pitchFamily="2" charset="0"/>
              </a:rPr>
              <a:t>Natural Resource Equity</a:t>
            </a:r>
          </a:p>
        </p:txBody>
      </p:sp>
      <p:sp>
        <p:nvSpPr>
          <p:cNvPr id="32" name="TextBox 31">
            <a:extLst>
              <a:ext uri="{FF2B5EF4-FFF2-40B4-BE49-F238E27FC236}">
                <a16:creationId xmlns:a16="http://schemas.microsoft.com/office/drawing/2014/main" id="{4F168920-0898-AD46-7D89-527E462EAD42}"/>
              </a:ext>
            </a:extLst>
          </p:cNvPr>
          <p:cNvSpPr txBox="1"/>
          <p:nvPr/>
        </p:nvSpPr>
        <p:spPr>
          <a:xfrm>
            <a:off x="12062231" y="7030196"/>
            <a:ext cx="2033116" cy="904222"/>
          </a:xfrm>
          <a:prstGeom prst="rect">
            <a:avLst/>
          </a:prstGeom>
          <a:noFill/>
        </p:spPr>
        <p:txBody>
          <a:bodyPr wrap="square" rtlCol="0">
            <a:spAutoFit/>
          </a:bodyPr>
          <a:lstStyle/>
          <a:p>
            <a:pPr algn="ctr"/>
            <a:r>
              <a:rPr lang="en-US" sz="2638" b="1" dirty="0">
                <a:solidFill>
                  <a:schemeClr val="bg1"/>
                </a:solidFill>
                <a:latin typeface="Roboto" panose="02000000000000000000" pitchFamily="2" charset="0"/>
                <a:ea typeface="Roboto" panose="02000000000000000000" pitchFamily="2" charset="0"/>
                <a:cs typeface="Roboto" panose="02000000000000000000" pitchFamily="2" charset="0"/>
              </a:rPr>
              <a:t>Long/Short Equity</a:t>
            </a:r>
          </a:p>
        </p:txBody>
      </p:sp>
      <p:sp>
        <p:nvSpPr>
          <p:cNvPr id="33" name="TextBox 32">
            <a:extLst>
              <a:ext uri="{FF2B5EF4-FFF2-40B4-BE49-F238E27FC236}">
                <a16:creationId xmlns:a16="http://schemas.microsoft.com/office/drawing/2014/main" id="{32463186-03C5-A155-73C0-6554322B1B0A}"/>
              </a:ext>
            </a:extLst>
          </p:cNvPr>
          <p:cNvSpPr txBox="1"/>
          <p:nvPr/>
        </p:nvSpPr>
        <p:spPr>
          <a:xfrm>
            <a:off x="17295188" y="6904619"/>
            <a:ext cx="2243944" cy="1310167"/>
          </a:xfrm>
          <a:prstGeom prst="rect">
            <a:avLst/>
          </a:prstGeom>
          <a:noFill/>
        </p:spPr>
        <p:txBody>
          <a:bodyPr wrap="square" rtlCol="0">
            <a:spAutoFit/>
          </a:bodyPr>
          <a:lstStyle/>
          <a:p>
            <a:pPr algn="ctr"/>
            <a:r>
              <a:rPr lang="en-US" sz="2638" b="1" dirty="0">
                <a:solidFill>
                  <a:schemeClr val="bg1"/>
                </a:solidFill>
                <a:latin typeface="Roboto" panose="02000000000000000000" pitchFamily="2" charset="0"/>
                <a:ea typeface="Roboto" panose="02000000000000000000" pitchFamily="2" charset="0"/>
                <a:cs typeface="Roboto" panose="02000000000000000000" pitchFamily="2" charset="0"/>
              </a:rPr>
              <a:t>Commodity &amp; Activist Metals</a:t>
            </a:r>
          </a:p>
        </p:txBody>
      </p:sp>
      <p:sp>
        <p:nvSpPr>
          <p:cNvPr id="2" name="Crescat Capital Firm Presentation | June 2020…">
            <a:extLst>
              <a:ext uri="{FF2B5EF4-FFF2-40B4-BE49-F238E27FC236}">
                <a16:creationId xmlns:a16="http://schemas.microsoft.com/office/drawing/2014/main" id="{125FA725-A2EE-C64A-348C-7B659E3895A1}"/>
              </a:ext>
            </a:extLst>
          </p:cNvPr>
          <p:cNvSpPr txBox="1"/>
          <p:nvPr/>
        </p:nvSpPr>
        <p:spPr>
          <a:xfrm>
            <a:off x="9693399" y="10885862"/>
            <a:ext cx="7051324" cy="3000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1400" dirty="0">
                <a:solidFill>
                  <a:schemeClr val="tx1">
                    <a:lumMod val="65000"/>
                    <a:lumOff val="35000"/>
                  </a:schemeClr>
                </a:solidFill>
              </a:rPr>
              <a:t>Strategies are actively managed and subject to change</a:t>
            </a:r>
          </a:p>
        </p:txBody>
      </p:sp>
    </p:spTree>
    <p:extLst>
      <p:ext uri="{BB962C8B-B14F-4D97-AF65-F5344CB8AC3E}">
        <p14:creationId xmlns:p14="http://schemas.microsoft.com/office/powerpoint/2010/main" val="35478753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3CDD6-928C-FD1C-617A-CD101587574A}"/>
            </a:ext>
          </a:extLst>
        </p:cNvPr>
        <p:cNvGrpSpPr/>
        <p:nvPr/>
      </p:nvGrpSpPr>
      <p:grpSpPr>
        <a:xfrm>
          <a:off x="0" y="0"/>
          <a:ext cx="0" cy="0"/>
          <a:chOff x="0" y="0"/>
          <a:chExt cx="0" cy="0"/>
        </a:xfrm>
      </p:grpSpPr>
      <p:pic>
        <p:nvPicPr>
          <p:cNvPr id="6" name="object 3">
            <a:extLst>
              <a:ext uri="{FF2B5EF4-FFF2-40B4-BE49-F238E27FC236}">
                <a16:creationId xmlns:a16="http://schemas.microsoft.com/office/drawing/2014/main" id="{1EFCDB01-F18B-2505-9D0E-274F7CDCFA36}"/>
              </a:ext>
            </a:extLst>
          </p:cNvPr>
          <p:cNvPicPr/>
          <p:nvPr/>
        </p:nvPicPr>
        <p:blipFill>
          <a:blip r:embed="rId3" cstate="print"/>
          <a:stretch>
            <a:fillRect/>
          </a:stretch>
        </p:blipFill>
        <p:spPr>
          <a:xfrm>
            <a:off x="-45076" y="-36122"/>
            <a:ext cx="20104100" cy="11381594"/>
          </a:xfrm>
          <a:prstGeom prst="rect">
            <a:avLst/>
          </a:prstGeom>
        </p:spPr>
      </p:pic>
      <p:sp>
        <p:nvSpPr>
          <p:cNvPr id="4" name="Slide Number Placeholder 3">
            <a:extLst>
              <a:ext uri="{FF2B5EF4-FFF2-40B4-BE49-F238E27FC236}">
                <a16:creationId xmlns:a16="http://schemas.microsoft.com/office/drawing/2014/main" id="{D5E12127-BA12-EB4B-6581-FB1AE688555A}"/>
              </a:ext>
            </a:extLst>
          </p:cNvPr>
          <p:cNvSpPr>
            <a:spLocks noGrp="1"/>
          </p:cNvSpPr>
          <p:nvPr>
            <p:ph type="sldNum" sz="quarter" idx="7"/>
          </p:nvPr>
        </p:nvSpPr>
        <p:spPr/>
        <p:txBody>
          <a:bodyPr/>
          <a:lstStyle/>
          <a:p>
            <a:pPr marL="38100">
              <a:lnSpc>
                <a:spcPts val="1735"/>
              </a:lnSpc>
            </a:pPr>
            <a:fld id="{81D60167-4931-47E6-BA6A-407CBD079E47}" type="slidenum">
              <a:rPr lang="en-US" spc="15" smtClean="0"/>
              <a:t>20</a:t>
            </a:fld>
            <a:endParaRPr lang="en-US" spc="15" dirty="0"/>
          </a:p>
        </p:txBody>
      </p:sp>
      <p:sp>
        <p:nvSpPr>
          <p:cNvPr id="9" name="object 4">
            <a:extLst>
              <a:ext uri="{FF2B5EF4-FFF2-40B4-BE49-F238E27FC236}">
                <a16:creationId xmlns:a16="http://schemas.microsoft.com/office/drawing/2014/main" id="{B714F81F-59AC-8CED-E912-5576862D916B}"/>
              </a:ext>
            </a:extLst>
          </p:cNvPr>
          <p:cNvSpPr txBox="1">
            <a:spLocks noGrp="1"/>
          </p:cNvSpPr>
          <p:nvPr>
            <p:ph type="title"/>
          </p:nvPr>
        </p:nvSpPr>
        <p:spPr>
          <a:xfrm>
            <a:off x="374649" y="293743"/>
            <a:ext cx="19354801" cy="709810"/>
          </a:xfrm>
          <a:prstGeom prst="rect">
            <a:avLst/>
          </a:prstGeom>
        </p:spPr>
        <p:txBody>
          <a:bodyPr vert="horz" wrap="square" lIns="0" tIns="17145" rIns="0" bIns="0" rtlCol="0">
            <a:spAutoFit/>
          </a:bodyPr>
          <a:lstStyle/>
          <a:p>
            <a:pPr>
              <a:defRPr sz="7500">
                <a:solidFill>
                  <a:srgbClr val="1C437A"/>
                </a:solidFill>
                <a:latin typeface="Roboto Thin"/>
                <a:ea typeface="Roboto Thin"/>
                <a:cs typeface="Roboto Thin"/>
                <a:sym typeface="Roboto Thin"/>
              </a:defRPr>
            </a:pPr>
            <a:r>
              <a:rPr lang="en-US" sz="4500" spc="-130" dirty="0">
                <a:solidFill>
                  <a:srgbClr val="1C437A"/>
                </a:solidFill>
                <a:latin typeface="Roboto" panose="02000000000000000000" pitchFamily="2" charset="0"/>
                <a:ea typeface="Roboto" panose="02000000000000000000" pitchFamily="2" charset="0"/>
              </a:rPr>
              <a:t>Global Macro Portfolio Exposure By Theme Excluding San Cristobal Side Pocket</a:t>
            </a:r>
            <a:endParaRPr lang="en-US" sz="4500" dirty="0">
              <a:latin typeface="Roboto" panose="02000000000000000000" pitchFamily="2" charset="0"/>
              <a:ea typeface="Roboto" panose="02000000000000000000" pitchFamily="2" charset="0"/>
            </a:endParaRPr>
          </a:p>
        </p:txBody>
      </p:sp>
      <p:pic>
        <p:nvPicPr>
          <p:cNvPr id="8" name="object 6">
            <a:extLst>
              <a:ext uri="{FF2B5EF4-FFF2-40B4-BE49-F238E27FC236}">
                <a16:creationId xmlns:a16="http://schemas.microsoft.com/office/drawing/2014/main" id="{55C727CC-CC25-C6BD-3FEA-382E9830C609}"/>
              </a:ext>
            </a:extLst>
          </p:cNvPr>
          <p:cNvPicPr/>
          <p:nvPr/>
        </p:nvPicPr>
        <p:blipFill rotWithShape="1">
          <a:blip r:embed="rId4" cstate="print"/>
          <a:srcRect l="20132" r="12610" b="39148"/>
          <a:stretch/>
        </p:blipFill>
        <p:spPr>
          <a:xfrm>
            <a:off x="-45076" y="10267188"/>
            <a:ext cx="2438229" cy="814938"/>
          </a:xfrm>
          <a:prstGeom prst="rect">
            <a:avLst/>
          </a:prstGeom>
        </p:spPr>
      </p:pic>
      <p:sp>
        <p:nvSpPr>
          <p:cNvPr id="12" name="Crescat Capital Firm Presentation | June 2020…">
            <a:extLst>
              <a:ext uri="{FF2B5EF4-FFF2-40B4-BE49-F238E27FC236}">
                <a16:creationId xmlns:a16="http://schemas.microsoft.com/office/drawing/2014/main" id="{CB69DCB1-28B1-2745-2829-F33C73DEC1B4}"/>
              </a:ext>
            </a:extLst>
          </p:cNvPr>
          <p:cNvSpPr txBox="1"/>
          <p:nvPr/>
        </p:nvSpPr>
        <p:spPr>
          <a:xfrm>
            <a:off x="15445019" y="10543165"/>
            <a:ext cx="4172955" cy="4145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2144" dirty="0">
                <a:solidFill>
                  <a:schemeClr val="tx1">
                    <a:lumMod val="95000"/>
                    <a:lumOff val="5000"/>
                  </a:schemeClr>
                </a:solidFill>
              </a:rPr>
              <a:t>Crescat Firmwide Presentation</a:t>
            </a:r>
          </a:p>
        </p:txBody>
      </p:sp>
      <p:sp>
        <p:nvSpPr>
          <p:cNvPr id="21" name="Rectangle">
            <a:extLst>
              <a:ext uri="{FF2B5EF4-FFF2-40B4-BE49-F238E27FC236}">
                <a16:creationId xmlns:a16="http://schemas.microsoft.com/office/drawing/2014/main" id="{5FD3754C-D248-ED46-BF6D-DB8ABBC4DD30}"/>
              </a:ext>
            </a:extLst>
          </p:cNvPr>
          <p:cNvSpPr/>
          <p:nvPr/>
        </p:nvSpPr>
        <p:spPr>
          <a:xfrm>
            <a:off x="374649" y="1144895"/>
            <a:ext cx="1298742" cy="34361"/>
          </a:xfrm>
          <a:prstGeom prst="rect">
            <a:avLst/>
          </a:prstGeom>
          <a:solidFill>
            <a:srgbClr val="A38B2C"/>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27" name="TextBox 26">
            <a:extLst>
              <a:ext uri="{FF2B5EF4-FFF2-40B4-BE49-F238E27FC236}">
                <a16:creationId xmlns:a16="http://schemas.microsoft.com/office/drawing/2014/main" id="{D4F6EEA8-6B21-ED37-9B18-9437B462B33A}"/>
              </a:ext>
            </a:extLst>
          </p:cNvPr>
          <p:cNvSpPr txBox="1"/>
          <p:nvPr/>
        </p:nvSpPr>
        <p:spPr>
          <a:xfrm>
            <a:off x="3422650" y="9827109"/>
            <a:ext cx="8025395" cy="923330"/>
          </a:xfrm>
          <a:prstGeom prst="rect">
            <a:avLst/>
          </a:prstGeom>
          <a:noFill/>
        </p:spPr>
        <p:txBody>
          <a:bodyPr wrap="square" rtlCol="0">
            <a:spAutoFit/>
          </a:bodyPr>
          <a:lstStyle/>
          <a:p>
            <a:r>
              <a:rPr lang="en-US" sz="1800" dirty="0">
                <a:latin typeface="Roboto" panose="02000000000000000000" pitchFamily="2" charset="0"/>
                <a:ea typeface="Roboto" panose="02000000000000000000" pitchFamily="2" charset="0"/>
              </a:rPr>
              <a:t>For options</a:t>
            </a:r>
            <a:r>
              <a:rPr lang="en-US" sz="1800" baseline="0" dirty="0">
                <a:latin typeface="Roboto" panose="02000000000000000000" pitchFamily="2" charset="0"/>
                <a:ea typeface="Roboto" panose="02000000000000000000" pitchFamily="2" charset="0"/>
              </a:rPr>
              <a:t> positions, exposures are based on delta notional values.</a:t>
            </a:r>
          </a:p>
          <a:p>
            <a:r>
              <a:rPr lang="en-US" sz="1800" baseline="0" dirty="0">
                <a:latin typeface="Roboto" panose="02000000000000000000" pitchFamily="2" charset="0"/>
                <a:ea typeface="Roboto" panose="02000000000000000000" pitchFamily="2" charset="0"/>
              </a:rPr>
              <a:t>Through October 19</a:t>
            </a:r>
            <a:r>
              <a:rPr lang="en-US" dirty="0">
                <a:latin typeface="Roboto" panose="02000000000000000000" pitchFamily="2" charset="0"/>
                <a:ea typeface="Roboto" panose="02000000000000000000" pitchFamily="2" charset="0"/>
              </a:rPr>
              <a:t>,</a:t>
            </a:r>
            <a:r>
              <a:rPr lang="en-US" sz="1800" baseline="0" dirty="0">
                <a:latin typeface="Roboto" panose="02000000000000000000" pitchFamily="2" charset="0"/>
                <a:ea typeface="Roboto" panose="02000000000000000000" pitchFamily="2" charset="0"/>
              </a:rPr>
              <a:t> 2024</a:t>
            </a:r>
          </a:p>
          <a:p>
            <a:r>
              <a:rPr lang="en-US" dirty="0">
                <a:latin typeface="Roboto" panose="02000000000000000000" pitchFamily="2" charset="0"/>
                <a:ea typeface="Roboto" panose="02000000000000000000" pitchFamily="2" charset="0"/>
              </a:rPr>
              <a:t>See slide in appendix where more details on themes is present.</a:t>
            </a:r>
          </a:p>
        </p:txBody>
      </p:sp>
      <p:graphicFrame>
        <p:nvGraphicFramePr>
          <p:cNvPr id="3" name="Chart 2">
            <a:extLst>
              <a:ext uri="{FF2B5EF4-FFF2-40B4-BE49-F238E27FC236}">
                <a16:creationId xmlns:a16="http://schemas.microsoft.com/office/drawing/2014/main" id="{15A6B9AB-6C14-7E92-7B25-C70A5AF1431A}"/>
              </a:ext>
            </a:extLst>
          </p:cNvPr>
          <p:cNvGraphicFramePr>
            <a:graphicFrameLocks/>
          </p:cNvGraphicFramePr>
          <p:nvPr>
            <p:extLst>
              <p:ext uri="{D42A27DB-BD31-4B8C-83A1-F6EECF244321}">
                <p14:modId xmlns:p14="http://schemas.microsoft.com/office/powerpoint/2010/main" val="2334431230"/>
              </p:ext>
            </p:extLst>
          </p:nvPr>
        </p:nvGraphicFramePr>
        <p:xfrm>
          <a:off x="2584450" y="1333418"/>
          <a:ext cx="15240000" cy="867850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272288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a:extLst>
              <a:ext uri="{FF2B5EF4-FFF2-40B4-BE49-F238E27FC236}">
                <a16:creationId xmlns:a16="http://schemas.microsoft.com/office/drawing/2014/main" id="{01A093CC-3694-AD1E-EA03-9B23B59E9FD2}"/>
              </a:ext>
            </a:extLst>
          </p:cNvPr>
          <p:cNvPicPr/>
          <p:nvPr/>
        </p:nvPicPr>
        <p:blipFill>
          <a:blip r:embed="rId2" cstate="print"/>
          <a:stretch>
            <a:fillRect/>
          </a:stretch>
        </p:blipFill>
        <p:spPr>
          <a:xfrm>
            <a:off x="0" y="12246"/>
            <a:ext cx="20104100" cy="11381594"/>
          </a:xfrm>
          <a:prstGeom prst="rect">
            <a:avLst/>
          </a:prstGeom>
        </p:spPr>
      </p:pic>
      <p:sp>
        <p:nvSpPr>
          <p:cNvPr id="344" name="Rectangle"/>
          <p:cNvSpPr/>
          <p:nvPr/>
        </p:nvSpPr>
        <p:spPr>
          <a:xfrm>
            <a:off x="-24203" y="2085366"/>
            <a:ext cx="8575118" cy="4387284"/>
          </a:xfrm>
          <a:prstGeom prst="rect">
            <a:avLst/>
          </a:prstGeom>
          <a:solidFill>
            <a:srgbClr val="5E5E5E"/>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345" name="Rectangle"/>
          <p:cNvSpPr/>
          <p:nvPr/>
        </p:nvSpPr>
        <p:spPr>
          <a:xfrm>
            <a:off x="936980" y="5234592"/>
            <a:ext cx="1298742" cy="34362"/>
          </a:xfrm>
          <a:prstGeom prst="rect">
            <a:avLst/>
          </a:prstGeom>
          <a:solidFill>
            <a:srgbClr val="A38B2C"/>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346" name="Risk Management…"/>
          <p:cNvSpPr txBox="1"/>
          <p:nvPr/>
        </p:nvSpPr>
        <p:spPr>
          <a:xfrm>
            <a:off x="121181" y="2798680"/>
            <a:ext cx="8267917" cy="20392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884" tIns="41884" rIns="41884" bIns="41884" anchor="ctr">
            <a:spAutoFit/>
          </a:bodyPr>
          <a:lstStyle/>
          <a:p>
            <a:pPr>
              <a:spcBef>
                <a:spcPts val="412"/>
              </a:spcBef>
              <a:defRPr sz="7500">
                <a:solidFill>
                  <a:srgbClr val="FFFFFF"/>
                </a:solidFill>
                <a:latin typeface="Roboto Thin"/>
                <a:ea typeface="Roboto Thin"/>
                <a:cs typeface="Roboto Thin"/>
                <a:sym typeface="Roboto Thin"/>
              </a:defRPr>
            </a:pPr>
            <a:r>
              <a:rPr sz="6184" dirty="0"/>
              <a:t>Risk Management</a:t>
            </a:r>
          </a:p>
          <a:p>
            <a:pPr>
              <a:spcBef>
                <a:spcPts val="412"/>
              </a:spcBef>
              <a:defRPr sz="7500">
                <a:solidFill>
                  <a:srgbClr val="FFFFFF"/>
                </a:solidFill>
                <a:latin typeface="Roboto Thin"/>
                <a:ea typeface="Roboto Thin"/>
                <a:cs typeface="Roboto Thin"/>
                <a:sym typeface="Roboto Thin"/>
              </a:defRPr>
            </a:pPr>
            <a:r>
              <a:rPr sz="6184" dirty="0"/>
              <a:t>Process</a:t>
            </a:r>
            <a:r>
              <a:rPr lang="en-US" sz="6184" dirty="0"/>
              <a:t> and Philosophy</a:t>
            </a:r>
            <a:endParaRPr sz="6184" dirty="0"/>
          </a:p>
        </p:txBody>
      </p:sp>
      <p:sp>
        <p:nvSpPr>
          <p:cNvPr id="347" name="Rectangle"/>
          <p:cNvSpPr/>
          <p:nvPr/>
        </p:nvSpPr>
        <p:spPr>
          <a:xfrm>
            <a:off x="9695766" y="938443"/>
            <a:ext cx="219342" cy="281389"/>
          </a:xfrm>
          <a:prstGeom prst="rect">
            <a:avLst/>
          </a:prstGeom>
          <a:solidFill>
            <a:srgbClr val="D5D5D5"/>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349" name="Triangle"/>
          <p:cNvSpPr/>
          <p:nvPr/>
        </p:nvSpPr>
        <p:spPr>
          <a:xfrm rot="16200000">
            <a:off x="8159928" y="4115154"/>
            <a:ext cx="572557" cy="32770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FFFFF"/>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353" name="Rectangle"/>
          <p:cNvSpPr/>
          <p:nvPr/>
        </p:nvSpPr>
        <p:spPr>
          <a:xfrm>
            <a:off x="9695766" y="4605395"/>
            <a:ext cx="219342" cy="281389"/>
          </a:xfrm>
          <a:prstGeom prst="rect">
            <a:avLst/>
          </a:prstGeom>
          <a:solidFill>
            <a:srgbClr val="D5D5D5"/>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355" name="Rectangle"/>
          <p:cNvSpPr/>
          <p:nvPr/>
        </p:nvSpPr>
        <p:spPr>
          <a:xfrm>
            <a:off x="9710963" y="6479242"/>
            <a:ext cx="219342" cy="281389"/>
          </a:xfrm>
          <a:prstGeom prst="rect">
            <a:avLst/>
          </a:prstGeom>
          <a:solidFill>
            <a:srgbClr val="D5D5D5"/>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356" name="The firm’s gross and net exposures will vary significantly over time to allow the firm to express its tactical views and macro themes."/>
          <p:cNvSpPr txBox="1"/>
          <p:nvPr/>
        </p:nvSpPr>
        <p:spPr>
          <a:xfrm>
            <a:off x="10261468" y="6296276"/>
            <a:ext cx="8776991" cy="9221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1884" tIns="41884" rIns="41884" bIns="41884" anchor="ctr">
            <a:spAutoFit/>
          </a:bodyPr>
          <a:lstStyle>
            <a:lvl1pPr defTabSz="914400">
              <a:lnSpc>
                <a:spcPct val="100000"/>
              </a:lnSpc>
              <a:spcBef>
                <a:spcPts val="400"/>
              </a:spcBef>
              <a:buFont typeface="Arial"/>
              <a:defRPr sz="2200">
                <a:solidFill>
                  <a:srgbClr val="5E5E5E"/>
                </a:solidFill>
                <a:latin typeface="Roboto Light"/>
                <a:ea typeface="Roboto Light"/>
                <a:cs typeface="Roboto Light"/>
                <a:sym typeface="Roboto Light"/>
              </a:defRPr>
            </a:lvl1pPr>
          </a:lstStyle>
          <a:p>
            <a:r>
              <a:rPr lang="en-US" sz="1814" dirty="0"/>
              <a:t>Clients desiring less volatility can make a lesser relative allocation to Crescat’s strategies and can combine Crescat’s strategies with cash and short-term fixed income investments to reduce risk. </a:t>
            </a:r>
            <a:endParaRPr sz="1814" dirty="0"/>
          </a:p>
        </p:txBody>
      </p:sp>
      <p:sp>
        <p:nvSpPr>
          <p:cNvPr id="358" name="Crescat periodically performs stress tests using scenario analyses in Bloomberg."/>
          <p:cNvSpPr txBox="1"/>
          <p:nvPr/>
        </p:nvSpPr>
        <p:spPr>
          <a:xfrm>
            <a:off x="10261468" y="4633875"/>
            <a:ext cx="8776991" cy="363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1884" tIns="41884" rIns="41884" bIns="41884" anchor="ctr">
            <a:spAutoFit/>
          </a:bodyPr>
          <a:lstStyle>
            <a:lvl1pPr defTabSz="914400">
              <a:lnSpc>
                <a:spcPct val="100000"/>
              </a:lnSpc>
              <a:spcBef>
                <a:spcPts val="400"/>
              </a:spcBef>
              <a:buFont typeface="Arial"/>
              <a:defRPr sz="2200">
                <a:solidFill>
                  <a:srgbClr val="5E5E5E"/>
                </a:solidFill>
                <a:latin typeface="Roboto Light"/>
                <a:ea typeface="Roboto Light"/>
                <a:cs typeface="Roboto Light"/>
                <a:sym typeface="Roboto Light"/>
              </a:defRPr>
            </a:lvl1pPr>
          </a:lstStyle>
          <a:p>
            <a:endParaRPr sz="1814" dirty="0"/>
          </a:p>
        </p:txBody>
      </p:sp>
      <p:sp>
        <p:nvSpPr>
          <p:cNvPr id="360" name="Crescat believes in moderate, but not excessive, diversification across non-correlated securities and macroeconomic themes to capitalize on themes while mitigating risk."/>
          <p:cNvSpPr txBox="1"/>
          <p:nvPr/>
        </p:nvSpPr>
        <p:spPr>
          <a:xfrm>
            <a:off x="10261468" y="3122213"/>
            <a:ext cx="8776991" cy="12013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1884" tIns="41884" rIns="41884" bIns="41884" anchor="ctr">
            <a:spAutoFit/>
          </a:bodyPr>
          <a:lstStyle>
            <a:lvl1pPr defTabSz="914400">
              <a:lnSpc>
                <a:spcPct val="100000"/>
              </a:lnSpc>
              <a:spcBef>
                <a:spcPts val="400"/>
              </a:spcBef>
              <a:buFont typeface="Arial"/>
              <a:defRPr sz="2200">
                <a:solidFill>
                  <a:srgbClr val="5E5E5E"/>
                </a:solidFill>
                <a:latin typeface="Roboto Light"/>
                <a:ea typeface="Roboto Light"/>
                <a:cs typeface="Roboto Light"/>
                <a:sym typeface="Roboto Light"/>
              </a:defRPr>
            </a:lvl1pPr>
          </a:lstStyle>
          <a:p>
            <a:r>
              <a:rPr sz="1814" dirty="0"/>
              <a:t>Crescat believes in </a:t>
            </a:r>
            <a:r>
              <a:rPr lang="en-US" sz="1814" dirty="0"/>
              <a:t>portfolio </a:t>
            </a:r>
            <a:r>
              <a:rPr sz="1814" dirty="0"/>
              <a:t>diversification across </a:t>
            </a:r>
            <a:r>
              <a:rPr lang="en-US" sz="1814" dirty="0"/>
              <a:t>securities and among independent, </a:t>
            </a:r>
            <a:r>
              <a:rPr sz="1814" dirty="0"/>
              <a:t>non-correlated macroeconomic themes</a:t>
            </a:r>
            <a:r>
              <a:rPr lang="en-US" sz="1814" dirty="0"/>
              <a:t> which can be accomplished by various combinations across the firm’s investment strategies to tailor to individual client needs, objectives, and risk tolerance.</a:t>
            </a:r>
            <a:endParaRPr sz="1814" dirty="0"/>
          </a:p>
        </p:txBody>
      </p:sp>
      <p:sp>
        <p:nvSpPr>
          <p:cNvPr id="361" name="Rectangle"/>
          <p:cNvSpPr/>
          <p:nvPr/>
        </p:nvSpPr>
        <p:spPr>
          <a:xfrm>
            <a:off x="9710963" y="5583701"/>
            <a:ext cx="219342" cy="281389"/>
          </a:xfrm>
          <a:prstGeom prst="rect">
            <a:avLst/>
          </a:prstGeom>
          <a:solidFill>
            <a:srgbClr val="D5D5D5"/>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362" name="Individual position sizing is a function of investment team conviction, security-specific volatility, correlation with other securities in the existing portfolio, and contribution to theme-level risk within the context of the CVaR model."/>
          <p:cNvSpPr txBox="1"/>
          <p:nvPr/>
        </p:nvSpPr>
        <p:spPr>
          <a:xfrm>
            <a:off x="10261469" y="4410038"/>
            <a:ext cx="8988115" cy="9221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1884" tIns="41884" rIns="41884" bIns="41884" anchor="ctr">
            <a:spAutoFit/>
          </a:bodyPr>
          <a:lstStyle>
            <a:lvl1pPr defTabSz="914400">
              <a:lnSpc>
                <a:spcPct val="100000"/>
              </a:lnSpc>
              <a:spcBef>
                <a:spcPts val="400"/>
              </a:spcBef>
              <a:buFont typeface="Arial"/>
              <a:defRPr sz="2200">
                <a:solidFill>
                  <a:srgbClr val="5E5E5E"/>
                </a:solidFill>
                <a:latin typeface="Roboto Light"/>
                <a:ea typeface="Roboto Light"/>
                <a:cs typeface="Roboto Light"/>
                <a:sym typeface="Roboto Light"/>
              </a:defRPr>
            </a:lvl1pPr>
          </a:lstStyle>
          <a:p>
            <a:r>
              <a:rPr sz="1814" dirty="0"/>
              <a:t>Individual position sizing is a function of investment team conviction, security-specific volatility, correlation with other securities in the existing portfolio, and contribution to theme-level </a:t>
            </a:r>
            <a:r>
              <a:rPr lang="en-US" sz="1814" dirty="0"/>
              <a:t>and overall portfolio risk</a:t>
            </a:r>
            <a:r>
              <a:rPr sz="1814" dirty="0"/>
              <a:t>.</a:t>
            </a:r>
          </a:p>
        </p:txBody>
      </p:sp>
      <p:sp>
        <p:nvSpPr>
          <p:cNvPr id="363" name="Rectangle"/>
          <p:cNvSpPr/>
          <p:nvPr/>
        </p:nvSpPr>
        <p:spPr>
          <a:xfrm>
            <a:off x="9695766" y="7523771"/>
            <a:ext cx="219342" cy="281389"/>
          </a:xfrm>
          <a:prstGeom prst="rect">
            <a:avLst/>
          </a:prstGeom>
          <a:solidFill>
            <a:srgbClr val="D5D5D5"/>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364" name="Crescat employs both macro and value investing principles, along with hedging in our fund strategies, to accept market volatility with confidence that our portfolios are worth substantially more than the market may be quoting them at any time. The goal o"/>
          <p:cNvSpPr txBox="1"/>
          <p:nvPr/>
        </p:nvSpPr>
        <p:spPr>
          <a:xfrm>
            <a:off x="10261468" y="5459958"/>
            <a:ext cx="9063271" cy="6429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1884" tIns="41884" rIns="41884" bIns="41884" anchor="ctr">
            <a:spAutoFit/>
          </a:bodyPr>
          <a:lstStyle>
            <a:lvl1pPr defTabSz="914400">
              <a:lnSpc>
                <a:spcPct val="100000"/>
              </a:lnSpc>
              <a:spcBef>
                <a:spcPts val="400"/>
              </a:spcBef>
              <a:buFont typeface="Arial"/>
              <a:defRPr sz="2200">
                <a:solidFill>
                  <a:srgbClr val="5E5E5E"/>
                </a:solidFill>
                <a:latin typeface="Roboto Light"/>
                <a:ea typeface="Roboto Light"/>
                <a:cs typeface="Roboto Light"/>
                <a:sym typeface="Roboto Light"/>
              </a:defRPr>
            </a:lvl1pPr>
          </a:lstStyle>
          <a:p>
            <a:r>
              <a:rPr lang="en-US" sz="1814" dirty="0"/>
              <a:t>We view market volatility as our friend to help us initiate long positions cheaply and short positions dearly and ultimately deliver strong appreciation. </a:t>
            </a:r>
            <a:endParaRPr sz="1814" dirty="0"/>
          </a:p>
        </p:txBody>
      </p:sp>
      <p:sp>
        <p:nvSpPr>
          <p:cNvPr id="365" name="Line"/>
          <p:cNvSpPr/>
          <p:nvPr/>
        </p:nvSpPr>
        <p:spPr>
          <a:xfrm flipH="1">
            <a:off x="9303493" y="6191436"/>
            <a:ext cx="3490554" cy="1"/>
          </a:xfrm>
          <a:prstGeom prst="line">
            <a:avLst/>
          </a:prstGeom>
          <a:ln w="25400">
            <a:solidFill>
              <a:srgbClr val="D5D5D5"/>
            </a:solidFill>
            <a:miter lim="400000"/>
          </a:ln>
        </p:spPr>
        <p:txBody>
          <a:bodyPr lIns="41884" tIns="41884" rIns="41884" bIns="41884" anchor="ctr"/>
          <a:lstStyle/>
          <a:p>
            <a:endParaRPr sz="1484"/>
          </a:p>
        </p:txBody>
      </p:sp>
      <p:sp>
        <p:nvSpPr>
          <p:cNvPr id="368" name="Line"/>
          <p:cNvSpPr/>
          <p:nvPr/>
        </p:nvSpPr>
        <p:spPr>
          <a:xfrm flipH="1" flipV="1">
            <a:off x="9303494" y="5353824"/>
            <a:ext cx="3490554" cy="1"/>
          </a:xfrm>
          <a:prstGeom prst="line">
            <a:avLst/>
          </a:prstGeom>
          <a:ln w="25400">
            <a:solidFill>
              <a:srgbClr val="D5D5D5"/>
            </a:solidFill>
            <a:miter lim="400000"/>
          </a:ln>
        </p:spPr>
        <p:txBody>
          <a:bodyPr lIns="41884" tIns="41884" rIns="41884" bIns="41884" anchor="ctr"/>
          <a:lstStyle/>
          <a:p>
            <a:endParaRPr sz="1484"/>
          </a:p>
        </p:txBody>
      </p:sp>
      <p:sp>
        <p:nvSpPr>
          <p:cNvPr id="369" name="Line"/>
          <p:cNvSpPr/>
          <p:nvPr/>
        </p:nvSpPr>
        <p:spPr>
          <a:xfrm flipH="1" flipV="1">
            <a:off x="9294079" y="7226829"/>
            <a:ext cx="3490554" cy="1"/>
          </a:xfrm>
          <a:prstGeom prst="line">
            <a:avLst/>
          </a:prstGeom>
          <a:ln w="25400">
            <a:solidFill>
              <a:srgbClr val="D5D5D5"/>
            </a:solidFill>
            <a:miter lim="400000"/>
          </a:ln>
        </p:spPr>
        <p:txBody>
          <a:bodyPr lIns="41884" tIns="41884" rIns="41884" bIns="41884" anchor="ctr"/>
          <a:lstStyle/>
          <a:p>
            <a:endParaRPr sz="1484"/>
          </a:p>
        </p:txBody>
      </p:sp>
      <p:sp>
        <p:nvSpPr>
          <p:cNvPr id="370" name="Line"/>
          <p:cNvSpPr/>
          <p:nvPr/>
        </p:nvSpPr>
        <p:spPr>
          <a:xfrm flipH="1" flipV="1">
            <a:off x="9294079" y="4366891"/>
            <a:ext cx="3490554" cy="1"/>
          </a:xfrm>
          <a:prstGeom prst="line">
            <a:avLst/>
          </a:prstGeom>
          <a:ln w="25400">
            <a:solidFill>
              <a:srgbClr val="D5D5D5"/>
            </a:solidFill>
            <a:miter lim="400000"/>
          </a:ln>
        </p:spPr>
        <p:txBody>
          <a:bodyPr lIns="41884" tIns="41884" rIns="41884" bIns="41884" anchor="ctr"/>
          <a:lstStyle/>
          <a:p>
            <a:endParaRPr sz="1484"/>
          </a:p>
        </p:txBody>
      </p:sp>
      <p:sp>
        <p:nvSpPr>
          <p:cNvPr id="31" name="The firm’s gross and net exposures will vary significantly over time to allow the firm to express its tactical views and macro themes.">
            <a:extLst>
              <a:ext uri="{FF2B5EF4-FFF2-40B4-BE49-F238E27FC236}">
                <a16:creationId xmlns:a16="http://schemas.microsoft.com/office/drawing/2014/main" id="{FE35D230-704E-4C11-A4CD-9D88EBD877B6}"/>
              </a:ext>
            </a:extLst>
          </p:cNvPr>
          <p:cNvSpPr txBox="1"/>
          <p:nvPr/>
        </p:nvSpPr>
        <p:spPr>
          <a:xfrm>
            <a:off x="10261468" y="754666"/>
            <a:ext cx="8776991" cy="9221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1884" tIns="41884" rIns="41884" bIns="41884" anchor="ctr">
            <a:spAutoFit/>
          </a:bodyPr>
          <a:lstStyle>
            <a:lvl1pPr defTabSz="914400">
              <a:lnSpc>
                <a:spcPct val="100000"/>
              </a:lnSpc>
              <a:spcBef>
                <a:spcPts val="400"/>
              </a:spcBef>
              <a:buFont typeface="Arial"/>
              <a:defRPr sz="2200">
                <a:solidFill>
                  <a:srgbClr val="5E5E5E"/>
                </a:solidFill>
                <a:latin typeface="Roboto Light"/>
                <a:ea typeface="Roboto Light"/>
                <a:cs typeface="Roboto Light"/>
                <a:sym typeface="Roboto Light"/>
              </a:defRPr>
            </a:lvl1pPr>
          </a:lstStyle>
          <a:p>
            <a:r>
              <a:rPr lang="en-US" sz="1814" dirty="0"/>
              <a:t>As value investors, we are comfortable accepting a moderate amount of risk in order to realize the strong returns that are possible from our macro themes and valuation models over complete business cycles. </a:t>
            </a:r>
            <a:endParaRPr sz="1814" dirty="0"/>
          </a:p>
        </p:txBody>
      </p:sp>
      <p:sp>
        <p:nvSpPr>
          <p:cNvPr id="32" name="The firm’s gross and net exposures will vary significantly over time to allow the firm to express its tactical views and macro themes.">
            <a:extLst>
              <a:ext uri="{FF2B5EF4-FFF2-40B4-BE49-F238E27FC236}">
                <a16:creationId xmlns:a16="http://schemas.microsoft.com/office/drawing/2014/main" id="{72A91CEB-E864-4B75-A1B8-F0333197BC55}"/>
              </a:ext>
            </a:extLst>
          </p:cNvPr>
          <p:cNvSpPr txBox="1"/>
          <p:nvPr/>
        </p:nvSpPr>
        <p:spPr>
          <a:xfrm>
            <a:off x="10261468" y="7318086"/>
            <a:ext cx="8776991" cy="9221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1884" tIns="41884" rIns="41884" bIns="41884" anchor="ctr">
            <a:spAutoFit/>
          </a:bodyPr>
          <a:lstStyle>
            <a:lvl1pPr defTabSz="914400">
              <a:lnSpc>
                <a:spcPct val="100000"/>
              </a:lnSpc>
              <a:spcBef>
                <a:spcPts val="400"/>
              </a:spcBef>
              <a:buFont typeface="Arial"/>
              <a:defRPr sz="2200">
                <a:solidFill>
                  <a:srgbClr val="5E5E5E"/>
                </a:solidFill>
                <a:latin typeface="Roboto Light"/>
                <a:ea typeface="Roboto Light"/>
                <a:cs typeface="Roboto Light"/>
                <a:sym typeface="Roboto Light"/>
              </a:defRPr>
            </a:lvl1pPr>
          </a:lstStyle>
          <a:p>
            <a:r>
              <a:rPr lang="en-US" sz="1814" dirty="0"/>
              <a:t>Clients need to be able to embrace a mindset that short-term pullbacks in Crescat’s strategies are not a permanent loss of capital or our strategies will not likely be suitable for them.</a:t>
            </a:r>
            <a:endParaRPr sz="1814" dirty="0"/>
          </a:p>
        </p:txBody>
      </p:sp>
      <p:sp>
        <p:nvSpPr>
          <p:cNvPr id="33" name="Rectangle">
            <a:extLst>
              <a:ext uri="{FF2B5EF4-FFF2-40B4-BE49-F238E27FC236}">
                <a16:creationId xmlns:a16="http://schemas.microsoft.com/office/drawing/2014/main" id="{476BFCB4-38A6-4B97-9317-784E97D42F0D}"/>
              </a:ext>
            </a:extLst>
          </p:cNvPr>
          <p:cNvSpPr/>
          <p:nvPr/>
        </p:nvSpPr>
        <p:spPr>
          <a:xfrm>
            <a:off x="9710963" y="2006489"/>
            <a:ext cx="219342" cy="281389"/>
          </a:xfrm>
          <a:prstGeom prst="rect">
            <a:avLst/>
          </a:prstGeom>
          <a:solidFill>
            <a:srgbClr val="D5D5D5"/>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34" name="Crescat employs both macro and value investing principles, along with hedging in our fund strategies, to accept market volatility with confidence that our portfolios are worth substantially more than the market may be quoting them at any time. The goal o">
            <a:extLst>
              <a:ext uri="{FF2B5EF4-FFF2-40B4-BE49-F238E27FC236}">
                <a16:creationId xmlns:a16="http://schemas.microsoft.com/office/drawing/2014/main" id="{8FEB6BC9-4307-40A7-B455-E6F9CB7A200E}"/>
              </a:ext>
            </a:extLst>
          </p:cNvPr>
          <p:cNvSpPr txBox="1"/>
          <p:nvPr/>
        </p:nvSpPr>
        <p:spPr>
          <a:xfrm>
            <a:off x="10261468" y="1835419"/>
            <a:ext cx="9063271" cy="12013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1884" tIns="41884" rIns="41884" bIns="41884" anchor="ctr">
            <a:spAutoFit/>
          </a:bodyPr>
          <a:lstStyle>
            <a:lvl1pPr defTabSz="914400">
              <a:lnSpc>
                <a:spcPct val="100000"/>
              </a:lnSpc>
              <a:spcBef>
                <a:spcPts val="400"/>
              </a:spcBef>
              <a:buFont typeface="Arial"/>
              <a:defRPr sz="2200">
                <a:solidFill>
                  <a:srgbClr val="5E5E5E"/>
                </a:solidFill>
                <a:latin typeface="Roboto Light"/>
                <a:ea typeface="Roboto Light"/>
                <a:cs typeface="Roboto Light"/>
                <a:sym typeface="Roboto Light"/>
              </a:defRPr>
            </a:lvl1pPr>
          </a:lstStyle>
          <a:p>
            <a:r>
              <a:rPr lang="en-US" sz="1814" dirty="0"/>
              <a:t>Our investment principles and models give us the confidence that the intrinsic value of our portfolios is substantially greater than the current market price at any given time. As such, we believe pullbacks in Crescat’s strategies offer great opportunities for both new and existing investors to deploy capital.</a:t>
            </a:r>
            <a:endParaRPr sz="1814" dirty="0"/>
          </a:p>
        </p:txBody>
      </p:sp>
      <p:sp>
        <p:nvSpPr>
          <p:cNvPr id="35" name="Rectangle">
            <a:extLst>
              <a:ext uri="{FF2B5EF4-FFF2-40B4-BE49-F238E27FC236}">
                <a16:creationId xmlns:a16="http://schemas.microsoft.com/office/drawing/2014/main" id="{4E5D3B51-46D4-41BE-91E6-F786779C2DB9}"/>
              </a:ext>
            </a:extLst>
          </p:cNvPr>
          <p:cNvSpPr/>
          <p:nvPr/>
        </p:nvSpPr>
        <p:spPr>
          <a:xfrm>
            <a:off x="9695766" y="3325505"/>
            <a:ext cx="219342" cy="281389"/>
          </a:xfrm>
          <a:prstGeom prst="rect">
            <a:avLst/>
          </a:prstGeom>
          <a:solidFill>
            <a:srgbClr val="D5D5D5"/>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dirty="0"/>
          </a:p>
        </p:txBody>
      </p:sp>
      <p:sp>
        <p:nvSpPr>
          <p:cNvPr id="38" name="Line">
            <a:extLst>
              <a:ext uri="{FF2B5EF4-FFF2-40B4-BE49-F238E27FC236}">
                <a16:creationId xmlns:a16="http://schemas.microsoft.com/office/drawing/2014/main" id="{21737B3C-B32A-49AE-86EC-137E45C109AD}"/>
              </a:ext>
            </a:extLst>
          </p:cNvPr>
          <p:cNvSpPr/>
          <p:nvPr/>
        </p:nvSpPr>
        <p:spPr>
          <a:xfrm flipH="1" flipV="1">
            <a:off x="9294081" y="1753463"/>
            <a:ext cx="3490554" cy="1"/>
          </a:xfrm>
          <a:prstGeom prst="line">
            <a:avLst/>
          </a:prstGeom>
          <a:ln w="25400">
            <a:solidFill>
              <a:srgbClr val="D5D5D5"/>
            </a:solidFill>
            <a:miter lim="400000"/>
          </a:ln>
        </p:spPr>
        <p:txBody>
          <a:bodyPr lIns="41884" tIns="41884" rIns="41884" bIns="41884" anchor="ctr"/>
          <a:lstStyle/>
          <a:p>
            <a:endParaRPr sz="1484"/>
          </a:p>
        </p:txBody>
      </p:sp>
      <p:sp>
        <p:nvSpPr>
          <p:cNvPr id="39" name="Line">
            <a:extLst>
              <a:ext uri="{FF2B5EF4-FFF2-40B4-BE49-F238E27FC236}">
                <a16:creationId xmlns:a16="http://schemas.microsoft.com/office/drawing/2014/main" id="{FAD2A9A1-168A-4263-AC02-63321440F8BE}"/>
              </a:ext>
            </a:extLst>
          </p:cNvPr>
          <p:cNvSpPr/>
          <p:nvPr/>
        </p:nvSpPr>
        <p:spPr>
          <a:xfrm flipH="1" flipV="1">
            <a:off x="9294081" y="3080096"/>
            <a:ext cx="3490554" cy="1"/>
          </a:xfrm>
          <a:prstGeom prst="line">
            <a:avLst/>
          </a:prstGeom>
          <a:ln w="25400">
            <a:solidFill>
              <a:srgbClr val="D5D5D5"/>
            </a:solidFill>
            <a:miter lim="400000"/>
          </a:ln>
        </p:spPr>
        <p:txBody>
          <a:bodyPr lIns="41884" tIns="41884" rIns="41884" bIns="41884" anchor="ctr"/>
          <a:lstStyle/>
          <a:p>
            <a:endParaRPr sz="1484"/>
          </a:p>
        </p:txBody>
      </p:sp>
      <p:sp>
        <p:nvSpPr>
          <p:cNvPr id="2" name="Slide Number Placeholder 1">
            <a:extLst>
              <a:ext uri="{FF2B5EF4-FFF2-40B4-BE49-F238E27FC236}">
                <a16:creationId xmlns:a16="http://schemas.microsoft.com/office/drawing/2014/main" id="{FB370BE2-7090-4A50-97B2-121B92B42973}"/>
              </a:ext>
            </a:extLst>
          </p:cNvPr>
          <p:cNvSpPr>
            <a:spLocks noGrp="1"/>
          </p:cNvSpPr>
          <p:nvPr>
            <p:ph type="sldNum" sz="quarter" idx="2"/>
          </p:nvPr>
        </p:nvSpPr>
        <p:spPr/>
        <p:txBody>
          <a:bodyPr/>
          <a:lstStyle/>
          <a:p>
            <a:fld id="{86CB4B4D-7CA3-9044-876B-883B54F8677D}" type="slidenum">
              <a:rPr lang="en-US" smtClean="0"/>
              <a:t>21</a:t>
            </a:fld>
            <a:endParaRPr lang="en-US"/>
          </a:p>
        </p:txBody>
      </p:sp>
      <p:sp>
        <p:nvSpPr>
          <p:cNvPr id="47" name="Crescat Capital Firm Presentation | June 2020…">
            <a:extLst>
              <a:ext uri="{FF2B5EF4-FFF2-40B4-BE49-F238E27FC236}">
                <a16:creationId xmlns:a16="http://schemas.microsoft.com/office/drawing/2014/main" id="{D4E39D40-C0C3-4E2D-BD7C-024B04A522DE}"/>
              </a:ext>
            </a:extLst>
          </p:cNvPr>
          <p:cNvSpPr txBox="1"/>
          <p:nvPr/>
        </p:nvSpPr>
        <p:spPr>
          <a:xfrm>
            <a:off x="486126" y="10600424"/>
            <a:ext cx="7051324" cy="3000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1400" dirty="0">
                <a:solidFill>
                  <a:schemeClr val="tx1">
                    <a:lumMod val="65000"/>
                    <a:lumOff val="35000"/>
                  </a:schemeClr>
                </a:solidFill>
              </a:rPr>
              <a:t>Strategies are actively managed and subject to change</a:t>
            </a:r>
          </a:p>
        </p:txBody>
      </p:sp>
      <p:sp>
        <p:nvSpPr>
          <p:cNvPr id="48" name="Rectangle">
            <a:extLst>
              <a:ext uri="{FF2B5EF4-FFF2-40B4-BE49-F238E27FC236}">
                <a16:creationId xmlns:a16="http://schemas.microsoft.com/office/drawing/2014/main" id="{B68018AF-FA8D-491B-9072-C8DE7575F95C}"/>
              </a:ext>
            </a:extLst>
          </p:cNvPr>
          <p:cNvSpPr/>
          <p:nvPr/>
        </p:nvSpPr>
        <p:spPr>
          <a:xfrm>
            <a:off x="0" y="11199321"/>
            <a:ext cx="20102734" cy="109633"/>
          </a:xfrm>
          <a:prstGeom prst="rect">
            <a:avLst/>
          </a:prstGeom>
          <a:solidFill>
            <a:srgbClr val="5E5E5E"/>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pic>
        <p:nvPicPr>
          <p:cNvPr id="37" name="crescat-LOGO.png">
            <a:extLst>
              <a:ext uri="{FF2B5EF4-FFF2-40B4-BE49-F238E27FC236}">
                <a16:creationId xmlns:a16="http://schemas.microsoft.com/office/drawing/2014/main" id="{2EB5722D-9A72-4228-AD0A-7A2FA9AD4D1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6174727" y="9595028"/>
            <a:ext cx="3645070" cy="1347578"/>
          </a:xfrm>
          <a:prstGeom prst="rect">
            <a:avLst/>
          </a:prstGeom>
          <a:ln w="12700">
            <a:miter lim="400000"/>
          </a:ln>
        </p:spPr>
      </p:pic>
    </p:spTree>
    <p:extLst>
      <p:ext uri="{BB962C8B-B14F-4D97-AF65-F5344CB8AC3E}">
        <p14:creationId xmlns:p14="http://schemas.microsoft.com/office/powerpoint/2010/main" val="4081006671"/>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ject 3">
            <a:extLst>
              <a:ext uri="{FF2B5EF4-FFF2-40B4-BE49-F238E27FC236}">
                <a16:creationId xmlns:a16="http://schemas.microsoft.com/office/drawing/2014/main" id="{7D174F19-67E2-4814-8177-2A21CAF2D350}"/>
              </a:ext>
            </a:extLst>
          </p:cNvPr>
          <p:cNvPicPr/>
          <p:nvPr/>
        </p:nvPicPr>
        <p:blipFill>
          <a:blip r:embed="rId2" cstate="print"/>
          <a:stretch>
            <a:fillRect/>
          </a:stretch>
        </p:blipFill>
        <p:spPr>
          <a:xfrm>
            <a:off x="0" y="0"/>
            <a:ext cx="20104099" cy="11308554"/>
          </a:xfrm>
          <a:prstGeom prst="rect">
            <a:avLst/>
          </a:prstGeom>
        </p:spPr>
      </p:pic>
      <p:sp>
        <p:nvSpPr>
          <p:cNvPr id="4" name="object 7">
            <a:extLst>
              <a:ext uri="{FF2B5EF4-FFF2-40B4-BE49-F238E27FC236}">
                <a16:creationId xmlns:a16="http://schemas.microsoft.com/office/drawing/2014/main" id="{48E22566-47FB-4786-B916-94DC579E678B}"/>
              </a:ext>
            </a:extLst>
          </p:cNvPr>
          <p:cNvSpPr/>
          <p:nvPr/>
        </p:nvSpPr>
        <p:spPr>
          <a:xfrm>
            <a:off x="16216584" y="3368675"/>
            <a:ext cx="2590800" cy="76200"/>
          </a:xfrm>
          <a:custGeom>
            <a:avLst/>
            <a:gdLst/>
            <a:ahLst/>
            <a:cxnLst/>
            <a:rect l="l" t="t" r="r" b="b"/>
            <a:pathLst>
              <a:path w="1299845" h="38100">
                <a:moveTo>
                  <a:pt x="1299227" y="0"/>
                </a:moveTo>
                <a:lnTo>
                  <a:pt x="0" y="0"/>
                </a:lnTo>
                <a:lnTo>
                  <a:pt x="0" y="37695"/>
                </a:lnTo>
                <a:lnTo>
                  <a:pt x="1299227" y="37695"/>
                </a:lnTo>
                <a:lnTo>
                  <a:pt x="1299227" y="0"/>
                </a:lnTo>
                <a:close/>
              </a:path>
            </a:pathLst>
          </a:custGeom>
          <a:solidFill>
            <a:srgbClr val="A28A2C"/>
          </a:solidFill>
        </p:spPr>
        <p:txBody>
          <a:bodyPr wrap="square" lIns="0" tIns="0" rIns="0" bIns="0" rtlCol="0"/>
          <a:lstStyle/>
          <a:p>
            <a:endParaRPr/>
          </a:p>
        </p:txBody>
      </p:sp>
      <p:pic>
        <p:nvPicPr>
          <p:cNvPr id="5" name="Picture 4" descr="A picture containing text, clipart&#10;&#10;Description automatically generated">
            <a:extLst>
              <a:ext uri="{FF2B5EF4-FFF2-40B4-BE49-F238E27FC236}">
                <a16:creationId xmlns:a16="http://schemas.microsoft.com/office/drawing/2014/main" id="{3D9A3461-3329-42F9-8167-E7E9E11E0B5F}"/>
              </a:ext>
            </a:extLst>
          </p:cNvPr>
          <p:cNvPicPr>
            <a:picLocks noChangeAspect="1"/>
          </p:cNvPicPr>
          <p:nvPr/>
        </p:nvPicPr>
        <p:blipFill rotWithShape="1">
          <a:blip r:embed="rId3">
            <a:extLst>
              <a:ext uri="{28A0092B-C50C-407E-A947-70E740481C1C}">
                <a14:useLocalDpi xmlns:a14="http://schemas.microsoft.com/office/drawing/2010/main" val="0"/>
              </a:ext>
            </a:extLst>
          </a:blip>
          <a:srcRect r="74771"/>
          <a:stretch/>
        </p:blipFill>
        <p:spPr>
          <a:xfrm>
            <a:off x="16326348" y="1598368"/>
            <a:ext cx="2514600" cy="1280160"/>
          </a:xfrm>
          <a:prstGeom prst="rect">
            <a:avLst/>
          </a:prstGeom>
        </p:spPr>
      </p:pic>
      <p:sp>
        <p:nvSpPr>
          <p:cNvPr id="6" name="object 4">
            <a:extLst>
              <a:ext uri="{FF2B5EF4-FFF2-40B4-BE49-F238E27FC236}">
                <a16:creationId xmlns:a16="http://schemas.microsoft.com/office/drawing/2014/main" id="{CC338B03-27AE-47AB-820F-98602333E445}"/>
              </a:ext>
            </a:extLst>
          </p:cNvPr>
          <p:cNvSpPr txBox="1"/>
          <p:nvPr/>
        </p:nvSpPr>
        <p:spPr>
          <a:xfrm>
            <a:off x="15466628" y="3616379"/>
            <a:ext cx="4275431" cy="3029034"/>
          </a:xfrm>
          <a:prstGeom prst="rect">
            <a:avLst/>
          </a:prstGeom>
        </p:spPr>
        <p:txBody>
          <a:bodyPr vert="horz" wrap="square" lIns="0" tIns="12700" rIns="0" bIns="0" rtlCol="0">
            <a:spAutoFit/>
          </a:bodyPr>
          <a:lstStyle/>
          <a:p>
            <a:pPr algn="ctr" defTabSz="457200">
              <a:spcBef>
                <a:spcPts val="200"/>
              </a:spcBef>
              <a:defRPr sz="3400">
                <a:solidFill>
                  <a:srgbClr val="5E5E5E"/>
                </a:solidFill>
                <a:latin typeface="Roboto Light"/>
                <a:ea typeface="Roboto Light"/>
                <a:cs typeface="Roboto Light"/>
                <a:sym typeface="Roboto Light"/>
              </a:defRPr>
            </a:pPr>
            <a:r>
              <a:rPr lang="en-US" sz="2800" dirty="0">
                <a:solidFill>
                  <a:schemeClr val="tx1">
                    <a:lumMod val="95000"/>
                    <a:lumOff val="5000"/>
                  </a:schemeClr>
                </a:solidFill>
                <a:latin typeface="Roboto Light"/>
                <a:ea typeface="Roboto Light"/>
                <a:sym typeface="Roboto Light"/>
              </a:rPr>
              <a:t>The valuation history of 60/40 portfolios unfolds through extended cycles, and we are currently experiencing another critical juncture in this dynamic.</a:t>
            </a:r>
          </a:p>
        </p:txBody>
      </p:sp>
      <p:sp>
        <p:nvSpPr>
          <p:cNvPr id="2" name="Slide Number Placeholder 1">
            <a:extLst>
              <a:ext uri="{FF2B5EF4-FFF2-40B4-BE49-F238E27FC236}">
                <a16:creationId xmlns:a16="http://schemas.microsoft.com/office/drawing/2014/main" id="{939B5628-8835-414D-82CE-F385D52FE991}"/>
              </a:ext>
            </a:extLst>
          </p:cNvPr>
          <p:cNvSpPr>
            <a:spLocks noGrp="1"/>
          </p:cNvSpPr>
          <p:nvPr>
            <p:ph type="sldNum" sz="quarter" idx="7"/>
          </p:nvPr>
        </p:nvSpPr>
        <p:spPr/>
        <p:txBody>
          <a:bodyPr/>
          <a:lstStyle/>
          <a:p>
            <a:pPr marL="38100">
              <a:lnSpc>
                <a:spcPts val="1735"/>
              </a:lnSpc>
            </a:pPr>
            <a:fld id="{81D60167-4931-47E6-BA6A-407CBD079E47}" type="slidenum">
              <a:rPr lang="en-US" spc="15" smtClean="0"/>
              <a:t>22</a:t>
            </a:fld>
            <a:endParaRPr lang="en-US" spc="15" dirty="0"/>
          </a:p>
        </p:txBody>
      </p:sp>
      <p:sp>
        <p:nvSpPr>
          <p:cNvPr id="12" name="Crescat Capital Firm Presentation | June 2020…">
            <a:extLst>
              <a:ext uri="{FF2B5EF4-FFF2-40B4-BE49-F238E27FC236}">
                <a16:creationId xmlns:a16="http://schemas.microsoft.com/office/drawing/2014/main" id="{03B6B78A-1535-7E41-9032-509731297F9B}"/>
              </a:ext>
            </a:extLst>
          </p:cNvPr>
          <p:cNvSpPr txBox="1"/>
          <p:nvPr/>
        </p:nvSpPr>
        <p:spPr>
          <a:xfrm>
            <a:off x="15445019" y="10543165"/>
            <a:ext cx="4172955" cy="4145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2144" dirty="0">
                <a:solidFill>
                  <a:schemeClr val="tx1">
                    <a:lumMod val="95000"/>
                    <a:lumOff val="5000"/>
                  </a:schemeClr>
                </a:solidFill>
              </a:rPr>
              <a:t>Crescat Firmwide Presentation</a:t>
            </a:r>
          </a:p>
        </p:txBody>
      </p:sp>
      <p:pic>
        <p:nvPicPr>
          <p:cNvPr id="27" name="Picture 26">
            <a:extLst>
              <a:ext uri="{FF2B5EF4-FFF2-40B4-BE49-F238E27FC236}">
                <a16:creationId xmlns:a16="http://schemas.microsoft.com/office/drawing/2014/main" id="{87455046-3EFD-239F-B72A-5FF5C79B2DB8}"/>
              </a:ext>
            </a:extLst>
          </p:cNvPr>
          <p:cNvPicPr>
            <a:picLocks noChangeAspect="1"/>
          </p:cNvPicPr>
          <p:nvPr/>
        </p:nvPicPr>
        <p:blipFill>
          <a:blip r:embed="rId4"/>
          <a:stretch>
            <a:fillRect/>
          </a:stretch>
        </p:blipFill>
        <p:spPr>
          <a:xfrm>
            <a:off x="2586598" y="701675"/>
            <a:ext cx="12318335" cy="9589888"/>
          </a:xfrm>
          <a:prstGeom prst="rect">
            <a:avLst/>
          </a:prstGeom>
        </p:spPr>
      </p:pic>
    </p:spTree>
    <p:extLst>
      <p:ext uri="{BB962C8B-B14F-4D97-AF65-F5344CB8AC3E}">
        <p14:creationId xmlns:p14="http://schemas.microsoft.com/office/powerpoint/2010/main" val="14791432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ject 3">
            <a:extLst>
              <a:ext uri="{FF2B5EF4-FFF2-40B4-BE49-F238E27FC236}">
                <a16:creationId xmlns:a16="http://schemas.microsoft.com/office/drawing/2014/main" id="{7D174F19-67E2-4814-8177-2A21CAF2D350}"/>
              </a:ext>
            </a:extLst>
          </p:cNvPr>
          <p:cNvPicPr/>
          <p:nvPr/>
        </p:nvPicPr>
        <p:blipFill>
          <a:blip r:embed="rId2" cstate="print"/>
          <a:stretch>
            <a:fillRect/>
          </a:stretch>
        </p:blipFill>
        <p:spPr>
          <a:xfrm>
            <a:off x="0" y="0"/>
            <a:ext cx="20104099" cy="11308554"/>
          </a:xfrm>
          <a:prstGeom prst="rect">
            <a:avLst/>
          </a:prstGeom>
        </p:spPr>
      </p:pic>
      <p:sp>
        <p:nvSpPr>
          <p:cNvPr id="4" name="object 7">
            <a:extLst>
              <a:ext uri="{FF2B5EF4-FFF2-40B4-BE49-F238E27FC236}">
                <a16:creationId xmlns:a16="http://schemas.microsoft.com/office/drawing/2014/main" id="{48E22566-47FB-4786-B916-94DC579E678B}"/>
              </a:ext>
            </a:extLst>
          </p:cNvPr>
          <p:cNvSpPr/>
          <p:nvPr/>
        </p:nvSpPr>
        <p:spPr>
          <a:xfrm>
            <a:off x="16216584" y="3368675"/>
            <a:ext cx="2590800" cy="76200"/>
          </a:xfrm>
          <a:custGeom>
            <a:avLst/>
            <a:gdLst/>
            <a:ahLst/>
            <a:cxnLst/>
            <a:rect l="l" t="t" r="r" b="b"/>
            <a:pathLst>
              <a:path w="1299845" h="38100">
                <a:moveTo>
                  <a:pt x="1299227" y="0"/>
                </a:moveTo>
                <a:lnTo>
                  <a:pt x="0" y="0"/>
                </a:lnTo>
                <a:lnTo>
                  <a:pt x="0" y="37695"/>
                </a:lnTo>
                <a:lnTo>
                  <a:pt x="1299227" y="37695"/>
                </a:lnTo>
                <a:lnTo>
                  <a:pt x="1299227" y="0"/>
                </a:lnTo>
                <a:close/>
              </a:path>
            </a:pathLst>
          </a:custGeom>
          <a:solidFill>
            <a:srgbClr val="A28A2C"/>
          </a:solidFill>
        </p:spPr>
        <p:txBody>
          <a:bodyPr wrap="square" lIns="0" tIns="0" rIns="0" bIns="0" rtlCol="0"/>
          <a:lstStyle/>
          <a:p>
            <a:endParaRPr/>
          </a:p>
        </p:txBody>
      </p:sp>
      <p:pic>
        <p:nvPicPr>
          <p:cNvPr id="5" name="Picture 4" descr="A picture containing text, clipart&#10;&#10;Description automatically generated">
            <a:extLst>
              <a:ext uri="{FF2B5EF4-FFF2-40B4-BE49-F238E27FC236}">
                <a16:creationId xmlns:a16="http://schemas.microsoft.com/office/drawing/2014/main" id="{3D9A3461-3329-42F9-8167-E7E9E11E0B5F}"/>
              </a:ext>
            </a:extLst>
          </p:cNvPr>
          <p:cNvPicPr>
            <a:picLocks noChangeAspect="1"/>
          </p:cNvPicPr>
          <p:nvPr/>
        </p:nvPicPr>
        <p:blipFill rotWithShape="1">
          <a:blip r:embed="rId3">
            <a:extLst>
              <a:ext uri="{28A0092B-C50C-407E-A947-70E740481C1C}">
                <a14:useLocalDpi xmlns:a14="http://schemas.microsoft.com/office/drawing/2010/main" val="0"/>
              </a:ext>
            </a:extLst>
          </a:blip>
          <a:srcRect r="74771"/>
          <a:stretch/>
        </p:blipFill>
        <p:spPr>
          <a:xfrm>
            <a:off x="16326348" y="1598368"/>
            <a:ext cx="2514600" cy="1280160"/>
          </a:xfrm>
          <a:prstGeom prst="rect">
            <a:avLst/>
          </a:prstGeom>
        </p:spPr>
      </p:pic>
      <p:sp>
        <p:nvSpPr>
          <p:cNvPr id="6" name="object 4">
            <a:extLst>
              <a:ext uri="{FF2B5EF4-FFF2-40B4-BE49-F238E27FC236}">
                <a16:creationId xmlns:a16="http://schemas.microsoft.com/office/drawing/2014/main" id="{CC338B03-27AE-47AB-820F-98602333E445}"/>
              </a:ext>
            </a:extLst>
          </p:cNvPr>
          <p:cNvSpPr txBox="1"/>
          <p:nvPr/>
        </p:nvSpPr>
        <p:spPr>
          <a:xfrm>
            <a:off x="15466628" y="3616379"/>
            <a:ext cx="4275431" cy="1305486"/>
          </a:xfrm>
          <a:prstGeom prst="rect">
            <a:avLst/>
          </a:prstGeom>
        </p:spPr>
        <p:txBody>
          <a:bodyPr vert="horz" wrap="square" lIns="0" tIns="12700" rIns="0" bIns="0" rtlCol="0">
            <a:spAutoFit/>
          </a:bodyPr>
          <a:lstStyle/>
          <a:p>
            <a:pPr algn="ctr" defTabSz="457200">
              <a:spcBef>
                <a:spcPts val="200"/>
              </a:spcBef>
              <a:defRPr sz="3400">
                <a:solidFill>
                  <a:srgbClr val="5E5E5E"/>
                </a:solidFill>
                <a:latin typeface="Roboto Light"/>
                <a:ea typeface="Roboto Light"/>
                <a:cs typeface="Roboto Light"/>
                <a:sym typeface="Roboto Light"/>
              </a:defRPr>
            </a:pPr>
            <a:r>
              <a:rPr lang="en-US" sz="2800" dirty="0">
                <a:solidFill>
                  <a:schemeClr val="tx1">
                    <a:lumMod val="95000"/>
                    <a:lumOff val="5000"/>
                  </a:schemeClr>
                </a:solidFill>
                <a:latin typeface="Roboto Light"/>
                <a:ea typeface="Roboto Light"/>
                <a:sym typeface="Roboto Light"/>
              </a:rPr>
              <a:t>We believe treasuries are no longer acting as a hedge against stocks. </a:t>
            </a:r>
          </a:p>
        </p:txBody>
      </p:sp>
      <p:sp>
        <p:nvSpPr>
          <p:cNvPr id="2" name="Slide Number Placeholder 1">
            <a:extLst>
              <a:ext uri="{FF2B5EF4-FFF2-40B4-BE49-F238E27FC236}">
                <a16:creationId xmlns:a16="http://schemas.microsoft.com/office/drawing/2014/main" id="{939B5628-8835-414D-82CE-F385D52FE991}"/>
              </a:ext>
            </a:extLst>
          </p:cNvPr>
          <p:cNvSpPr>
            <a:spLocks noGrp="1"/>
          </p:cNvSpPr>
          <p:nvPr>
            <p:ph type="sldNum" sz="quarter" idx="7"/>
          </p:nvPr>
        </p:nvSpPr>
        <p:spPr/>
        <p:txBody>
          <a:bodyPr/>
          <a:lstStyle/>
          <a:p>
            <a:pPr marL="38100">
              <a:lnSpc>
                <a:spcPts val="1735"/>
              </a:lnSpc>
            </a:pPr>
            <a:fld id="{81D60167-4931-47E6-BA6A-407CBD079E47}" type="slidenum">
              <a:rPr lang="en-US" spc="15" smtClean="0"/>
              <a:t>23</a:t>
            </a:fld>
            <a:endParaRPr lang="en-US" spc="15" dirty="0"/>
          </a:p>
        </p:txBody>
      </p:sp>
      <p:sp>
        <p:nvSpPr>
          <p:cNvPr id="12" name="Crescat Capital Firm Presentation | June 2020…">
            <a:extLst>
              <a:ext uri="{FF2B5EF4-FFF2-40B4-BE49-F238E27FC236}">
                <a16:creationId xmlns:a16="http://schemas.microsoft.com/office/drawing/2014/main" id="{03B6B78A-1535-7E41-9032-509731297F9B}"/>
              </a:ext>
            </a:extLst>
          </p:cNvPr>
          <p:cNvSpPr txBox="1"/>
          <p:nvPr/>
        </p:nvSpPr>
        <p:spPr>
          <a:xfrm>
            <a:off x="15445019" y="10543165"/>
            <a:ext cx="4172955" cy="4145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2144" dirty="0">
                <a:solidFill>
                  <a:schemeClr val="tx1">
                    <a:lumMod val="95000"/>
                    <a:lumOff val="5000"/>
                  </a:schemeClr>
                </a:solidFill>
              </a:rPr>
              <a:t>Crescat Firmwide Presentation</a:t>
            </a:r>
          </a:p>
        </p:txBody>
      </p:sp>
      <p:pic>
        <p:nvPicPr>
          <p:cNvPr id="9" name="Picture 8">
            <a:extLst>
              <a:ext uri="{FF2B5EF4-FFF2-40B4-BE49-F238E27FC236}">
                <a16:creationId xmlns:a16="http://schemas.microsoft.com/office/drawing/2014/main" id="{4F3161B7-7B8B-0F87-7B84-F81BA6652AA1}"/>
              </a:ext>
            </a:extLst>
          </p:cNvPr>
          <p:cNvPicPr>
            <a:picLocks noChangeAspect="1"/>
          </p:cNvPicPr>
          <p:nvPr/>
        </p:nvPicPr>
        <p:blipFill>
          <a:blip r:embed="rId4"/>
          <a:stretch>
            <a:fillRect/>
          </a:stretch>
        </p:blipFill>
        <p:spPr>
          <a:xfrm>
            <a:off x="1268608" y="614626"/>
            <a:ext cx="13578022" cy="9677400"/>
          </a:xfrm>
          <a:prstGeom prst="rect">
            <a:avLst/>
          </a:prstGeom>
        </p:spPr>
      </p:pic>
    </p:spTree>
    <p:extLst>
      <p:ext uri="{BB962C8B-B14F-4D97-AF65-F5344CB8AC3E}">
        <p14:creationId xmlns:p14="http://schemas.microsoft.com/office/powerpoint/2010/main" val="4228599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ject 3">
            <a:extLst>
              <a:ext uri="{FF2B5EF4-FFF2-40B4-BE49-F238E27FC236}">
                <a16:creationId xmlns:a16="http://schemas.microsoft.com/office/drawing/2014/main" id="{7D174F19-67E2-4814-8177-2A21CAF2D350}"/>
              </a:ext>
            </a:extLst>
          </p:cNvPr>
          <p:cNvPicPr/>
          <p:nvPr/>
        </p:nvPicPr>
        <p:blipFill>
          <a:blip r:embed="rId2" cstate="print"/>
          <a:stretch>
            <a:fillRect/>
          </a:stretch>
        </p:blipFill>
        <p:spPr>
          <a:xfrm>
            <a:off x="0" y="0"/>
            <a:ext cx="20104099" cy="11308554"/>
          </a:xfrm>
          <a:prstGeom prst="rect">
            <a:avLst/>
          </a:prstGeom>
        </p:spPr>
      </p:pic>
      <p:sp>
        <p:nvSpPr>
          <p:cNvPr id="4" name="object 7">
            <a:extLst>
              <a:ext uri="{FF2B5EF4-FFF2-40B4-BE49-F238E27FC236}">
                <a16:creationId xmlns:a16="http://schemas.microsoft.com/office/drawing/2014/main" id="{48E22566-47FB-4786-B916-94DC579E678B}"/>
              </a:ext>
            </a:extLst>
          </p:cNvPr>
          <p:cNvSpPr/>
          <p:nvPr/>
        </p:nvSpPr>
        <p:spPr>
          <a:xfrm>
            <a:off x="16216584" y="3368675"/>
            <a:ext cx="2590800" cy="76200"/>
          </a:xfrm>
          <a:custGeom>
            <a:avLst/>
            <a:gdLst/>
            <a:ahLst/>
            <a:cxnLst/>
            <a:rect l="l" t="t" r="r" b="b"/>
            <a:pathLst>
              <a:path w="1299845" h="38100">
                <a:moveTo>
                  <a:pt x="1299227" y="0"/>
                </a:moveTo>
                <a:lnTo>
                  <a:pt x="0" y="0"/>
                </a:lnTo>
                <a:lnTo>
                  <a:pt x="0" y="37695"/>
                </a:lnTo>
                <a:lnTo>
                  <a:pt x="1299227" y="37695"/>
                </a:lnTo>
                <a:lnTo>
                  <a:pt x="1299227" y="0"/>
                </a:lnTo>
                <a:close/>
              </a:path>
            </a:pathLst>
          </a:custGeom>
          <a:solidFill>
            <a:srgbClr val="A28A2C"/>
          </a:solidFill>
        </p:spPr>
        <p:txBody>
          <a:bodyPr wrap="square" lIns="0" tIns="0" rIns="0" bIns="0" rtlCol="0"/>
          <a:lstStyle/>
          <a:p>
            <a:endParaRPr/>
          </a:p>
        </p:txBody>
      </p:sp>
      <p:pic>
        <p:nvPicPr>
          <p:cNvPr id="5" name="Picture 4" descr="A picture containing text, clipart&#10;&#10;Description automatically generated">
            <a:extLst>
              <a:ext uri="{FF2B5EF4-FFF2-40B4-BE49-F238E27FC236}">
                <a16:creationId xmlns:a16="http://schemas.microsoft.com/office/drawing/2014/main" id="{3D9A3461-3329-42F9-8167-E7E9E11E0B5F}"/>
              </a:ext>
            </a:extLst>
          </p:cNvPr>
          <p:cNvPicPr>
            <a:picLocks noChangeAspect="1"/>
          </p:cNvPicPr>
          <p:nvPr/>
        </p:nvPicPr>
        <p:blipFill rotWithShape="1">
          <a:blip r:embed="rId3">
            <a:extLst>
              <a:ext uri="{28A0092B-C50C-407E-A947-70E740481C1C}">
                <a14:useLocalDpi xmlns:a14="http://schemas.microsoft.com/office/drawing/2010/main" val="0"/>
              </a:ext>
            </a:extLst>
          </a:blip>
          <a:srcRect r="74771"/>
          <a:stretch/>
        </p:blipFill>
        <p:spPr>
          <a:xfrm>
            <a:off x="16326348" y="1598368"/>
            <a:ext cx="2514600" cy="1280160"/>
          </a:xfrm>
          <a:prstGeom prst="rect">
            <a:avLst/>
          </a:prstGeom>
        </p:spPr>
      </p:pic>
      <p:sp>
        <p:nvSpPr>
          <p:cNvPr id="6" name="object 4">
            <a:extLst>
              <a:ext uri="{FF2B5EF4-FFF2-40B4-BE49-F238E27FC236}">
                <a16:creationId xmlns:a16="http://schemas.microsoft.com/office/drawing/2014/main" id="{CC338B03-27AE-47AB-820F-98602333E445}"/>
              </a:ext>
            </a:extLst>
          </p:cNvPr>
          <p:cNvSpPr txBox="1"/>
          <p:nvPr/>
        </p:nvSpPr>
        <p:spPr>
          <a:xfrm>
            <a:off x="15466628" y="3616379"/>
            <a:ext cx="4275431" cy="1331134"/>
          </a:xfrm>
          <a:prstGeom prst="rect">
            <a:avLst/>
          </a:prstGeom>
        </p:spPr>
        <p:txBody>
          <a:bodyPr vert="horz" wrap="square" lIns="0" tIns="12700" rIns="0" bIns="0" rtlCol="0">
            <a:spAutoFit/>
          </a:bodyPr>
          <a:lstStyle/>
          <a:p>
            <a:pPr algn="ctr" defTabSz="457200">
              <a:spcBef>
                <a:spcPts val="200"/>
              </a:spcBef>
              <a:defRPr sz="3400">
                <a:solidFill>
                  <a:srgbClr val="5E5E5E"/>
                </a:solidFill>
                <a:latin typeface="Roboto Light"/>
                <a:ea typeface="Roboto Light"/>
                <a:cs typeface="Roboto Light"/>
                <a:sym typeface="Roboto Light"/>
              </a:defRPr>
            </a:pPr>
            <a:r>
              <a:rPr lang="en-US" sz="2800" dirty="0">
                <a:solidFill>
                  <a:schemeClr val="tx1">
                    <a:lumMod val="95000"/>
                    <a:lumOff val="5000"/>
                  </a:schemeClr>
                </a:solidFill>
                <a:latin typeface="Roboto Light"/>
                <a:ea typeface="Roboto Light"/>
                <a:sym typeface="Roboto Light"/>
              </a:rPr>
              <a:t>Treasuries may no longer be the safest alternative. </a:t>
            </a:r>
          </a:p>
          <a:p>
            <a:pPr algn="ctr" defTabSz="457200">
              <a:spcBef>
                <a:spcPts val="200"/>
              </a:spcBef>
              <a:defRPr sz="3400">
                <a:solidFill>
                  <a:srgbClr val="5E5E5E"/>
                </a:solidFill>
                <a:latin typeface="Roboto Light"/>
                <a:ea typeface="Roboto Light"/>
                <a:cs typeface="Roboto Light"/>
                <a:sym typeface="Roboto Light"/>
              </a:defRPr>
            </a:pPr>
            <a:endParaRPr lang="en-US" sz="2800" dirty="0">
              <a:solidFill>
                <a:schemeClr val="tx1">
                  <a:lumMod val="95000"/>
                  <a:lumOff val="5000"/>
                </a:schemeClr>
              </a:solidFill>
              <a:latin typeface="Roboto Light"/>
              <a:ea typeface="Roboto Light"/>
              <a:sym typeface="Roboto Light"/>
            </a:endParaRPr>
          </a:p>
        </p:txBody>
      </p:sp>
      <p:sp>
        <p:nvSpPr>
          <p:cNvPr id="2" name="Slide Number Placeholder 1">
            <a:extLst>
              <a:ext uri="{FF2B5EF4-FFF2-40B4-BE49-F238E27FC236}">
                <a16:creationId xmlns:a16="http://schemas.microsoft.com/office/drawing/2014/main" id="{939B5628-8835-414D-82CE-F385D52FE991}"/>
              </a:ext>
            </a:extLst>
          </p:cNvPr>
          <p:cNvSpPr>
            <a:spLocks noGrp="1"/>
          </p:cNvSpPr>
          <p:nvPr>
            <p:ph type="sldNum" sz="quarter" idx="7"/>
          </p:nvPr>
        </p:nvSpPr>
        <p:spPr/>
        <p:txBody>
          <a:bodyPr/>
          <a:lstStyle/>
          <a:p>
            <a:pPr marL="38100">
              <a:lnSpc>
                <a:spcPts val="1735"/>
              </a:lnSpc>
            </a:pPr>
            <a:fld id="{81D60167-4931-47E6-BA6A-407CBD079E47}" type="slidenum">
              <a:rPr lang="en-US" spc="15" smtClean="0"/>
              <a:t>24</a:t>
            </a:fld>
            <a:endParaRPr lang="en-US" spc="15" dirty="0"/>
          </a:p>
        </p:txBody>
      </p:sp>
      <p:sp>
        <p:nvSpPr>
          <p:cNvPr id="12" name="Crescat Capital Firm Presentation | June 2020…">
            <a:extLst>
              <a:ext uri="{FF2B5EF4-FFF2-40B4-BE49-F238E27FC236}">
                <a16:creationId xmlns:a16="http://schemas.microsoft.com/office/drawing/2014/main" id="{03B6B78A-1535-7E41-9032-509731297F9B}"/>
              </a:ext>
            </a:extLst>
          </p:cNvPr>
          <p:cNvSpPr txBox="1"/>
          <p:nvPr/>
        </p:nvSpPr>
        <p:spPr>
          <a:xfrm>
            <a:off x="15445019" y="10543165"/>
            <a:ext cx="4172955" cy="4145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2144" dirty="0">
                <a:solidFill>
                  <a:schemeClr val="tx1">
                    <a:lumMod val="95000"/>
                    <a:lumOff val="5000"/>
                  </a:schemeClr>
                </a:solidFill>
              </a:rPr>
              <a:t>Crescat Firmwide Presentation</a:t>
            </a:r>
          </a:p>
        </p:txBody>
      </p:sp>
      <p:pic>
        <p:nvPicPr>
          <p:cNvPr id="9" name="Picture 8">
            <a:extLst>
              <a:ext uri="{FF2B5EF4-FFF2-40B4-BE49-F238E27FC236}">
                <a16:creationId xmlns:a16="http://schemas.microsoft.com/office/drawing/2014/main" id="{EFC96D78-03DF-7AB4-E40F-D06AB0AC1040}"/>
              </a:ext>
            </a:extLst>
          </p:cNvPr>
          <p:cNvPicPr>
            <a:picLocks noChangeAspect="1"/>
          </p:cNvPicPr>
          <p:nvPr/>
        </p:nvPicPr>
        <p:blipFill>
          <a:blip r:embed="rId4"/>
          <a:stretch>
            <a:fillRect/>
          </a:stretch>
        </p:blipFill>
        <p:spPr>
          <a:xfrm>
            <a:off x="1517650" y="701675"/>
            <a:ext cx="13677711" cy="9617350"/>
          </a:xfrm>
          <a:prstGeom prst="rect">
            <a:avLst/>
          </a:prstGeom>
        </p:spPr>
      </p:pic>
    </p:spTree>
    <p:extLst>
      <p:ext uri="{BB962C8B-B14F-4D97-AF65-F5344CB8AC3E}">
        <p14:creationId xmlns:p14="http://schemas.microsoft.com/office/powerpoint/2010/main" val="40549195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ject 3">
            <a:extLst>
              <a:ext uri="{FF2B5EF4-FFF2-40B4-BE49-F238E27FC236}">
                <a16:creationId xmlns:a16="http://schemas.microsoft.com/office/drawing/2014/main" id="{7D174F19-67E2-4814-8177-2A21CAF2D350}"/>
              </a:ext>
            </a:extLst>
          </p:cNvPr>
          <p:cNvPicPr/>
          <p:nvPr/>
        </p:nvPicPr>
        <p:blipFill>
          <a:blip r:embed="rId2" cstate="print"/>
          <a:stretch>
            <a:fillRect/>
          </a:stretch>
        </p:blipFill>
        <p:spPr>
          <a:xfrm>
            <a:off x="0" y="0"/>
            <a:ext cx="20104099" cy="11308554"/>
          </a:xfrm>
          <a:prstGeom prst="rect">
            <a:avLst/>
          </a:prstGeom>
        </p:spPr>
      </p:pic>
      <p:sp>
        <p:nvSpPr>
          <p:cNvPr id="4" name="object 7">
            <a:extLst>
              <a:ext uri="{FF2B5EF4-FFF2-40B4-BE49-F238E27FC236}">
                <a16:creationId xmlns:a16="http://schemas.microsoft.com/office/drawing/2014/main" id="{48E22566-47FB-4786-B916-94DC579E678B}"/>
              </a:ext>
            </a:extLst>
          </p:cNvPr>
          <p:cNvSpPr/>
          <p:nvPr/>
        </p:nvSpPr>
        <p:spPr>
          <a:xfrm>
            <a:off x="16216584" y="3368675"/>
            <a:ext cx="2590800" cy="76200"/>
          </a:xfrm>
          <a:custGeom>
            <a:avLst/>
            <a:gdLst/>
            <a:ahLst/>
            <a:cxnLst/>
            <a:rect l="l" t="t" r="r" b="b"/>
            <a:pathLst>
              <a:path w="1299845" h="38100">
                <a:moveTo>
                  <a:pt x="1299227" y="0"/>
                </a:moveTo>
                <a:lnTo>
                  <a:pt x="0" y="0"/>
                </a:lnTo>
                <a:lnTo>
                  <a:pt x="0" y="37695"/>
                </a:lnTo>
                <a:lnTo>
                  <a:pt x="1299227" y="37695"/>
                </a:lnTo>
                <a:lnTo>
                  <a:pt x="1299227" y="0"/>
                </a:lnTo>
                <a:close/>
              </a:path>
            </a:pathLst>
          </a:custGeom>
          <a:solidFill>
            <a:srgbClr val="A28A2C"/>
          </a:solidFill>
        </p:spPr>
        <p:txBody>
          <a:bodyPr wrap="square" lIns="0" tIns="0" rIns="0" bIns="0" rtlCol="0"/>
          <a:lstStyle/>
          <a:p>
            <a:endParaRPr/>
          </a:p>
        </p:txBody>
      </p:sp>
      <p:pic>
        <p:nvPicPr>
          <p:cNvPr id="5" name="Picture 4" descr="A picture containing text, clipart&#10;&#10;Description automatically generated">
            <a:extLst>
              <a:ext uri="{FF2B5EF4-FFF2-40B4-BE49-F238E27FC236}">
                <a16:creationId xmlns:a16="http://schemas.microsoft.com/office/drawing/2014/main" id="{3D9A3461-3329-42F9-8167-E7E9E11E0B5F}"/>
              </a:ext>
            </a:extLst>
          </p:cNvPr>
          <p:cNvPicPr>
            <a:picLocks noChangeAspect="1"/>
          </p:cNvPicPr>
          <p:nvPr/>
        </p:nvPicPr>
        <p:blipFill rotWithShape="1">
          <a:blip r:embed="rId3">
            <a:extLst>
              <a:ext uri="{28A0092B-C50C-407E-A947-70E740481C1C}">
                <a14:useLocalDpi xmlns:a14="http://schemas.microsoft.com/office/drawing/2010/main" val="0"/>
              </a:ext>
            </a:extLst>
          </a:blip>
          <a:srcRect r="74771"/>
          <a:stretch/>
        </p:blipFill>
        <p:spPr>
          <a:xfrm>
            <a:off x="16326348" y="1598368"/>
            <a:ext cx="2514600" cy="1280160"/>
          </a:xfrm>
          <a:prstGeom prst="rect">
            <a:avLst/>
          </a:prstGeom>
        </p:spPr>
      </p:pic>
      <p:sp>
        <p:nvSpPr>
          <p:cNvPr id="6" name="object 4">
            <a:extLst>
              <a:ext uri="{FF2B5EF4-FFF2-40B4-BE49-F238E27FC236}">
                <a16:creationId xmlns:a16="http://schemas.microsoft.com/office/drawing/2014/main" id="{CC338B03-27AE-47AB-820F-98602333E445}"/>
              </a:ext>
            </a:extLst>
          </p:cNvPr>
          <p:cNvSpPr txBox="1"/>
          <p:nvPr/>
        </p:nvSpPr>
        <p:spPr>
          <a:xfrm>
            <a:off x="15466628" y="3616379"/>
            <a:ext cx="4275431" cy="5183470"/>
          </a:xfrm>
          <a:prstGeom prst="rect">
            <a:avLst/>
          </a:prstGeom>
        </p:spPr>
        <p:txBody>
          <a:bodyPr vert="horz" wrap="square" lIns="0" tIns="12700" rIns="0" bIns="0" rtlCol="0">
            <a:spAutoFit/>
          </a:bodyPr>
          <a:lstStyle/>
          <a:p>
            <a:pPr algn="ctr" defTabSz="457200">
              <a:spcBef>
                <a:spcPts val="200"/>
              </a:spcBef>
              <a:defRPr sz="3400">
                <a:solidFill>
                  <a:srgbClr val="5E5E5E"/>
                </a:solidFill>
                <a:latin typeface="Roboto Light"/>
                <a:ea typeface="Roboto Light"/>
                <a:cs typeface="Roboto Light"/>
                <a:sym typeface="Roboto Light"/>
              </a:defRPr>
            </a:pPr>
            <a:r>
              <a:rPr lang="en-US" sz="2800" dirty="0">
                <a:solidFill>
                  <a:schemeClr val="tx1">
                    <a:lumMod val="95000"/>
                    <a:lumOff val="5000"/>
                  </a:schemeClr>
                </a:solidFill>
                <a:latin typeface="Roboto Light"/>
                <a:ea typeface="Roboto Light"/>
                <a:sym typeface="Roboto Light"/>
              </a:rPr>
              <a:t>Nominal corporate earnings have been trending in an upward channel for 70 years. Every time profits reached the upper band of this range, an earnings recession followed. We are at a similar peak-level juncture again today while analysts continue to be overly optimistic.</a:t>
            </a:r>
          </a:p>
        </p:txBody>
      </p:sp>
      <p:sp>
        <p:nvSpPr>
          <p:cNvPr id="2" name="Slide Number Placeholder 1">
            <a:extLst>
              <a:ext uri="{FF2B5EF4-FFF2-40B4-BE49-F238E27FC236}">
                <a16:creationId xmlns:a16="http://schemas.microsoft.com/office/drawing/2014/main" id="{939B5628-8835-414D-82CE-F385D52FE991}"/>
              </a:ext>
            </a:extLst>
          </p:cNvPr>
          <p:cNvSpPr>
            <a:spLocks noGrp="1"/>
          </p:cNvSpPr>
          <p:nvPr>
            <p:ph type="sldNum" sz="quarter" idx="7"/>
          </p:nvPr>
        </p:nvSpPr>
        <p:spPr/>
        <p:txBody>
          <a:bodyPr/>
          <a:lstStyle/>
          <a:p>
            <a:pPr marL="38100">
              <a:lnSpc>
                <a:spcPts val="1735"/>
              </a:lnSpc>
            </a:pPr>
            <a:fld id="{81D60167-4931-47E6-BA6A-407CBD079E47}" type="slidenum">
              <a:rPr lang="en-US" spc="15" smtClean="0"/>
              <a:t>25</a:t>
            </a:fld>
            <a:endParaRPr lang="en-US" spc="15" dirty="0"/>
          </a:p>
        </p:txBody>
      </p:sp>
      <p:sp>
        <p:nvSpPr>
          <p:cNvPr id="12" name="Crescat Capital Firm Presentation | June 2020…">
            <a:extLst>
              <a:ext uri="{FF2B5EF4-FFF2-40B4-BE49-F238E27FC236}">
                <a16:creationId xmlns:a16="http://schemas.microsoft.com/office/drawing/2014/main" id="{03B6B78A-1535-7E41-9032-509731297F9B}"/>
              </a:ext>
            </a:extLst>
          </p:cNvPr>
          <p:cNvSpPr txBox="1"/>
          <p:nvPr/>
        </p:nvSpPr>
        <p:spPr>
          <a:xfrm>
            <a:off x="15445019" y="10543165"/>
            <a:ext cx="4172955" cy="4145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2144" dirty="0">
                <a:solidFill>
                  <a:schemeClr val="tx1">
                    <a:lumMod val="95000"/>
                    <a:lumOff val="5000"/>
                  </a:schemeClr>
                </a:solidFill>
              </a:rPr>
              <a:t>Crescat Firmwide Presentation</a:t>
            </a:r>
          </a:p>
        </p:txBody>
      </p:sp>
      <p:pic>
        <p:nvPicPr>
          <p:cNvPr id="9" name="Picture 8">
            <a:extLst>
              <a:ext uri="{FF2B5EF4-FFF2-40B4-BE49-F238E27FC236}">
                <a16:creationId xmlns:a16="http://schemas.microsoft.com/office/drawing/2014/main" id="{C49312E5-4C16-E753-6308-21B53D9DD0F1}"/>
              </a:ext>
            </a:extLst>
          </p:cNvPr>
          <p:cNvPicPr>
            <a:picLocks noChangeAspect="1"/>
          </p:cNvPicPr>
          <p:nvPr/>
        </p:nvPicPr>
        <p:blipFill>
          <a:blip r:embed="rId4"/>
          <a:stretch>
            <a:fillRect/>
          </a:stretch>
        </p:blipFill>
        <p:spPr>
          <a:xfrm>
            <a:off x="1560967" y="751177"/>
            <a:ext cx="12906761" cy="9791988"/>
          </a:xfrm>
          <a:prstGeom prst="rect">
            <a:avLst/>
          </a:prstGeom>
        </p:spPr>
      </p:pic>
    </p:spTree>
    <p:extLst>
      <p:ext uri="{BB962C8B-B14F-4D97-AF65-F5344CB8AC3E}">
        <p14:creationId xmlns:p14="http://schemas.microsoft.com/office/powerpoint/2010/main" val="30149057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ject 3">
            <a:extLst>
              <a:ext uri="{FF2B5EF4-FFF2-40B4-BE49-F238E27FC236}">
                <a16:creationId xmlns:a16="http://schemas.microsoft.com/office/drawing/2014/main" id="{7D174F19-67E2-4814-8177-2A21CAF2D350}"/>
              </a:ext>
            </a:extLst>
          </p:cNvPr>
          <p:cNvPicPr/>
          <p:nvPr/>
        </p:nvPicPr>
        <p:blipFill>
          <a:blip r:embed="rId2" cstate="print"/>
          <a:stretch>
            <a:fillRect/>
          </a:stretch>
        </p:blipFill>
        <p:spPr>
          <a:xfrm>
            <a:off x="1" y="0"/>
            <a:ext cx="20104099" cy="11308554"/>
          </a:xfrm>
          <a:prstGeom prst="rect">
            <a:avLst/>
          </a:prstGeom>
        </p:spPr>
      </p:pic>
      <p:sp>
        <p:nvSpPr>
          <p:cNvPr id="4" name="object 7">
            <a:extLst>
              <a:ext uri="{FF2B5EF4-FFF2-40B4-BE49-F238E27FC236}">
                <a16:creationId xmlns:a16="http://schemas.microsoft.com/office/drawing/2014/main" id="{48E22566-47FB-4786-B916-94DC579E678B}"/>
              </a:ext>
            </a:extLst>
          </p:cNvPr>
          <p:cNvSpPr/>
          <p:nvPr/>
        </p:nvSpPr>
        <p:spPr>
          <a:xfrm>
            <a:off x="16216584" y="3368675"/>
            <a:ext cx="2590800" cy="76200"/>
          </a:xfrm>
          <a:custGeom>
            <a:avLst/>
            <a:gdLst/>
            <a:ahLst/>
            <a:cxnLst/>
            <a:rect l="l" t="t" r="r" b="b"/>
            <a:pathLst>
              <a:path w="1299845" h="38100">
                <a:moveTo>
                  <a:pt x="1299227" y="0"/>
                </a:moveTo>
                <a:lnTo>
                  <a:pt x="0" y="0"/>
                </a:lnTo>
                <a:lnTo>
                  <a:pt x="0" y="37695"/>
                </a:lnTo>
                <a:lnTo>
                  <a:pt x="1299227" y="37695"/>
                </a:lnTo>
                <a:lnTo>
                  <a:pt x="1299227" y="0"/>
                </a:lnTo>
                <a:close/>
              </a:path>
            </a:pathLst>
          </a:custGeom>
          <a:solidFill>
            <a:srgbClr val="A28A2C"/>
          </a:solidFill>
        </p:spPr>
        <p:txBody>
          <a:bodyPr wrap="square" lIns="0" tIns="0" rIns="0" bIns="0" rtlCol="0"/>
          <a:lstStyle/>
          <a:p>
            <a:endParaRPr/>
          </a:p>
        </p:txBody>
      </p:sp>
      <p:pic>
        <p:nvPicPr>
          <p:cNvPr id="5" name="Picture 4" descr="A picture containing text, clipart&#10;&#10;Description automatically generated">
            <a:extLst>
              <a:ext uri="{FF2B5EF4-FFF2-40B4-BE49-F238E27FC236}">
                <a16:creationId xmlns:a16="http://schemas.microsoft.com/office/drawing/2014/main" id="{3D9A3461-3329-42F9-8167-E7E9E11E0B5F}"/>
              </a:ext>
            </a:extLst>
          </p:cNvPr>
          <p:cNvPicPr>
            <a:picLocks noChangeAspect="1"/>
          </p:cNvPicPr>
          <p:nvPr/>
        </p:nvPicPr>
        <p:blipFill rotWithShape="1">
          <a:blip r:embed="rId3">
            <a:extLst>
              <a:ext uri="{28A0092B-C50C-407E-A947-70E740481C1C}">
                <a14:useLocalDpi xmlns:a14="http://schemas.microsoft.com/office/drawing/2010/main" val="0"/>
              </a:ext>
            </a:extLst>
          </a:blip>
          <a:srcRect r="74771"/>
          <a:stretch/>
        </p:blipFill>
        <p:spPr>
          <a:xfrm>
            <a:off x="16326348" y="1598368"/>
            <a:ext cx="2514600" cy="1280160"/>
          </a:xfrm>
          <a:prstGeom prst="rect">
            <a:avLst/>
          </a:prstGeom>
        </p:spPr>
      </p:pic>
      <p:sp>
        <p:nvSpPr>
          <p:cNvPr id="6" name="object 4">
            <a:extLst>
              <a:ext uri="{FF2B5EF4-FFF2-40B4-BE49-F238E27FC236}">
                <a16:creationId xmlns:a16="http://schemas.microsoft.com/office/drawing/2014/main" id="{CC338B03-27AE-47AB-820F-98602333E445}"/>
              </a:ext>
            </a:extLst>
          </p:cNvPr>
          <p:cNvSpPr txBox="1"/>
          <p:nvPr/>
        </p:nvSpPr>
        <p:spPr>
          <a:xfrm>
            <a:off x="15869148" y="3790200"/>
            <a:ext cx="3631702" cy="4752583"/>
          </a:xfrm>
          <a:prstGeom prst="rect">
            <a:avLst/>
          </a:prstGeom>
        </p:spPr>
        <p:txBody>
          <a:bodyPr vert="horz" wrap="square" lIns="0" tIns="12700" rIns="0" bIns="0" rtlCol="0">
            <a:spAutoFit/>
          </a:bodyPr>
          <a:lstStyle/>
          <a:p>
            <a:pPr algn="ctr"/>
            <a:r>
              <a:rPr lang="en-US" sz="2800" dirty="0">
                <a:effectLst/>
                <a:latin typeface="Roboto Light" panose="02000000000000000000" pitchFamily="2" charset="0"/>
                <a:ea typeface="Roboto Light" panose="02000000000000000000" pitchFamily="2" charset="0"/>
                <a:cs typeface="Times New Roman" panose="02020603050405020304" pitchFamily="18" charset="0"/>
              </a:rPr>
              <a:t>Valuations for the top-ten megacap tech stocks are still higher than their counterparts at the peak of the 2000 tech bubble.</a:t>
            </a:r>
          </a:p>
          <a:p>
            <a:pPr algn="ctr"/>
            <a:r>
              <a:rPr lang="en-US" sz="2800" dirty="0">
                <a:latin typeface="Roboto Light" panose="02000000000000000000" pitchFamily="2" charset="0"/>
                <a:ea typeface="Roboto Light" panose="02000000000000000000" pitchFamily="2" charset="0"/>
                <a:cs typeface="Times New Roman" panose="02020603050405020304" pitchFamily="18" charset="0"/>
              </a:rPr>
              <a:t>A recession is still pending based on our research. The next leg down is likely to be severe.</a:t>
            </a:r>
            <a:endParaRPr lang="en-US" sz="2800" dirty="0">
              <a:latin typeface="Roboto Light" panose="02000000000000000000" pitchFamily="2" charset="0"/>
              <a:ea typeface="Roboto Light" panose="02000000000000000000" pitchFamily="2" charset="0"/>
              <a:cs typeface="Trebuchet MS"/>
            </a:endParaRPr>
          </a:p>
        </p:txBody>
      </p:sp>
      <p:sp>
        <p:nvSpPr>
          <p:cNvPr id="2" name="Slide Number Placeholder 1">
            <a:extLst>
              <a:ext uri="{FF2B5EF4-FFF2-40B4-BE49-F238E27FC236}">
                <a16:creationId xmlns:a16="http://schemas.microsoft.com/office/drawing/2014/main" id="{939B5628-8835-414D-82CE-F385D52FE991}"/>
              </a:ext>
            </a:extLst>
          </p:cNvPr>
          <p:cNvSpPr>
            <a:spLocks noGrp="1"/>
          </p:cNvSpPr>
          <p:nvPr>
            <p:ph type="sldNum" sz="quarter" idx="7"/>
          </p:nvPr>
        </p:nvSpPr>
        <p:spPr/>
        <p:txBody>
          <a:bodyPr/>
          <a:lstStyle/>
          <a:p>
            <a:pPr marL="38100">
              <a:lnSpc>
                <a:spcPts val="1735"/>
              </a:lnSpc>
            </a:pPr>
            <a:fld id="{81D60167-4931-47E6-BA6A-407CBD079E47}" type="slidenum">
              <a:rPr lang="en-US" spc="15" smtClean="0"/>
              <a:t>26</a:t>
            </a:fld>
            <a:endParaRPr lang="en-US" spc="15" dirty="0"/>
          </a:p>
        </p:txBody>
      </p:sp>
      <p:sp>
        <p:nvSpPr>
          <p:cNvPr id="12" name="Crescat Capital Firm Presentation | June 2020…">
            <a:extLst>
              <a:ext uri="{FF2B5EF4-FFF2-40B4-BE49-F238E27FC236}">
                <a16:creationId xmlns:a16="http://schemas.microsoft.com/office/drawing/2014/main" id="{38405139-ECE5-234C-8CD8-30B45918A55E}"/>
              </a:ext>
            </a:extLst>
          </p:cNvPr>
          <p:cNvSpPr txBox="1"/>
          <p:nvPr/>
        </p:nvSpPr>
        <p:spPr>
          <a:xfrm>
            <a:off x="15445019" y="10543165"/>
            <a:ext cx="4172955" cy="4145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2144" dirty="0">
                <a:solidFill>
                  <a:schemeClr val="tx1">
                    <a:lumMod val="95000"/>
                    <a:lumOff val="5000"/>
                  </a:schemeClr>
                </a:solidFill>
              </a:rPr>
              <a:t>Crescat Firmwide Presentation</a:t>
            </a:r>
          </a:p>
        </p:txBody>
      </p:sp>
      <p:pic>
        <p:nvPicPr>
          <p:cNvPr id="9" name="Picture 8">
            <a:extLst>
              <a:ext uri="{FF2B5EF4-FFF2-40B4-BE49-F238E27FC236}">
                <a16:creationId xmlns:a16="http://schemas.microsoft.com/office/drawing/2014/main" id="{A07F4A2C-0B42-169C-FC98-19D42D66732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03465" y="940387"/>
            <a:ext cx="13489275" cy="9556977"/>
          </a:xfrm>
          <a:prstGeom prst="rect">
            <a:avLst/>
          </a:prstGeom>
        </p:spPr>
      </p:pic>
    </p:spTree>
    <p:extLst>
      <p:ext uri="{BB962C8B-B14F-4D97-AF65-F5344CB8AC3E}">
        <p14:creationId xmlns:p14="http://schemas.microsoft.com/office/powerpoint/2010/main" val="17260717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ject 3">
            <a:extLst>
              <a:ext uri="{FF2B5EF4-FFF2-40B4-BE49-F238E27FC236}">
                <a16:creationId xmlns:a16="http://schemas.microsoft.com/office/drawing/2014/main" id="{7D174F19-67E2-4814-8177-2A21CAF2D350}"/>
              </a:ext>
            </a:extLst>
          </p:cNvPr>
          <p:cNvPicPr/>
          <p:nvPr/>
        </p:nvPicPr>
        <p:blipFill>
          <a:blip r:embed="rId2" cstate="print"/>
          <a:stretch>
            <a:fillRect/>
          </a:stretch>
        </p:blipFill>
        <p:spPr>
          <a:xfrm>
            <a:off x="-16182" y="796"/>
            <a:ext cx="20104099" cy="11308554"/>
          </a:xfrm>
          <a:prstGeom prst="rect">
            <a:avLst/>
          </a:prstGeom>
        </p:spPr>
      </p:pic>
      <p:sp>
        <p:nvSpPr>
          <p:cNvPr id="4" name="object 7">
            <a:extLst>
              <a:ext uri="{FF2B5EF4-FFF2-40B4-BE49-F238E27FC236}">
                <a16:creationId xmlns:a16="http://schemas.microsoft.com/office/drawing/2014/main" id="{48E22566-47FB-4786-B916-94DC579E678B}"/>
              </a:ext>
            </a:extLst>
          </p:cNvPr>
          <p:cNvSpPr/>
          <p:nvPr/>
        </p:nvSpPr>
        <p:spPr>
          <a:xfrm>
            <a:off x="16216584" y="3368675"/>
            <a:ext cx="2590800" cy="76200"/>
          </a:xfrm>
          <a:custGeom>
            <a:avLst/>
            <a:gdLst/>
            <a:ahLst/>
            <a:cxnLst/>
            <a:rect l="l" t="t" r="r" b="b"/>
            <a:pathLst>
              <a:path w="1299845" h="38100">
                <a:moveTo>
                  <a:pt x="1299227" y="0"/>
                </a:moveTo>
                <a:lnTo>
                  <a:pt x="0" y="0"/>
                </a:lnTo>
                <a:lnTo>
                  <a:pt x="0" y="37695"/>
                </a:lnTo>
                <a:lnTo>
                  <a:pt x="1299227" y="37695"/>
                </a:lnTo>
                <a:lnTo>
                  <a:pt x="1299227" y="0"/>
                </a:lnTo>
                <a:close/>
              </a:path>
            </a:pathLst>
          </a:custGeom>
          <a:solidFill>
            <a:srgbClr val="A28A2C"/>
          </a:solidFill>
        </p:spPr>
        <p:txBody>
          <a:bodyPr wrap="square" lIns="0" tIns="0" rIns="0" bIns="0" rtlCol="0"/>
          <a:lstStyle/>
          <a:p>
            <a:endParaRPr/>
          </a:p>
        </p:txBody>
      </p:sp>
      <p:pic>
        <p:nvPicPr>
          <p:cNvPr id="5" name="Picture 4" descr="A picture containing text, clipart&#10;&#10;Description automatically generated">
            <a:extLst>
              <a:ext uri="{FF2B5EF4-FFF2-40B4-BE49-F238E27FC236}">
                <a16:creationId xmlns:a16="http://schemas.microsoft.com/office/drawing/2014/main" id="{3D9A3461-3329-42F9-8167-E7E9E11E0B5F}"/>
              </a:ext>
            </a:extLst>
          </p:cNvPr>
          <p:cNvPicPr>
            <a:picLocks noChangeAspect="1"/>
          </p:cNvPicPr>
          <p:nvPr/>
        </p:nvPicPr>
        <p:blipFill rotWithShape="1">
          <a:blip r:embed="rId3">
            <a:extLst>
              <a:ext uri="{28A0092B-C50C-407E-A947-70E740481C1C}">
                <a14:useLocalDpi xmlns:a14="http://schemas.microsoft.com/office/drawing/2010/main" val="0"/>
              </a:ext>
            </a:extLst>
          </a:blip>
          <a:srcRect r="74771"/>
          <a:stretch/>
        </p:blipFill>
        <p:spPr>
          <a:xfrm>
            <a:off x="16326348" y="1598368"/>
            <a:ext cx="2514600" cy="1280160"/>
          </a:xfrm>
          <a:prstGeom prst="rect">
            <a:avLst/>
          </a:prstGeom>
        </p:spPr>
      </p:pic>
      <p:sp>
        <p:nvSpPr>
          <p:cNvPr id="6" name="object 4">
            <a:extLst>
              <a:ext uri="{FF2B5EF4-FFF2-40B4-BE49-F238E27FC236}">
                <a16:creationId xmlns:a16="http://schemas.microsoft.com/office/drawing/2014/main" id="{CC338B03-27AE-47AB-820F-98602333E445}"/>
              </a:ext>
            </a:extLst>
          </p:cNvPr>
          <p:cNvSpPr txBox="1"/>
          <p:nvPr/>
        </p:nvSpPr>
        <p:spPr>
          <a:xfrm>
            <a:off x="15919450" y="3640418"/>
            <a:ext cx="3698524" cy="5183470"/>
          </a:xfrm>
          <a:prstGeom prst="rect">
            <a:avLst/>
          </a:prstGeom>
        </p:spPr>
        <p:txBody>
          <a:bodyPr vert="horz" wrap="square" lIns="0" tIns="12700" rIns="0" bIns="0" rtlCol="0">
            <a:spAutoFit/>
          </a:bodyPr>
          <a:lstStyle/>
          <a:p>
            <a:pPr algn="l"/>
            <a:r>
              <a:rPr lang="en-US" sz="2800" b="0" i="0" dirty="0">
                <a:solidFill>
                  <a:schemeClr val="tx1">
                    <a:lumMod val="95000"/>
                    <a:lumOff val="5000"/>
                  </a:schemeClr>
                </a:solidFill>
                <a:effectLst/>
                <a:latin typeface="Roboto Light" panose="02000000000000000000" pitchFamily="2" charset="0"/>
                <a:ea typeface="Roboto Light" panose="02000000000000000000" pitchFamily="2" charset="0"/>
              </a:rPr>
              <a:t>The percentage of inversions in the US Treasury yield curve has breached the critical 70% level. As our research shows, every breach of this threshold in the history of the data back to 1970 has led to a near-term recession.</a:t>
            </a:r>
            <a:br>
              <a:rPr lang="en-US" sz="2800" b="0" i="0" dirty="0">
                <a:solidFill>
                  <a:srgbClr val="494949"/>
                </a:solidFill>
                <a:effectLst/>
                <a:latin typeface="Open Sans" panose="020B0606030504020204" pitchFamily="34" charset="0"/>
              </a:rPr>
            </a:br>
            <a:endParaRPr lang="en-US" sz="2800" dirty="0">
              <a:solidFill>
                <a:srgbClr val="5E5E5E"/>
              </a:solidFill>
              <a:latin typeface="Roboto Light" panose="02000000000000000000" pitchFamily="2" charset="0"/>
              <a:ea typeface="Roboto Light" panose="02000000000000000000" pitchFamily="2" charset="0"/>
              <a:cs typeface="Trebuchet MS"/>
            </a:endParaRPr>
          </a:p>
        </p:txBody>
      </p:sp>
      <p:sp>
        <p:nvSpPr>
          <p:cNvPr id="2" name="Slide Number Placeholder 1">
            <a:extLst>
              <a:ext uri="{FF2B5EF4-FFF2-40B4-BE49-F238E27FC236}">
                <a16:creationId xmlns:a16="http://schemas.microsoft.com/office/drawing/2014/main" id="{939B5628-8835-414D-82CE-F385D52FE991}"/>
              </a:ext>
            </a:extLst>
          </p:cNvPr>
          <p:cNvSpPr>
            <a:spLocks noGrp="1"/>
          </p:cNvSpPr>
          <p:nvPr>
            <p:ph type="sldNum" sz="quarter" idx="7"/>
          </p:nvPr>
        </p:nvSpPr>
        <p:spPr/>
        <p:txBody>
          <a:bodyPr/>
          <a:lstStyle/>
          <a:p>
            <a:pPr marL="38100">
              <a:lnSpc>
                <a:spcPts val="1735"/>
              </a:lnSpc>
            </a:pPr>
            <a:fld id="{81D60167-4931-47E6-BA6A-407CBD079E47}" type="slidenum">
              <a:rPr lang="en-US" spc="15" smtClean="0"/>
              <a:t>27</a:t>
            </a:fld>
            <a:endParaRPr lang="en-US" spc="15" dirty="0"/>
          </a:p>
        </p:txBody>
      </p:sp>
      <p:sp>
        <p:nvSpPr>
          <p:cNvPr id="12" name="Crescat Capital Firm Presentation | June 2020…">
            <a:extLst>
              <a:ext uri="{FF2B5EF4-FFF2-40B4-BE49-F238E27FC236}">
                <a16:creationId xmlns:a16="http://schemas.microsoft.com/office/drawing/2014/main" id="{38405139-ECE5-234C-8CD8-30B45918A55E}"/>
              </a:ext>
            </a:extLst>
          </p:cNvPr>
          <p:cNvSpPr txBox="1"/>
          <p:nvPr/>
        </p:nvSpPr>
        <p:spPr>
          <a:xfrm>
            <a:off x="15445019" y="10543165"/>
            <a:ext cx="4172955" cy="4145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2144" dirty="0">
                <a:solidFill>
                  <a:schemeClr val="tx1">
                    <a:lumMod val="95000"/>
                    <a:lumOff val="5000"/>
                  </a:schemeClr>
                </a:solidFill>
              </a:rPr>
              <a:t>Crescat Firmwide Presentation</a:t>
            </a:r>
          </a:p>
        </p:txBody>
      </p:sp>
      <p:pic>
        <p:nvPicPr>
          <p:cNvPr id="10" name="Picture 9">
            <a:extLst>
              <a:ext uri="{FF2B5EF4-FFF2-40B4-BE49-F238E27FC236}">
                <a16:creationId xmlns:a16="http://schemas.microsoft.com/office/drawing/2014/main" id="{893A3BF6-8372-E8B6-88E5-DED0BAC21A7F}"/>
              </a:ext>
            </a:extLst>
          </p:cNvPr>
          <p:cNvPicPr>
            <a:picLocks noChangeAspect="1"/>
          </p:cNvPicPr>
          <p:nvPr/>
        </p:nvPicPr>
        <p:blipFill>
          <a:blip r:embed="rId4"/>
          <a:stretch>
            <a:fillRect/>
          </a:stretch>
        </p:blipFill>
        <p:spPr>
          <a:xfrm>
            <a:off x="1085157" y="1036747"/>
            <a:ext cx="13901719" cy="9235855"/>
          </a:xfrm>
          <a:prstGeom prst="rect">
            <a:avLst/>
          </a:prstGeom>
        </p:spPr>
      </p:pic>
    </p:spTree>
    <p:extLst>
      <p:ext uri="{BB962C8B-B14F-4D97-AF65-F5344CB8AC3E}">
        <p14:creationId xmlns:p14="http://schemas.microsoft.com/office/powerpoint/2010/main" val="38208695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ject 3">
            <a:extLst>
              <a:ext uri="{FF2B5EF4-FFF2-40B4-BE49-F238E27FC236}">
                <a16:creationId xmlns:a16="http://schemas.microsoft.com/office/drawing/2014/main" id="{7D174F19-67E2-4814-8177-2A21CAF2D350}"/>
              </a:ext>
            </a:extLst>
          </p:cNvPr>
          <p:cNvPicPr/>
          <p:nvPr/>
        </p:nvPicPr>
        <p:blipFill>
          <a:blip r:embed="rId2" cstate="print"/>
          <a:stretch>
            <a:fillRect/>
          </a:stretch>
        </p:blipFill>
        <p:spPr>
          <a:xfrm>
            <a:off x="-16182" y="796"/>
            <a:ext cx="20104099" cy="11308554"/>
          </a:xfrm>
          <a:prstGeom prst="rect">
            <a:avLst/>
          </a:prstGeom>
        </p:spPr>
      </p:pic>
      <p:sp>
        <p:nvSpPr>
          <p:cNvPr id="4" name="object 7">
            <a:extLst>
              <a:ext uri="{FF2B5EF4-FFF2-40B4-BE49-F238E27FC236}">
                <a16:creationId xmlns:a16="http://schemas.microsoft.com/office/drawing/2014/main" id="{48E22566-47FB-4786-B916-94DC579E678B}"/>
              </a:ext>
            </a:extLst>
          </p:cNvPr>
          <p:cNvSpPr/>
          <p:nvPr/>
        </p:nvSpPr>
        <p:spPr>
          <a:xfrm>
            <a:off x="16216584" y="3368675"/>
            <a:ext cx="2590800" cy="76200"/>
          </a:xfrm>
          <a:custGeom>
            <a:avLst/>
            <a:gdLst/>
            <a:ahLst/>
            <a:cxnLst/>
            <a:rect l="l" t="t" r="r" b="b"/>
            <a:pathLst>
              <a:path w="1299845" h="38100">
                <a:moveTo>
                  <a:pt x="1299227" y="0"/>
                </a:moveTo>
                <a:lnTo>
                  <a:pt x="0" y="0"/>
                </a:lnTo>
                <a:lnTo>
                  <a:pt x="0" y="37695"/>
                </a:lnTo>
                <a:lnTo>
                  <a:pt x="1299227" y="37695"/>
                </a:lnTo>
                <a:lnTo>
                  <a:pt x="1299227" y="0"/>
                </a:lnTo>
                <a:close/>
              </a:path>
            </a:pathLst>
          </a:custGeom>
          <a:solidFill>
            <a:srgbClr val="A28A2C"/>
          </a:solidFill>
        </p:spPr>
        <p:txBody>
          <a:bodyPr wrap="square" lIns="0" tIns="0" rIns="0" bIns="0" rtlCol="0"/>
          <a:lstStyle/>
          <a:p>
            <a:endParaRPr/>
          </a:p>
        </p:txBody>
      </p:sp>
      <p:pic>
        <p:nvPicPr>
          <p:cNvPr id="5" name="Picture 4" descr="A picture containing text, clipart&#10;&#10;Description automatically generated">
            <a:extLst>
              <a:ext uri="{FF2B5EF4-FFF2-40B4-BE49-F238E27FC236}">
                <a16:creationId xmlns:a16="http://schemas.microsoft.com/office/drawing/2014/main" id="{3D9A3461-3329-42F9-8167-E7E9E11E0B5F}"/>
              </a:ext>
            </a:extLst>
          </p:cNvPr>
          <p:cNvPicPr>
            <a:picLocks noChangeAspect="1"/>
          </p:cNvPicPr>
          <p:nvPr/>
        </p:nvPicPr>
        <p:blipFill rotWithShape="1">
          <a:blip r:embed="rId3">
            <a:extLst>
              <a:ext uri="{28A0092B-C50C-407E-A947-70E740481C1C}">
                <a14:useLocalDpi xmlns:a14="http://schemas.microsoft.com/office/drawing/2010/main" val="0"/>
              </a:ext>
            </a:extLst>
          </a:blip>
          <a:srcRect r="74771"/>
          <a:stretch/>
        </p:blipFill>
        <p:spPr>
          <a:xfrm>
            <a:off x="16326348" y="1598368"/>
            <a:ext cx="2514600" cy="1280160"/>
          </a:xfrm>
          <a:prstGeom prst="rect">
            <a:avLst/>
          </a:prstGeom>
        </p:spPr>
      </p:pic>
      <p:sp>
        <p:nvSpPr>
          <p:cNvPr id="6" name="object 4">
            <a:extLst>
              <a:ext uri="{FF2B5EF4-FFF2-40B4-BE49-F238E27FC236}">
                <a16:creationId xmlns:a16="http://schemas.microsoft.com/office/drawing/2014/main" id="{CC338B03-27AE-47AB-820F-98602333E445}"/>
              </a:ext>
            </a:extLst>
          </p:cNvPr>
          <p:cNvSpPr txBox="1"/>
          <p:nvPr/>
        </p:nvSpPr>
        <p:spPr>
          <a:xfrm>
            <a:off x="15919450" y="3640418"/>
            <a:ext cx="3698524" cy="2598147"/>
          </a:xfrm>
          <a:prstGeom prst="rect">
            <a:avLst/>
          </a:prstGeom>
        </p:spPr>
        <p:txBody>
          <a:bodyPr vert="horz" wrap="square" lIns="0" tIns="12700" rIns="0" bIns="0" rtlCol="0">
            <a:spAutoFit/>
          </a:bodyPr>
          <a:lstStyle/>
          <a:p>
            <a:pPr algn="l"/>
            <a:r>
              <a:rPr lang="en-US" sz="2800" b="0" i="0" dirty="0">
                <a:solidFill>
                  <a:srgbClr val="494949"/>
                </a:solidFill>
                <a:effectLst/>
                <a:latin typeface="Open Sans" panose="020B0606030504020204" pitchFamily="34" charset="0"/>
              </a:rPr>
              <a:t>The Fed’s yield curve model warns of recession. Junk bonds are likely one of the next shoes to drop. </a:t>
            </a:r>
            <a:br>
              <a:rPr lang="en-US" sz="2800" b="0" i="0" dirty="0">
                <a:solidFill>
                  <a:srgbClr val="494949"/>
                </a:solidFill>
                <a:effectLst/>
                <a:latin typeface="Open Sans" panose="020B0606030504020204" pitchFamily="34" charset="0"/>
              </a:rPr>
            </a:br>
            <a:endParaRPr lang="en-US" sz="2800" dirty="0">
              <a:solidFill>
                <a:srgbClr val="5E5E5E"/>
              </a:solidFill>
              <a:latin typeface="Roboto Light" panose="02000000000000000000" pitchFamily="2" charset="0"/>
              <a:ea typeface="Roboto Light" panose="02000000000000000000" pitchFamily="2" charset="0"/>
              <a:cs typeface="Trebuchet MS"/>
            </a:endParaRPr>
          </a:p>
        </p:txBody>
      </p:sp>
      <p:sp>
        <p:nvSpPr>
          <p:cNvPr id="2" name="Slide Number Placeholder 1">
            <a:extLst>
              <a:ext uri="{FF2B5EF4-FFF2-40B4-BE49-F238E27FC236}">
                <a16:creationId xmlns:a16="http://schemas.microsoft.com/office/drawing/2014/main" id="{939B5628-8835-414D-82CE-F385D52FE991}"/>
              </a:ext>
            </a:extLst>
          </p:cNvPr>
          <p:cNvSpPr>
            <a:spLocks noGrp="1"/>
          </p:cNvSpPr>
          <p:nvPr>
            <p:ph type="sldNum" sz="quarter" idx="7"/>
          </p:nvPr>
        </p:nvSpPr>
        <p:spPr/>
        <p:txBody>
          <a:bodyPr/>
          <a:lstStyle/>
          <a:p>
            <a:pPr marL="38100">
              <a:lnSpc>
                <a:spcPts val="1735"/>
              </a:lnSpc>
            </a:pPr>
            <a:fld id="{81D60167-4931-47E6-BA6A-407CBD079E47}" type="slidenum">
              <a:rPr lang="en-US" spc="15" smtClean="0"/>
              <a:t>28</a:t>
            </a:fld>
            <a:endParaRPr lang="en-US" spc="15" dirty="0"/>
          </a:p>
        </p:txBody>
      </p:sp>
      <p:sp>
        <p:nvSpPr>
          <p:cNvPr id="12" name="Crescat Capital Firm Presentation | June 2020…">
            <a:extLst>
              <a:ext uri="{FF2B5EF4-FFF2-40B4-BE49-F238E27FC236}">
                <a16:creationId xmlns:a16="http://schemas.microsoft.com/office/drawing/2014/main" id="{38405139-ECE5-234C-8CD8-30B45918A55E}"/>
              </a:ext>
            </a:extLst>
          </p:cNvPr>
          <p:cNvSpPr txBox="1"/>
          <p:nvPr/>
        </p:nvSpPr>
        <p:spPr>
          <a:xfrm>
            <a:off x="15445019" y="10543165"/>
            <a:ext cx="4172955" cy="4145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2144" dirty="0">
                <a:solidFill>
                  <a:schemeClr val="tx1">
                    <a:lumMod val="95000"/>
                    <a:lumOff val="5000"/>
                  </a:schemeClr>
                </a:solidFill>
              </a:rPr>
              <a:t>Crescat Firmwide Presentation</a:t>
            </a:r>
          </a:p>
        </p:txBody>
      </p:sp>
      <p:pic>
        <p:nvPicPr>
          <p:cNvPr id="2050" name="Picture 2">
            <a:extLst>
              <a:ext uri="{FF2B5EF4-FFF2-40B4-BE49-F238E27FC236}">
                <a16:creationId xmlns:a16="http://schemas.microsoft.com/office/drawing/2014/main" id="{F7999CA7-B856-BAF4-59D0-F0F6CA4DDB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2048716" y="713894"/>
            <a:ext cx="13063979" cy="9331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6668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ject 3">
            <a:extLst>
              <a:ext uri="{FF2B5EF4-FFF2-40B4-BE49-F238E27FC236}">
                <a16:creationId xmlns:a16="http://schemas.microsoft.com/office/drawing/2014/main" id="{7D174F19-67E2-4814-8177-2A21CAF2D350}"/>
              </a:ext>
            </a:extLst>
          </p:cNvPr>
          <p:cNvPicPr/>
          <p:nvPr/>
        </p:nvPicPr>
        <p:blipFill>
          <a:blip r:embed="rId2" cstate="print"/>
          <a:stretch>
            <a:fillRect/>
          </a:stretch>
        </p:blipFill>
        <p:spPr>
          <a:xfrm>
            <a:off x="-16182" y="796"/>
            <a:ext cx="20104099" cy="11308554"/>
          </a:xfrm>
          <a:prstGeom prst="rect">
            <a:avLst/>
          </a:prstGeom>
        </p:spPr>
      </p:pic>
      <p:sp>
        <p:nvSpPr>
          <p:cNvPr id="4" name="object 7">
            <a:extLst>
              <a:ext uri="{FF2B5EF4-FFF2-40B4-BE49-F238E27FC236}">
                <a16:creationId xmlns:a16="http://schemas.microsoft.com/office/drawing/2014/main" id="{48E22566-47FB-4786-B916-94DC579E678B}"/>
              </a:ext>
            </a:extLst>
          </p:cNvPr>
          <p:cNvSpPr/>
          <p:nvPr/>
        </p:nvSpPr>
        <p:spPr>
          <a:xfrm>
            <a:off x="16216584" y="3368675"/>
            <a:ext cx="2590800" cy="76200"/>
          </a:xfrm>
          <a:custGeom>
            <a:avLst/>
            <a:gdLst/>
            <a:ahLst/>
            <a:cxnLst/>
            <a:rect l="l" t="t" r="r" b="b"/>
            <a:pathLst>
              <a:path w="1299845" h="38100">
                <a:moveTo>
                  <a:pt x="1299227" y="0"/>
                </a:moveTo>
                <a:lnTo>
                  <a:pt x="0" y="0"/>
                </a:lnTo>
                <a:lnTo>
                  <a:pt x="0" y="37695"/>
                </a:lnTo>
                <a:lnTo>
                  <a:pt x="1299227" y="37695"/>
                </a:lnTo>
                <a:lnTo>
                  <a:pt x="1299227" y="0"/>
                </a:lnTo>
                <a:close/>
              </a:path>
            </a:pathLst>
          </a:custGeom>
          <a:solidFill>
            <a:srgbClr val="A28A2C"/>
          </a:solidFill>
        </p:spPr>
        <p:txBody>
          <a:bodyPr wrap="square" lIns="0" tIns="0" rIns="0" bIns="0" rtlCol="0"/>
          <a:lstStyle/>
          <a:p>
            <a:endParaRPr/>
          </a:p>
        </p:txBody>
      </p:sp>
      <p:pic>
        <p:nvPicPr>
          <p:cNvPr id="5" name="Picture 4" descr="A picture containing text, clipart&#10;&#10;Description automatically generated">
            <a:extLst>
              <a:ext uri="{FF2B5EF4-FFF2-40B4-BE49-F238E27FC236}">
                <a16:creationId xmlns:a16="http://schemas.microsoft.com/office/drawing/2014/main" id="{3D9A3461-3329-42F9-8167-E7E9E11E0B5F}"/>
              </a:ext>
            </a:extLst>
          </p:cNvPr>
          <p:cNvPicPr>
            <a:picLocks noChangeAspect="1"/>
          </p:cNvPicPr>
          <p:nvPr/>
        </p:nvPicPr>
        <p:blipFill rotWithShape="1">
          <a:blip r:embed="rId3">
            <a:extLst>
              <a:ext uri="{28A0092B-C50C-407E-A947-70E740481C1C}">
                <a14:useLocalDpi xmlns:a14="http://schemas.microsoft.com/office/drawing/2010/main" val="0"/>
              </a:ext>
            </a:extLst>
          </a:blip>
          <a:srcRect r="74771"/>
          <a:stretch/>
        </p:blipFill>
        <p:spPr>
          <a:xfrm>
            <a:off x="16326348" y="1598368"/>
            <a:ext cx="2514600" cy="1280160"/>
          </a:xfrm>
          <a:prstGeom prst="rect">
            <a:avLst/>
          </a:prstGeom>
        </p:spPr>
      </p:pic>
      <p:sp>
        <p:nvSpPr>
          <p:cNvPr id="6" name="object 4">
            <a:extLst>
              <a:ext uri="{FF2B5EF4-FFF2-40B4-BE49-F238E27FC236}">
                <a16:creationId xmlns:a16="http://schemas.microsoft.com/office/drawing/2014/main" id="{CC338B03-27AE-47AB-820F-98602333E445}"/>
              </a:ext>
            </a:extLst>
          </p:cNvPr>
          <p:cNvSpPr txBox="1"/>
          <p:nvPr/>
        </p:nvSpPr>
        <p:spPr>
          <a:xfrm>
            <a:off x="15919450" y="3640418"/>
            <a:ext cx="3581400" cy="4321696"/>
          </a:xfrm>
          <a:prstGeom prst="rect">
            <a:avLst/>
          </a:prstGeom>
        </p:spPr>
        <p:txBody>
          <a:bodyPr vert="horz" wrap="square" lIns="0" tIns="12700" rIns="0" bIns="0" rtlCol="0">
            <a:spAutoFit/>
          </a:bodyPr>
          <a:lstStyle/>
          <a:p>
            <a:pPr algn="l"/>
            <a:r>
              <a:rPr lang="en-US" sz="2800" b="0" i="0" dirty="0">
                <a:solidFill>
                  <a:schemeClr val="tx1">
                    <a:lumMod val="95000"/>
                    <a:lumOff val="5000"/>
                  </a:schemeClr>
                </a:solidFill>
                <a:effectLst/>
                <a:latin typeface="Roboto Light" panose="02000000000000000000" pitchFamily="2" charset="0"/>
                <a:ea typeface="Roboto Light" panose="02000000000000000000" pitchFamily="2" charset="0"/>
              </a:rPr>
              <a:t>If the rationale for buying Treasuries is solely based on the premise that the system cannot endure substantially higher interest rates, then gold would be a far superior choice.</a:t>
            </a:r>
            <a:br>
              <a:rPr lang="en-US" sz="2800" b="0" i="0" dirty="0">
                <a:solidFill>
                  <a:srgbClr val="494949"/>
                </a:solidFill>
                <a:effectLst/>
                <a:latin typeface="Open Sans" panose="020B0606030504020204" pitchFamily="34" charset="0"/>
              </a:rPr>
            </a:br>
            <a:endParaRPr lang="en-US" sz="2800" dirty="0">
              <a:solidFill>
                <a:srgbClr val="5E5E5E"/>
              </a:solidFill>
              <a:latin typeface="Roboto Light" panose="02000000000000000000" pitchFamily="2" charset="0"/>
              <a:ea typeface="Roboto Light" panose="02000000000000000000" pitchFamily="2" charset="0"/>
              <a:cs typeface="Trebuchet MS"/>
            </a:endParaRPr>
          </a:p>
        </p:txBody>
      </p:sp>
      <p:sp>
        <p:nvSpPr>
          <p:cNvPr id="2" name="Slide Number Placeholder 1">
            <a:extLst>
              <a:ext uri="{FF2B5EF4-FFF2-40B4-BE49-F238E27FC236}">
                <a16:creationId xmlns:a16="http://schemas.microsoft.com/office/drawing/2014/main" id="{939B5628-8835-414D-82CE-F385D52FE991}"/>
              </a:ext>
            </a:extLst>
          </p:cNvPr>
          <p:cNvSpPr>
            <a:spLocks noGrp="1"/>
          </p:cNvSpPr>
          <p:nvPr>
            <p:ph type="sldNum" sz="quarter" idx="7"/>
          </p:nvPr>
        </p:nvSpPr>
        <p:spPr/>
        <p:txBody>
          <a:bodyPr/>
          <a:lstStyle/>
          <a:p>
            <a:pPr marL="38100">
              <a:lnSpc>
                <a:spcPts val="1735"/>
              </a:lnSpc>
            </a:pPr>
            <a:fld id="{81D60167-4931-47E6-BA6A-407CBD079E47}" type="slidenum">
              <a:rPr lang="en-US" spc="15" smtClean="0"/>
              <a:t>29</a:t>
            </a:fld>
            <a:endParaRPr lang="en-US" spc="15" dirty="0"/>
          </a:p>
        </p:txBody>
      </p:sp>
      <p:sp>
        <p:nvSpPr>
          <p:cNvPr id="12" name="Crescat Capital Firm Presentation | June 2020…">
            <a:extLst>
              <a:ext uri="{FF2B5EF4-FFF2-40B4-BE49-F238E27FC236}">
                <a16:creationId xmlns:a16="http://schemas.microsoft.com/office/drawing/2014/main" id="{38405139-ECE5-234C-8CD8-30B45918A55E}"/>
              </a:ext>
            </a:extLst>
          </p:cNvPr>
          <p:cNvSpPr txBox="1"/>
          <p:nvPr/>
        </p:nvSpPr>
        <p:spPr>
          <a:xfrm>
            <a:off x="15445019" y="10543165"/>
            <a:ext cx="4172955" cy="4145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2144" dirty="0">
                <a:solidFill>
                  <a:schemeClr val="tx1">
                    <a:lumMod val="95000"/>
                    <a:lumOff val="5000"/>
                  </a:schemeClr>
                </a:solidFill>
              </a:rPr>
              <a:t>Crescat Firmwide Presentation</a:t>
            </a:r>
          </a:p>
        </p:txBody>
      </p:sp>
      <p:pic>
        <p:nvPicPr>
          <p:cNvPr id="7" name="Picture 6">
            <a:extLst>
              <a:ext uri="{FF2B5EF4-FFF2-40B4-BE49-F238E27FC236}">
                <a16:creationId xmlns:a16="http://schemas.microsoft.com/office/drawing/2014/main" id="{3DF2B059-B7AE-8501-A690-CE76CA527969}"/>
              </a:ext>
            </a:extLst>
          </p:cNvPr>
          <p:cNvPicPr>
            <a:picLocks noChangeAspect="1"/>
          </p:cNvPicPr>
          <p:nvPr/>
        </p:nvPicPr>
        <p:blipFill>
          <a:blip r:embed="rId4"/>
          <a:stretch>
            <a:fillRect/>
          </a:stretch>
        </p:blipFill>
        <p:spPr>
          <a:xfrm>
            <a:off x="1224325" y="701675"/>
            <a:ext cx="13711726" cy="9751661"/>
          </a:xfrm>
          <a:prstGeom prst="rect">
            <a:avLst/>
          </a:prstGeom>
        </p:spPr>
      </p:pic>
    </p:spTree>
    <p:extLst>
      <p:ext uri="{BB962C8B-B14F-4D97-AF65-F5344CB8AC3E}">
        <p14:creationId xmlns:p14="http://schemas.microsoft.com/office/powerpoint/2010/main" val="1272819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48CC5-86F7-FDC9-B7EB-0488D7A96782}"/>
            </a:ext>
          </a:extLst>
        </p:cNvPr>
        <p:cNvGrpSpPr/>
        <p:nvPr/>
      </p:nvGrpSpPr>
      <p:grpSpPr>
        <a:xfrm>
          <a:off x="0" y="0"/>
          <a:ext cx="0" cy="0"/>
          <a:chOff x="0" y="0"/>
          <a:chExt cx="0" cy="0"/>
        </a:xfrm>
      </p:grpSpPr>
      <p:pic>
        <p:nvPicPr>
          <p:cNvPr id="7" name="Picture 6" descr="A white background with lines&#10;&#10;Description automatically generated">
            <a:extLst>
              <a:ext uri="{FF2B5EF4-FFF2-40B4-BE49-F238E27FC236}">
                <a16:creationId xmlns:a16="http://schemas.microsoft.com/office/drawing/2014/main" id="{48070DE8-2A5B-2840-1CF0-2E2C7E6B38C4}"/>
              </a:ext>
            </a:extLst>
          </p:cNvPr>
          <p:cNvPicPr>
            <a:picLocks noChangeAspect="1"/>
          </p:cNvPicPr>
          <p:nvPr/>
        </p:nvPicPr>
        <p:blipFill>
          <a:blip r:embed="rId2"/>
          <a:srcRect b="19"/>
          <a:stretch/>
        </p:blipFill>
        <p:spPr>
          <a:xfrm>
            <a:off x="33" y="2511"/>
            <a:ext cx="20104067" cy="11306442"/>
          </a:xfrm>
          <a:prstGeom prst="rect">
            <a:avLst/>
          </a:prstGeom>
        </p:spPr>
      </p:pic>
      <p:sp>
        <p:nvSpPr>
          <p:cNvPr id="2" name="Rectangle 1">
            <a:extLst>
              <a:ext uri="{FF2B5EF4-FFF2-40B4-BE49-F238E27FC236}">
                <a16:creationId xmlns:a16="http://schemas.microsoft.com/office/drawing/2014/main" id="{0E0A9926-F9E9-E53F-8FE2-614A7DD32D2A}"/>
              </a:ext>
            </a:extLst>
          </p:cNvPr>
          <p:cNvSpPr/>
          <p:nvPr/>
        </p:nvSpPr>
        <p:spPr>
          <a:xfrm>
            <a:off x="-2480" y="377349"/>
            <a:ext cx="20106580" cy="1314243"/>
          </a:xfrm>
          <a:prstGeom prst="rect">
            <a:avLst/>
          </a:prstGeom>
          <a:solidFill>
            <a:srgbClr val="0220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3" name="TextBox 2">
            <a:extLst>
              <a:ext uri="{FF2B5EF4-FFF2-40B4-BE49-F238E27FC236}">
                <a16:creationId xmlns:a16="http://schemas.microsoft.com/office/drawing/2014/main" id="{52515AC0-813A-8592-7A12-835C3BBAA37A}"/>
              </a:ext>
            </a:extLst>
          </p:cNvPr>
          <p:cNvSpPr txBox="1"/>
          <p:nvPr/>
        </p:nvSpPr>
        <p:spPr>
          <a:xfrm>
            <a:off x="5649490" y="505674"/>
            <a:ext cx="8802639" cy="853632"/>
          </a:xfrm>
          <a:prstGeom prst="rect">
            <a:avLst/>
          </a:prstGeom>
          <a:noFill/>
        </p:spPr>
        <p:txBody>
          <a:bodyPr wrap="square" rtlCol="0">
            <a:spAutoFit/>
          </a:bodyPr>
          <a:lstStyle/>
          <a:p>
            <a:r>
              <a:rPr lang="en-US" sz="4947" b="1" dirty="0">
                <a:solidFill>
                  <a:schemeClr val="bg1"/>
                </a:solidFill>
                <a:latin typeface="Roboto" panose="02000000000000000000" pitchFamily="2" charset="0"/>
                <a:ea typeface="Roboto" panose="02000000000000000000" pitchFamily="2" charset="0"/>
                <a:cs typeface="Roboto" panose="02000000000000000000" pitchFamily="2" charset="0"/>
              </a:rPr>
              <a:t>Crescat’s Investment Process</a:t>
            </a:r>
          </a:p>
        </p:txBody>
      </p:sp>
      <p:sp>
        <p:nvSpPr>
          <p:cNvPr id="4" name="TextBox 3">
            <a:extLst>
              <a:ext uri="{FF2B5EF4-FFF2-40B4-BE49-F238E27FC236}">
                <a16:creationId xmlns:a16="http://schemas.microsoft.com/office/drawing/2014/main" id="{F42E680F-AC6F-4A73-CAC5-B685D8B112F0}"/>
              </a:ext>
            </a:extLst>
          </p:cNvPr>
          <p:cNvSpPr txBox="1"/>
          <p:nvPr/>
        </p:nvSpPr>
        <p:spPr>
          <a:xfrm>
            <a:off x="544486" y="2345876"/>
            <a:ext cx="9067787" cy="701410"/>
          </a:xfrm>
          <a:prstGeom prst="rect">
            <a:avLst/>
          </a:prstGeom>
          <a:noFill/>
        </p:spPr>
        <p:txBody>
          <a:bodyPr wrap="square" rtlCol="0">
            <a:spAutoFit/>
          </a:bodyPr>
          <a:lstStyle/>
          <a:p>
            <a:r>
              <a:rPr lang="en-US" sz="3958" dirty="0">
                <a:solidFill>
                  <a:srgbClr val="022069"/>
                </a:solidFill>
                <a:latin typeface="Roboto" panose="02000000000000000000" pitchFamily="2" charset="0"/>
                <a:ea typeface="Roboto" panose="02000000000000000000" pitchFamily="2" charset="0"/>
                <a:cs typeface="Roboto" panose="02000000000000000000" pitchFamily="2" charset="0"/>
              </a:rPr>
              <a:t>Primary Values &amp; Supporting Methods</a:t>
            </a:r>
          </a:p>
        </p:txBody>
      </p:sp>
      <p:sp>
        <p:nvSpPr>
          <p:cNvPr id="5" name="Rectangle 4">
            <a:extLst>
              <a:ext uri="{FF2B5EF4-FFF2-40B4-BE49-F238E27FC236}">
                <a16:creationId xmlns:a16="http://schemas.microsoft.com/office/drawing/2014/main" id="{88716490-8468-720B-8F87-BADC549B2D8F}"/>
              </a:ext>
            </a:extLst>
          </p:cNvPr>
          <p:cNvSpPr/>
          <p:nvPr/>
        </p:nvSpPr>
        <p:spPr>
          <a:xfrm>
            <a:off x="541973" y="3107141"/>
            <a:ext cx="2094177" cy="104709"/>
          </a:xfrm>
          <a:prstGeom prst="rect">
            <a:avLst/>
          </a:prstGeom>
          <a:solidFill>
            <a:srgbClr val="D2B7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TextBox 7">
            <a:extLst>
              <a:ext uri="{FF2B5EF4-FFF2-40B4-BE49-F238E27FC236}">
                <a16:creationId xmlns:a16="http://schemas.microsoft.com/office/drawing/2014/main" id="{A9BEF8B5-F99E-7434-96DD-C49B13F665B0}"/>
              </a:ext>
            </a:extLst>
          </p:cNvPr>
          <p:cNvSpPr txBox="1"/>
          <p:nvPr/>
        </p:nvSpPr>
        <p:spPr>
          <a:xfrm>
            <a:off x="939867" y="3735395"/>
            <a:ext cx="11194394" cy="6182462"/>
          </a:xfrm>
          <a:prstGeom prst="rect">
            <a:avLst/>
          </a:prstGeom>
          <a:noFill/>
        </p:spPr>
        <p:txBody>
          <a:bodyPr wrap="square">
            <a:spAutoFit/>
          </a:bodyPr>
          <a:lstStyle/>
          <a:p>
            <a:pPr marL="471202" indent="-471202">
              <a:buFont typeface="Arial" panose="020B0604020202020204" pitchFamily="34" charset="0"/>
              <a:buChar char="•"/>
            </a:pPr>
            <a:r>
              <a:rPr lang="en-US" sz="3298" dirty="0">
                <a:solidFill>
                  <a:srgbClr val="022069"/>
                </a:solidFill>
              </a:rPr>
              <a:t>Development and expression of tactical macroeconomic themes.</a:t>
            </a:r>
          </a:p>
          <a:p>
            <a:pPr marL="471202" indent="-471202">
              <a:buFont typeface="Arial" panose="020B0604020202020204" pitchFamily="34" charset="0"/>
              <a:buChar char="•"/>
            </a:pPr>
            <a:r>
              <a:rPr lang="en-US" sz="3298" dirty="0">
                <a:solidFill>
                  <a:srgbClr val="022069"/>
                </a:solidFill>
              </a:rPr>
              <a:t>Proprietary valuation-based research.</a:t>
            </a:r>
          </a:p>
          <a:p>
            <a:pPr marL="471202" indent="-471202">
              <a:buFont typeface="Arial" panose="020B0604020202020204" pitchFamily="34" charset="0"/>
              <a:buChar char="•"/>
            </a:pPr>
            <a:r>
              <a:rPr lang="en-US" sz="3298" dirty="0">
                <a:solidFill>
                  <a:srgbClr val="022069"/>
                </a:solidFill>
              </a:rPr>
              <a:t>Quant models </a:t>
            </a:r>
          </a:p>
          <a:p>
            <a:pPr marL="1225125" lvl="1" indent="-471202">
              <a:buFont typeface="Arial" panose="020B0604020202020204" pitchFamily="34" charset="0"/>
              <a:buChar char="•"/>
            </a:pPr>
            <a:r>
              <a:rPr lang="en-US" sz="3298" dirty="0">
                <a:solidFill>
                  <a:srgbClr val="022069"/>
                </a:solidFill>
              </a:rPr>
              <a:t>AI Quantamental Equity</a:t>
            </a:r>
          </a:p>
          <a:p>
            <a:pPr marL="1225125" lvl="1" indent="-471202">
              <a:buFont typeface="Arial" panose="020B0604020202020204" pitchFamily="34" charset="0"/>
              <a:buChar char="•"/>
            </a:pPr>
            <a:r>
              <a:rPr lang="en-US" sz="3298" dirty="0">
                <a:solidFill>
                  <a:srgbClr val="022069"/>
                </a:solidFill>
              </a:rPr>
              <a:t>Macro</a:t>
            </a:r>
          </a:p>
          <a:p>
            <a:pPr marL="1225125" lvl="1" indent="-471202">
              <a:buFont typeface="Arial" panose="020B0604020202020204" pitchFamily="34" charset="0"/>
              <a:buChar char="•"/>
            </a:pPr>
            <a:r>
              <a:rPr lang="en-US" sz="3298" dirty="0">
                <a:solidFill>
                  <a:srgbClr val="022069"/>
                </a:solidFill>
              </a:rPr>
              <a:t>Precious Metals</a:t>
            </a:r>
          </a:p>
          <a:p>
            <a:pPr marL="1225125" lvl="1" indent="-471202">
              <a:buFont typeface="Arial" panose="020B0604020202020204" pitchFamily="34" charset="0"/>
              <a:buChar char="•"/>
            </a:pPr>
            <a:r>
              <a:rPr lang="en-US" sz="3298" dirty="0">
                <a:solidFill>
                  <a:srgbClr val="022069"/>
                </a:solidFill>
              </a:rPr>
              <a:t>Energy</a:t>
            </a:r>
          </a:p>
          <a:p>
            <a:pPr marL="471202" indent="-471202">
              <a:buFont typeface="Arial" panose="020B0604020202020204" pitchFamily="34" charset="0"/>
              <a:buChar char="•"/>
            </a:pPr>
            <a:r>
              <a:rPr lang="en-US" sz="3298" dirty="0">
                <a:solidFill>
                  <a:srgbClr val="022069"/>
                </a:solidFill>
              </a:rPr>
              <a:t>Hiring of industry professionals whom we consider to be experts in their field.</a:t>
            </a:r>
          </a:p>
          <a:p>
            <a:pPr marL="471202" indent="-471202">
              <a:buFont typeface="Arial" panose="020B0604020202020204" pitchFamily="34" charset="0"/>
              <a:buChar char="•"/>
            </a:pPr>
            <a:r>
              <a:rPr lang="en-US" sz="3298" dirty="0">
                <a:solidFill>
                  <a:srgbClr val="022069"/>
                </a:solidFill>
              </a:rPr>
              <a:t>Risk management that embraces volatility to realize intrinsic value. </a:t>
            </a:r>
          </a:p>
        </p:txBody>
      </p:sp>
      <p:sp>
        <p:nvSpPr>
          <p:cNvPr id="10" name="Oval 9">
            <a:extLst>
              <a:ext uri="{FF2B5EF4-FFF2-40B4-BE49-F238E27FC236}">
                <a16:creationId xmlns:a16="http://schemas.microsoft.com/office/drawing/2014/main" id="{6D575AF9-6A56-072F-B9FE-B0101521ABAC}"/>
              </a:ext>
            </a:extLst>
          </p:cNvPr>
          <p:cNvSpPr/>
          <p:nvPr/>
        </p:nvSpPr>
        <p:spPr>
          <a:xfrm>
            <a:off x="11681843" y="2831217"/>
            <a:ext cx="7482391" cy="7367825"/>
          </a:xfrm>
          <a:prstGeom prst="ellipse">
            <a:avLst/>
          </a:prstGeom>
          <a:noFill/>
          <a:ln w="120650">
            <a:solidFill>
              <a:srgbClr val="D2B7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11" name="Oval 10">
            <a:extLst>
              <a:ext uri="{FF2B5EF4-FFF2-40B4-BE49-F238E27FC236}">
                <a16:creationId xmlns:a16="http://schemas.microsoft.com/office/drawing/2014/main" id="{AD681B78-4647-E029-C23A-68B9CDF98772}"/>
              </a:ext>
            </a:extLst>
          </p:cNvPr>
          <p:cNvSpPr/>
          <p:nvPr/>
        </p:nvSpPr>
        <p:spPr>
          <a:xfrm>
            <a:off x="13716283" y="4871199"/>
            <a:ext cx="3413509" cy="3287858"/>
          </a:xfrm>
          <a:prstGeom prst="ellipse">
            <a:avLst/>
          </a:prstGeom>
          <a:solidFill>
            <a:srgbClr val="0220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13" name="TextBox 12">
            <a:extLst>
              <a:ext uri="{FF2B5EF4-FFF2-40B4-BE49-F238E27FC236}">
                <a16:creationId xmlns:a16="http://schemas.microsoft.com/office/drawing/2014/main" id="{117DB065-676B-D028-4146-44846C5613AA}"/>
              </a:ext>
            </a:extLst>
          </p:cNvPr>
          <p:cNvSpPr txBox="1"/>
          <p:nvPr/>
        </p:nvSpPr>
        <p:spPr>
          <a:xfrm>
            <a:off x="14140354" y="5525482"/>
            <a:ext cx="2565367" cy="1919243"/>
          </a:xfrm>
          <a:prstGeom prst="rect">
            <a:avLst/>
          </a:prstGeom>
          <a:noFill/>
        </p:spPr>
        <p:txBody>
          <a:bodyPr wrap="square" rtlCol="0">
            <a:spAutoFit/>
          </a:bodyPr>
          <a:lstStyle/>
          <a:p>
            <a:pPr algn="ctr"/>
            <a:r>
              <a:rPr lang="en-US" sz="2968" dirty="0">
                <a:solidFill>
                  <a:schemeClr val="bg1"/>
                </a:solidFill>
                <a:latin typeface="Roboto" panose="02000000000000000000" pitchFamily="2" charset="0"/>
                <a:ea typeface="Roboto" panose="02000000000000000000" pitchFamily="2" charset="0"/>
                <a:cs typeface="Roboto" panose="02000000000000000000" pitchFamily="2" charset="0"/>
              </a:rPr>
              <a:t>Macro </a:t>
            </a:r>
          </a:p>
          <a:p>
            <a:pPr algn="ctr"/>
            <a:r>
              <a:rPr lang="en-US" sz="2968" dirty="0">
                <a:solidFill>
                  <a:schemeClr val="bg1"/>
                </a:solidFill>
                <a:latin typeface="Roboto" panose="02000000000000000000" pitchFamily="2" charset="0"/>
                <a:ea typeface="Roboto" panose="02000000000000000000" pitchFamily="2" charset="0"/>
                <a:cs typeface="Roboto" panose="02000000000000000000" pitchFamily="2" charset="0"/>
              </a:rPr>
              <a:t>+ Fundamental Value</a:t>
            </a:r>
          </a:p>
        </p:txBody>
      </p:sp>
      <p:sp>
        <p:nvSpPr>
          <p:cNvPr id="14" name="Oval 13">
            <a:extLst>
              <a:ext uri="{FF2B5EF4-FFF2-40B4-BE49-F238E27FC236}">
                <a16:creationId xmlns:a16="http://schemas.microsoft.com/office/drawing/2014/main" id="{A024740C-D390-AB4B-253F-EE9EF758D725}"/>
              </a:ext>
            </a:extLst>
          </p:cNvPr>
          <p:cNvSpPr/>
          <p:nvPr/>
        </p:nvSpPr>
        <p:spPr>
          <a:xfrm>
            <a:off x="14299825" y="1765863"/>
            <a:ext cx="2246424" cy="2195478"/>
          </a:xfrm>
          <a:prstGeom prst="ellipse">
            <a:avLst/>
          </a:prstGeom>
          <a:solidFill>
            <a:srgbClr val="0220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15" name="TextBox 14">
            <a:extLst>
              <a:ext uri="{FF2B5EF4-FFF2-40B4-BE49-F238E27FC236}">
                <a16:creationId xmlns:a16="http://schemas.microsoft.com/office/drawing/2014/main" id="{762CA2E2-577F-3541-C659-5D4269534646}"/>
              </a:ext>
            </a:extLst>
          </p:cNvPr>
          <p:cNvSpPr txBox="1"/>
          <p:nvPr/>
        </p:nvSpPr>
        <p:spPr>
          <a:xfrm>
            <a:off x="14684948" y="2381465"/>
            <a:ext cx="1469167" cy="904222"/>
          </a:xfrm>
          <a:prstGeom prst="rect">
            <a:avLst/>
          </a:prstGeom>
          <a:noFill/>
        </p:spPr>
        <p:txBody>
          <a:bodyPr wrap="square" rtlCol="0">
            <a:spAutoFit/>
          </a:bodyPr>
          <a:lstStyle/>
          <a:p>
            <a:pPr algn="ctr"/>
            <a:r>
              <a:rPr lang="en-US" sz="2638" dirty="0">
                <a:solidFill>
                  <a:schemeClr val="bg1"/>
                </a:solidFill>
                <a:latin typeface="Roboto" panose="02000000000000000000" pitchFamily="2" charset="0"/>
                <a:ea typeface="Roboto" panose="02000000000000000000" pitchFamily="2" charset="0"/>
                <a:cs typeface="Roboto" panose="02000000000000000000" pitchFamily="2" charset="0"/>
              </a:rPr>
              <a:t>Quant</a:t>
            </a:r>
          </a:p>
          <a:p>
            <a:pPr algn="ctr"/>
            <a:r>
              <a:rPr lang="en-US" sz="2638" dirty="0">
                <a:solidFill>
                  <a:schemeClr val="bg1"/>
                </a:solidFill>
                <a:latin typeface="Roboto" panose="02000000000000000000" pitchFamily="2" charset="0"/>
                <a:ea typeface="Roboto" panose="02000000000000000000" pitchFamily="2" charset="0"/>
                <a:cs typeface="Roboto" panose="02000000000000000000" pitchFamily="2" charset="0"/>
              </a:rPr>
              <a:t>Models</a:t>
            </a:r>
          </a:p>
        </p:txBody>
      </p:sp>
      <p:sp>
        <p:nvSpPr>
          <p:cNvPr id="18" name="Oval 17">
            <a:extLst>
              <a:ext uri="{FF2B5EF4-FFF2-40B4-BE49-F238E27FC236}">
                <a16:creationId xmlns:a16="http://schemas.microsoft.com/office/drawing/2014/main" id="{29766D11-DC25-ADEA-AB0A-4714A91DEC22}"/>
              </a:ext>
            </a:extLst>
          </p:cNvPr>
          <p:cNvSpPr/>
          <p:nvPr/>
        </p:nvSpPr>
        <p:spPr>
          <a:xfrm>
            <a:off x="17801030" y="5371685"/>
            <a:ext cx="2246424" cy="2195478"/>
          </a:xfrm>
          <a:prstGeom prst="ellipse">
            <a:avLst/>
          </a:prstGeom>
          <a:solidFill>
            <a:srgbClr val="0220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19" name="Oval 18">
            <a:extLst>
              <a:ext uri="{FF2B5EF4-FFF2-40B4-BE49-F238E27FC236}">
                <a16:creationId xmlns:a16="http://schemas.microsoft.com/office/drawing/2014/main" id="{EA029976-5737-C218-6630-B43685C9CD78}"/>
              </a:ext>
            </a:extLst>
          </p:cNvPr>
          <p:cNvSpPr/>
          <p:nvPr/>
        </p:nvSpPr>
        <p:spPr>
          <a:xfrm>
            <a:off x="10614182" y="5371683"/>
            <a:ext cx="2246424" cy="2195478"/>
          </a:xfrm>
          <a:prstGeom prst="ellipse">
            <a:avLst/>
          </a:prstGeom>
          <a:solidFill>
            <a:srgbClr val="0220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20" name="TextBox 19">
            <a:extLst>
              <a:ext uri="{FF2B5EF4-FFF2-40B4-BE49-F238E27FC236}">
                <a16:creationId xmlns:a16="http://schemas.microsoft.com/office/drawing/2014/main" id="{7E3B382B-3805-0198-60C0-F55B9F85FCCD}"/>
              </a:ext>
            </a:extLst>
          </p:cNvPr>
          <p:cNvSpPr txBox="1"/>
          <p:nvPr/>
        </p:nvSpPr>
        <p:spPr>
          <a:xfrm>
            <a:off x="10844573" y="5986062"/>
            <a:ext cx="1785639" cy="904222"/>
          </a:xfrm>
          <a:prstGeom prst="rect">
            <a:avLst/>
          </a:prstGeom>
          <a:noFill/>
        </p:spPr>
        <p:txBody>
          <a:bodyPr wrap="square" rtlCol="0">
            <a:spAutoFit/>
          </a:bodyPr>
          <a:lstStyle/>
          <a:p>
            <a:pPr algn="ctr"/>
            <a:r>
              <a:rPr lang="en-US" sz="2638" dirty="0">
                <a:solidFill>
                  <a:schemeClr val="bg1"/>
                </a:solidFill>
                <a:latin typeface="Roboto" panose="02000000000000000000" pitchFamily="2" charset="0"/>
                <a:ea typeface="Roboto" panose="02000000000000000000" pitchFamily="2" charset="0"/>
                <a:cs typeface="Roboto" panose="02000000000000000000" pitchFamily="2" charset="0"/>
              </a:rPr>
              <a:t>Thematic Approach</a:t>
            </a:r>
          </a:p>
        </p:txBody>
      </p:sp>
      <p:sp>
        <p:nvSpPr>
          <p:cNvPr id="21" name="TextBox 20">
            <a:extLst>
              <a:ext uri="{FF2B5EF4-FFF2-40B4-BE49-F238E27FC236}">
                <a16:creationId xmlns:a16="http://schemas.microsoft.com/office/drawing/2014/main" id="{F7118E66-7AFD-FAB4-C6CB-1996BA81880E}"/>
              </a:ext>
            </a:extLst>
          </p:cNvPr>
          <p:cNvSpPr txBox="1"/>
          <p:nvPr/>
        </p:nvSpPr>
        <p:spPr>
          <a:xfrm>
            <a:off x="18202443" y="5986062"/>
            <a:ext cx="1675126" cy="904222"/>
          </a:xfrm>
          <a:prstGeom prst="rect">
            <a:avLst/>
          </a:prstGeom>
          <a:noFill/>
        </p:spPr>
        <p:txBody>
          <a:bodyPr wrap="square" rtlCol="0">
            <a:spAutoFit/>
          </a:bodyPr>
          <a:lstStyle/>
          <a:p>
            <a:pPr algn="ctr"/>
            <a:r>
              <a:rPr lang="en-US" sz="2638" dirty="0">
                <a:solidFill>
                  <a:schemeClr val="bg1"/>
                </a:solidFill>
                <a:latin typeface="Roboto" panose="02000000000000000000" pitchFamily="2" charset="0"/>
                <a:ea typeface="Roboto" panose="02000000000000000000" pitchFamily="2" charset="0"/>
                <a:cs typeface="Roboto" panose="02000000000000000000" pitchFamily="2" charset="0"/>
              </a:rPr>
              <a:t>Industry</a:t>
            </a:r>
          </a:p>
          <a:p>
            <a:pPr algn="ctr"/>
            <a:r>
              <a:rPr lang="en-US" sz="2638" dirty="0">
                <a:solidFill>
                  <a:schemeClr val="bg1"/>
                </a:solidFill>
                <a:latin typeface="Roboto" panose="02000000000000000000" pitchFamily="2" charset="0"/>
                <a:ea typeface="Roboto" panose="02000000000000000000" pitchFamily="2" charset="0"/>
                <a:cs typeface="Roboto" panose="02000000000000000000" pitchFamily="2" charset="0"/>
              </a:rPr>
              <a:t>Experts</a:t>
            </a:r>
          </a:p>
        </p:txBody>
      </p:sp>
      <p:sp>
        <p:nvSpPr>
          <p:cNvPr id="22" name="Oval 21">
            <a:extLst>
              <a:ext uri="{FF2B5EF4-FFF2-40B4-BE49-F238E27FC236}">
                <a16:creationId xmlns:a16="http://schemas.microsoft.com/office/drawing/2014/main" id="{223C806E-E13F-99D8-9F69-8B5804798EB7}"/>
              </a:ext>
            </a:extLst>
          </p:cNvPr>
          <p:cNvSpPr/>
          <p:nvPr/>
        </p:nvSpPr>
        <p:spPr>
          <a:xfrm>
            <a:off x="14299825" y="9014938"/>
            <a:ext cx="2246424" cy="2195478"/>
          </a:xfrm>
          <a:prstGeom prst="ellipse">
            <a:avLst/>
          </a:prstGeom>
          <a:solidFill>
            <a:srgbClr val="0220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23" name="TextBox 22">
            <a:extLst>
              <a:ext uri="{FF2B5EF4-FFF2-40B4-BE49-F238E27FC236}">
                <a16:creationId xmlns:a16="http://schemas.microsoft.com/office/drawing/2014/main" id="{65922A35-012B-2320-847A-373E93DDF9CB}"/>
              </a:ext>
            </a:extLst>
          </p:cNvPr>
          <p:cNvSpPr txBox="1"/>
          <p:nvPr/>
        </p:nvSpPr>
        <p:spPr>
          <a:xfrm>
            <a:off x="14216586" y="9627582"/>
            <a:ext cx="2405895" cy="904222"/>
          </a:xfrm>
          <a:prstGeom prst="rect">
            <a:avLst/>
          </a:prstGeom>
          <a:noFill/>
        </p:spPr>
        <p:txBody>
          <a:bodyPr wrap="square" rtlCol="0">
            <a:spAutoFit/>
          </a:bodyPr>
          <a:lstStyle/>
          <a:p>
            <a:pPr algn="ctr"/>
            <a:r>
              <a:rPr lang="en-US" sz="2638" dirty="0">
                <a:solidFill>
                  <a:schemeClr val="bg1"/>
                </a:solidFill>
                <a:latin typeface="Roboto" panose="02000000000000000000" pitchFamily="2" charset="0"/>
                <a:ea typeface="Roboto" panose="02000000000000000000" pitchFamily="2" charset="0"/>
                <a:cs typeface="Roboto" panose="02000000000000000000" pitchFamily="2" charset="0"/>
              </a:rPr>
              <a:t>Risk</a:t>
            </a:r>
          </a:p>
          <a:p>
            <a:pPr algn="ctr"/>
            <a:r>
              <a:rPr lang="en-US" sz="2638" dirty="0">
                <a:solidFill>
                  <a:schemeClr val="bg1"/>
                </a:solidFill>
                <a:latin typeface="Roboto" panose="02000000000000000000" pitchFamily="2" charset="0"/>
                <a:ea typeface="Roboto" panose="02000000000000000000" pitchFamily="2" charset="0"/>
                <a:cs typeface="Roboto" panose="02000000000000000000" pitchFamily="2" charset="0"/>
              </a:rPr>
              <a:t>Management</a:t>
            </a:r>
          </a:p>
        </p:txBody>
      </p:sp>
      <p:sp>
        <p:nvSpPr>
          <p:cNvPr id="6" name="Crescat Capital Firm Presentation | June 2020…">
            <a:extLst>
              <a:ext uri="{FF2B5EF4-FFF2-40B4-BE49-F238E27FC236}">
                <a16:creationId xmlns:a16="http://schemas.microsoft.com/office/drawing/2014/main" id="{FC860165-5FF9-00C2-8F36-FE99E9CA9D63}"/>
              </a:ext>
            </a:extLst>
          </p:cNvPr>
          <p:cNvSpPr txBox="1"/>
          <p:nvPr/>
        </p:nvSpPr>
        <p:spPr>
          <a:xfrm>
            <a:off x="9654397" y="10873142"/>
            <a:ext cx="7051324" cy="3000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1400" dirty="0">
                <a:solidFill>
                  <a:schemeClr val="tx1">
                    <a:lumMod val="65000"/>
                    <a:lumOff val="35000"/>
                  </a:schemeClr>
                </a:solidFill>
              </a:rPr>
              <a:t>Strategies are actively managed and subject to change</a:t>
            </a:r>
          </a:p>
        </p:txBody>
      </p:sp>
    </p:spTree>
    <p:extLst>
      <p:ext uri="{BB962C8B-B14F-4D97-AF65-F5344CB8AC3E}">
        <p14:creationId xmlns:p14="http://schemas.microsoft.com/office/powerpoint/2010/main" val="11383642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ject 3">
            <a:extLst>
              <a:ext uri="{FF2B5EF4-FFF2-40B4-BE49-F238E27FC236}">
                <a16:creationId xmlns:a16="http://schemas.microsoft.com/office/drawing/2014/main" id="{7D174F19-67E2-4814-8177-2A21CAF2D350}"/>
              </a:ext>
            </a:extLst>
          </p:cNvPr>
          <p:cNvPicPr/>
          <p:nvPr/>
        </p:nvPicPr>
        <p:blipFill>
          <a:blip r:embed="rId2" cstate="print"/>
          <a:stretch>
            <a:fillRect/>
          </a:stretch>
        </p:blipFill>
        <p:spPr>
          <a:xfrm>
            <a:off x="-16182" y="796"/>
            <a:ext cx="20104099" cy="11308554"/>
          </a:xfrm>
          <a:prstGeom prst="rect">
            <a:avLst/>
          </a:prstGeom>
        </p:spPr>
      </p:pic>
      <p:sp>
        <p:nvSpPr>
          <p:cNvPr id="4" name="object 7">
            <a:extLst>
              <a:ext uri="{FF2B5EF4-FFF2-40B4-BE49-F238E27FC236}">
                <a16:creationId xmlns:a16="http://schemas.microsoft.com/office/drawing/2014/main" id="{48E22566-47FB-4786-B916-94DC579E678B}"/>
              </a:ext>
            </a:extLst>
          </p:cNvPr>
          <p:cNvSpPr/>
          <p:nvPr/>
        </p:nvSpPr>
        <p:spPr>
          <a:xfrm>
            <a:off x="16216584" y="3368675"/>
            <a:ext cx="2590800" cy="76200"/>
          </a:xfrm>
          <a:custGeom>
            <a:avLst/>
            <a:gdLst/>
            <a:ahLst/>
            <a:cxnLst/>
            <a:rect l="l" t="t" r="r" b="b"/>
            <a:pathLst>
              <a:path w="1299845" h="38100">
                <a:moveTo>
                  <a:pt x="1299227" y="0"/>
                </a:moveTo>
                <a:lnTo>
                  <a:pt x="0" y="0"/>
                </a:lnTo>
                <a:lnTo>
                  <a:pt x="0" y="37695"/>
                </a:lnTo>
                <a:lnTo>
                  <a:pt x="1299227" y="37695"/>
                </a:lnTo>
                <a:lnTo>
                  <a:pt x="1299227" y="0"/>
                </a:lnTo>
                <a:close/>
              </a:path>
            </a:pathLst>
          </a:custGeom>
          <a:solidFill>
            <a:srgbClr val="A28A2C"/>
          </a:solidFill>
        </p:spPr>
        <p:txBody>
          <a:bodyPr wrap="square" lIns="0" tIns="0" rIns="0" bIns="0" rtlCol="0"/>
          <a:lstStyle/>
          <a:p>
            <a:endParaRPr/>
          </a:p>
        </p:txBody>
      </p:sp>
      <p:pic>
        <p:nvPicPr>
          <p:cNvPr id="5" name="Picture 4" descr="A picture containing text, clipart&#10;&#10;Description automatically generated">
            <a:extLst>
              <a:ext uri="{FF2B5EF4-FFF2-40B4-BE49-F238E27FC236}">
                <a16:creationId xmlns:a16="http://schemas.microsoft.com/office/drawing/2014/main" id="{3D9A3461-3329-42F9-8167-E7E9E11E0B5F}"/>
              </a:ext>
            </a:extLst>
          </p:cNvPr>
          <p:cNvPicPr>
            <a:picLocks noChangeAspect="1"/>
          </p:cNvPicPr>
          <p:nvPr/>
        </p:nvPicPr>
        <p:blipFill rotWithShape="1">
          <a:blip r:embed="rId3">
            <a:extLst>
              <a:ext uri="{28A0092B-C50C-407E-A947-70E740481C1C}">
                <a14:useLocalDpi xmlns:a14="http://schemas.microsoft.com/office/drawing/2010/main" val="0"/>
              </a:ext>
            </a:extLst>
          </a:blip>
          <a:srcRect r="74771"/>
          <a:stretch/>
        </p:blipFill>
        <p:spPr>
          <a:xfrm>
            <a:off x="16326348" y="1598368"/>
            <a:ext cx="2514600" cy="1280160"/>
          </a:xfrm>
          <a:prstGeom prst="rect">
            <a:avLst/>
          </a:prstGeom>
        </p:spPr>
      </p:pic>
      <p:sp>
        <p:nvSpPr>
          <p:cNvPr id="6" name="object 4">
            <a:extLst>
              <a:ext uri="{FF2B5EF4-FFF2-40B4-BE49-F238E27FC236}">
                <a16:creationId xmlns:a16="http://schemas.microsoft.com/office/drawing/2014/main" id="{CC338B03-27AE-47AB-820F-98602333E445}"/>
              </a:ext>
            </a:extLst>
          </p:cNvPr>
          <p:cNvSpPr txBox="1"/>
          <p:nvPr/>
        </p:nvSpPr>
        <p:spPr>
          <a:xfrm>
            <a:off x="15919450" y="3640418"/>
            <a:ext cx="3429000" cy="4321696"/>
          </a:xfrm>
          <a:prstGeom prst="rect">
            <a:avLst/>
          </a:prstGeom>
        </p:spPr>
        <p:txBody>
          <a:bodyPr vert="horz" wrap="square" lIns="0" tIns="12700" rIns="0" bIns="0" rtlCol="0">
            <a:spAutoFit/>
          </a:bodyPr>
          <a:lstStyle/>
          <a:p>
            <a:pPr algn="l"/>
            <a:r>
              <a:rPr lang="en-US" sz="2800" dirty="0">
                <a:latin typeface="Roboto Light" panose="02000000000000000000" pitchFamily="2" charset="0"/>
                <a:ea typeface="Roboto Light" panose="02000000000000000000" pitchFamily="2" charset="0"/>
                <a:cs typeface="Times New Roman" panose="02020603050405020304" pitchFamily="18" charset="0"/>
              </a:rPr>
              <a:t>In t</a:t>
            </a:r>
            <a:r>
              <a:rPr lang="en-US" sz="2800" dirty="0">
                <a:effectLst/>
                <a:latin typeface="Roboto Light" panose="02000000000000000000" pitchFamily="2" charset="0"/>
                <a:ea typeface="Roboto Light" panose="02000000000000000000" pitchFamily="2" charset="0"/>
                <a:cs typeface="Times New Roman" panose="02020603050405020304" pitchFamily="18" charset="0"/>
              </a:rPr>
              <a:t>he early 2000’s tech bust</a:t>
            </a:r>
            <a:r>
              <a:rPr lang="en-US" sz="2800" dirty="0">
                <a:latin typeface="Roboto Light" panose="02000000000000000000" pitchFamily="2" charset="0"/>
                <a:ea typeface="Roboto Light" panose="02000000000000000000" pitchFamily="2" charset="0"/>
                <a:cs typeface="Times New Roman" panose="02020603050405020304" pitchFamily="18" charset="0"/>
              </a:rPr>
              <a:t>, NASDAQ continued to </a:t>
            </a:r>
            <a:r>
              <a:rPr lang="en-US" sz="2800" dirty="0">
                <a:effectLst/>
                <a:latin typeface="Roboto Light" panose="02000000000000000000" pitchFamily="2" charset="0"/>
                <a:ea typeface="Roboto Light" panose="02000000000000000000" pitchFamily="2" charset="0"/>
                <a:cs typeface="Times New Roman" panose="02020603050405020304" pitchFamily="18" charset="0"/>
              </a:rPr>
              <a:t>fall all the way to October 2002, but the great buying opportunity for precious metals mining stocks started at the end of 2000. </a:t>
            </a:r>
            <a:br>
              <a:rPr lang="en-US" sz="2800" b="0" i="0" dirty="0">
                <a:solidFill>
                  <a:srgbClr val="494949"/>
                </a:solidFill>
                <a:effectLst/>
                <a:latin typeface="Open Sans" panose="020B0606030504020204" pitchFamily="34" charset="0"/>
              </a:rPr>
            </a:br>
            <a:endParaRPr lang="en-US" sz="2800" dirty="0">
              <a:solidFill>
                <a:srgbClr val="5E5E5E"/>
              </a:solidFill>
              <a:latin typeface="Roboto Light" panose="02000000000000000000" pitchFamily="2" charset="0"/>
              <a:ea typeface="Roboto Light" panose="02000000000000000000" pitchFamily="2" charset="0"/>
              <a:cs typeface="Trebuchet MS"/>
            </a:endParaRPr>
          </a:p>
        </p:txBody>
      </p:sp>
      <p:sp>
        <p:nvSpPr>
          <p:cNvPr id="2" name="Slide Number Placeholder 1">
            <a:extLst>
              <a:ext uri="{FF2B5EF4-FFF2-40B4-BE49-F238E27FC236}">
                <a16:creationId xmlns:a16="http://schemas.microsoft.com/office/drawing/2014/main" id="{939B5628-8835-414D-82CE-F385D52FE991}"/>
              </a:ext>
            </a:extLst>
          </p:cNvPr>
          <p:cNvSpPr>
            <a:spLocks noGrp="1"/>
          </p:cNvSpPr>
          <p:nvPr>
            <p:ph type="sldNum" sz="quarter" idx="7"/>
          </p:nvPr>
        </p:nvSpPr>
        <p:spPr/>
        <p:txBody>
          <a:bodyPr/>
          <a:lstStyle/>
          <a:p>
            <a:pPr marL="38100">
              <a:lnSpc>
                <a:spcPts val="1735"/>
              </a:lnSpc>
            </a:pPr>
            <a:fld id="{81D60167-4931-47E6-BA6A-407CBD079E47}" type="slidenum">
              <a:rPr lang="en-US" spc="15" smtClean="0"/>
              <a:t>30</a:t>
            </a:fld>
            <a:endParaRPr lang="en-US" spc="15" dirty="0"/>
          </a:p>
        </p:txBody>
      </p:sp>
      <p:sp>
        <p:nvSpPr>
          <p:cNvPr id="12" name="Crescat Capital Firm Presentation | June 2020…">
            <a:extLst>
              <a:ext uri="{FF2B5EF4-FFF2-40B4-BE49-F238E27FC236}">
                <a16:creationId xmlns:a16="http://schemas.microsoft.com/office/drawing/2014/main" id="{38405139-ECE5-234C-8CD8-30B45918A55E}"/>
              </a:ext>
            </a:extLst>
          </p:cNvPr>
          <p:cNvSpPr txBox="1"/>
          <p:nvPr/>
        </p:nvSpPr>
        <p:spPr>
          <a:xfrm>
            <a:off x="15445019" y="10543165"/>
            <a:ext cx="4172955" cy="4145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2144" dirty="0">
                <a:solidFill>
                  <a:schemeClr val="tx1">
                    <a:lumMod val="95000"/>
                    <a:lumOff val="5000"/>
                  </a:schemeClr>
                </a:solidFill>
              </a:rPr>
              <a:t>Crescat Firmwide Presentation</a:t>
            </a:r>
          </a:p>
        </p:txBody>
      </p:sp>
      <p:pic>
        <p:nvPicPr>
          <p:cNvPr id="3" name="Picture 2" descr="Chart, line chart&#10;&#10;Description automatically generated">
            <a:extLst>
              <a:ext uri="{FF2B5EF4-FFF2-40B4-BE49-F238E27FC236}">
                <a16:creationId xmlns:a16="http://schemas.microsoft.com/office/drawing/2014/main" id="{DCCB4847-1ED5-558D-3233-C5E5A6F47E80}"/>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1749675" y="922655"/>
            <a:ext cx="12591288" cy="9464040"/>
          </a:xfrm>
          <a:prstGeom prst="rect">
            <a:avLst/>
          </a:prstGeom>
          <a:noFill/>
          <a:ln>
            <a:noFill/>
          </a:ln>
        </p:spPr>
      </p:pic>
    </p:spTree>
    <p:extLst>
      <p:ext uri="{BB962C8B-B14F-4D97-AF65-F5344CB8AC3E}">
        <p14:creationId xmlns:p14="http://schemas.microsoft.com/office/powerpoint/2010/main" val="7889360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ject 3">
            <a:extLst>
              <a:ext uri="{FF2B5EF4-FFF2-40B4-BE49-F238E27FC236}">
                <a16:creationId xmlns:a16="http://schemas.microsoft.com/office/drawing/2014/main" id="{7D174F19-67E2-4814-8177-2A21CAF2D350}"/>
              </a:ext>
            </a:extLst>
          </p:cNvPr>
          <p:cNvPicPr/>
          <p:nvPr/>
        </p:nvPicPr>
        <p:blipFill>
          <a:blip r:embed="rId2" cstate="print"/>
          <a:stretch>
            <a:fillRect/>
          </a:stretch>
        </p:blipFill>
        <p:spPr>
          <a:xfrm>
            <a:off x="0" y="0"/>
            <a:ext cx="20104099" cy="11308554"/>
          </a:xfrm>
          <a:prstGeom prst="rect">
            <a:avLst/>
          </a:prstGeom>
        </p:spPr>
      </p:pic>
      <p:sp>
        <p:nvSpPr>
          <p:cNvPr id="4" name="object 7">
            <a:extLst>
              <a:ext uri="{FF2B5EF4-FFF2-40B4-BE49-F238E27FC236}">
                <a16:creationId xmlns:a16="http://schemas.microsoft.com/office/drawing/2014/main" id="{48E22566-47FB-4786-B916-94DC579E678B}"/>
              </a:ext>
            </a:extLst>
          </p:cNvPr>
          <p:cNvSpPr/>
          <p:nvPr/>
        </p:nvSpPr>
        <p:spPr>
          <a:xfrm>
            <a:off x="16216584" y="3368675"/>
            <a:ext cx="2590800" cy="76200"/>
          </a:xfrm>
          <a:custGeom>
            <a:avLst/>
            <a:gdLst/>
            <a:ahLst/>
            <a:cxnLst/>
            <a:rect l="l" t="t" r="r" b="b"/>
            <a:pathLst>
              <a:path w="1299845" h="38100">
                <a:moveTo>
                  <a:pt x="1299227" y="0"/>
                </a:moveTo>
                <a:lnTo>
                  <a:pt x="0" y="0"/>
                </a:lnTo>
                <a:lnTo>
                  <a:pt x="0" y="37695"/>
                </a:lnTo>
                <a:lnTo>
                  <a:pt x="1299227" y="37695"/>
                </a:lnTo>
                <a:lnTo>
                  <a:pt x="1299227" y="0"/>
                </a:lnTo>
                <a:close/>
              </a:path>
            </a:pathLst>
          </a:custGeom>
          <a:solidFill>
            <a:srgbClr val="A28A2C"/>
          </a:solidFill>
        </p:spPr>
        <p:txBody>
          <a:bodyPr wrap="square" lIns="0" tIns="0" rIns="0" bIns="0" rtlCol="0"/>
          <a:lstStyle/>
          <a:p>
            <a:endParaRPr/>
          </a:p>
        </p:txBody>
      </p:sp>
      <p:pic>
        <p:nvPicPr>
          <p:cNvPr id="5" name="Picture 4" descr="A picture containing text, clipart&#10;&#10;Description automatically generated">
            <a:extLst>
              <a:ext uri="{FF2B5EF4-FFF2-40B4-BE49-F238E27FC236}">
                <a16:creationId xmlns:a16="http://schemas.microsoft.com/office/drawing/2014/main" id="{3D9A3461-3329-42F9-8167-E7E9E11E0B5F}"/>
              </a:ext>
            </a:extLst>
          </p:cNvPr>
          <p:cNvPicPr>
            <a:picLocks noChangeAspect="1"/>
          </p:cNvPicPr>
          <p:nvPr/>
        </p:nvPicPr>
        <p:blipFill rotWithShape="1">
          <a:blip r:embed="rId3">
            <a:extLst>
              <a:ext uri="{28A0092B-C50C-407E-A947-70E740481C1C}">
                <a14:useLocalDpi xmlns:a14="http://schemas.microsoft.com/office/drawing/2010/main" val="0"/>
              </a:ext>
            </a:extLst>
          </a:blip>
          <a:srcRect r="74771"/>
          <a:stretch/>
        </p:blipFill>
        <p:spPr>
          <a:xfrm>
            <a:off x="16326348" y="1598368"/>
            <a:ext cx="2514600" cy="1280160"/>
          </a:xfrm>
          <a:prstGeom prst="rect">
            <a:avLst/>
          </a:prstGeom>
        </p:spPr>
      </p:pic>
      <p:sp>
        <p:nvSpPr>
          <p:cNvPr id="6" name="object 4">
            <a:extLst>
              <a:ext uri="{FF2B5EF4-FFF2-40B4-BE49-F238E27FC236}">
                <a16:creationId xmlns:a16="http://schemas.microsoft.com/office/drawing/2014/main" id="{CC338B03-27AE-47AB-820F-98602333E445}"/>
              </a:ext>
            </a:extLst>
          </p:cNvPr>
          <p:cNvSpPr txBox="1"/>
          <p:nvPr/>
        </p:nvSpPr>
        <p:spPr>
          <a:xfrm>
            <a:off x="15919450" y="3640418"/>
            <a:ext cx="3185068" cy="6329874"/>
          </a:xfrm>
          <a:prstGeom prst="rect">
            <a:avLst/>
          </a:prstGeom>
        </p:spPr>
        <p:txBody>
          <a:bodyPr vert="horz" wrap="square" lIns="0" tIns="12700" rIns="0" bIns="0" rtlCol="0">
            <a:spAutoFit/>
          </a:bodyPr>
          <a:lstStyle/>
          <a:p>
            <a:pPr marL="0" marR="0">
              <a:lnSpc>
                <a:spcPct val="107000"/>
              </a:lnSpc>
              <a:spcBef>
                <a:spcPts val="0"/>
              </a:spcBef>
              <a:spcAft>
                <a:spcPts val="800"/>
              </a:spcAft>
            </a:pPr>
            <a:r>
              <a:rPr lang="en-US" sz="2800" dirty="0">
                <a:effectLst/>
                <a:latin typeface="Roboto Light" panose="02000000000000000000" pitchFamily="2" charset="0"/>
                <a:ea typeface="Roboto Light" panose="02000000000000000000" pitchFamily="2" charset="0"/>
                <a:cs typeface="Times New Roman" panose="02020603050405020304" pitchFamily="18" charset="0"/>
              </a:rPr>
              <a:t>In 1973 to 1974, mining stocks went up 5-fold in just two years while the S&amp;P 500 declined 50%. Large-cap growth stocks known as the Nifty Fifty at the time, the mega-caps of their day, went down substantially more.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2" name="Slide Number Placeholder 1">
            <a:extLst>
              <a:ext uri="{FF2B5EF4-FFF2-40B4-BE49-F238E27FC236}">
                <a16:creationId xmlns:a16="http://schemas.microsoft.com/office/drawing/2014/main" id="{939B5628-8835-414D-82CE-F385D52FE991}"/>
              </a:ext>
            </a:extLst>
          </p:cNvPr>
          <p:cNvSpPr>
            <a:spLocks noGrp="1"/>
          </p:cNvSpPr>
          <p:nvPr>
            <p:ph type="sldNum" sz="quarter" idx="7"/>
          </p:nvPr>
        </p:nvSpPr>
        <p:spPr/>
        <p:txBody>
          <a:bodyPr/>
          <a:lstStyle/>
          <a:p>
            <a:pPr marL="38100">
              <a:lnSpc>
                <a:spcPts val="1735"/>
              </a:lnSpc>
            </a:pPr>
            <a:fld id="{81D60167-4931-47E6-BA6A-407CBD079E47}" type="slidenum">
              <a:rPr lang="en-US" spc="15" smtClean="0"/>
              <a:t>31</a:t>
            </a:fld>
            <a:endParaRPr lang="en-US" spc="15" dirty="0"/>
          </a:p>
        </p:txBody>
      </p:sp>
      <p:sp>
        <p:nvSpPr>
          <p:cNvPr id="12" name="Crescat Capital Firm Presentation | June 2020…">
            <a:extLst>
              <a:ext uri="{FF2B5EF4-FFF2-40B4-BE49-F238E27FC236}">
                <a16:creationId xmlns:a16="http://schemas.microsoft.com/office/drawing/2014/main" id="{8C0C2077-1A44-DC4F-9D52-EFAC9C45B96D}"/>
              </a:ext>
            </a:extLst>
          </p:cNvPr>
          <p:cNvSpPr txBox="1"/>
          <p:nvPr/>
        </p:nvSpPr>
        <p:spPr>
          <a:xfrm>
            <a:off x="15445019" y="10543165"/>
            <a:ext cx="4172955" cy="4145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2144" dirty="0">
                <a:solidFill>
                  <a:schemeClr val="tx1">
                    <a:lumMod val="95000"/>
                    <a:lumOff val="5000"/>
                  </a:schemeClr>
                </a:solidFill>
              </a:rPr>
              <a:t>Crescat Firmwide Presentation</a:t>
            </a:r>
          </a:p>
        </p:txBody>
      </p:sp>
      <p:pic>
        <p:nvPicPr>
          <p:cNvPr id="9" name="Picture 8" descr="Chart&#10;&#10;Description automatically generated">
            <a:extLst>
              <a:ext uri="{FF2B5EF4-FFF2-40B4-BE49-F238E27FC236}">
                <a16:creationId xmlns:a16="http://schemas.microsoft.com/office/drawing/2014/main" id="{3E5EEA85-01DF-C6B8-3B40-1BB942F2B3CC}"/>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1664081" y="712909"/>
            <a:ext cx="12591288" cy="9454896"/>
          </a:xfrm>
          <a:prstGeom prst="rect">
            <a:avLst/>
          </a:prstGeom>
          <a:noFill/>
          <a:ln>
            <a:noFill/>
          </a:ln>
        </p:spPr>
      </p:pic>
    </p:spTree>
    <p:extLst>
      <p:ext uri="{BB962C8B-B14F-4D97-AF65-F5344CB8AC3E}">
        <p14:creationId xmlns:p14="http://schemas.microsoft.com/office/powerpoint/2010/main" val="17153479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ject 3">
            <a:extLst>
              <a:ext uri="{FF2B5EF4-FFF2-40B4-BE49-F238E27FC236}">
                <a16:creationId xmlns:a16="http://schemas.microsoft.com/office/drawing/2014/main" id="{7D174F19-67E2-4814-8177-2A21CAF2D350}"/>
              </a:ext>
            </a:extLst>
          </p:cNvPr>
          <p:cNvPicPr/>
          <p:nvPr/>
        </p:nvPicPr>
        <p:blipFill>
          <a:blip r:embed="rId2" cstate="print"/>
          <a:stretch>
            <a:fillRect/>
          </a:stretch>
        </p:blipFill>
        <p:spPr>
          <a:xfrm>
            <a:off x="-16182" y="796"/>
            <a:ext cx="20104099" cy="11308554"/>
          </a:xfrm>
          <a:prstGeom prst="rect">
            <a:avLst/>
          </a:prstGeom>
        </p:spPr>
      </p:pic>
      <p:sp>
        <p:nvSpPr>
          <p:cNvPr id="4" name="object 7">
            <a:extLst>
              <a:ext uri="{FF2B5EF4-FFF2-40B4-BE49-F238E27FC236}">
                <a16:creationId xmlns:a16="http://schemas.microsoft.com/office/drawing/2014/main" id="{48E22566-47FB-4786-B916-94DC579E678B}"/>
              </a:ext>
            </a:extLst>
          </p:cNvPr>
          <p:cNvSpPr/>
          <p:nvPr/>
        </p:nvSpPr>
        <p:spPr>
          <a:xfrm>
            <a:off x="16216584" y="3368675"/>
            <a:ext cx="2590800" cy="76200"/>
          </a:xfrm>
          <a:custGeom>
            <a:avLst/>
            <a:gdLst/>
            <a:ahLst/>
            <a:cxnLst/>
            <a:rect l="l" t="t" r="r" b="b"/>
            <a:pathLst>
              <a:path w="1299845" h="38100">
                <a:moveTo>
                  <a:pt x="1299227" y="0"/>
                </a:moveTo>
                <a:lnTo>
                  <a:pt x="0" y="0"/>
                </a:lnTo>
                <a:lnTo>
                  <a:pt x="0" y="37695"/>
                </a:lnTo>
                <a:lnTo>
                  <a:pt x="1299227" y="37695"/>
                </a:lnTo>
                <a:lnTo>
                  <a:pt x="1299227" y="0"/>
                </a:lnTo>
                <a:close/>
              </a:path>
            </a:pathLst>
          </a:custGeom>
          <a:solidFill>
            <a:srgbClr val="A28A2C"/>
          </a:solidFill>
        </p:spPr>
        <p:txBody>
          <a:bodyPr wrap="square" lIns="0" tIns="0" rIns="0" bIns="0" rtlCol="0"/>
          <a:lstStyle/>
          <a:p>
            <a:endParaRPr/>
          </a:p>
        </p:txBody>
      </p:sp>
      <p:pic>
        <p:nvPicPr>
          <p:cNvPr id="5" name="Picture 4" descr="A picture containing text, clipart&#10;&#10;Description automatically generated">
            <a:extLst>
              <a:ext uri="{FF2B5EF4-FFF2-40B4-BE49-F238E27FC236}">
                <a16:creationId xmlns:a16="http://schemas.microsoft.com/office/drawing/2014/main" id="{3D9A3461-3329-42F9-8167-E7E9E11E0B5F}"/>
              </a:ext>
            </a:extLst>
          </p:cNvPr>
          <p:cNvPicPr>
            <a:picLocks noChangeAspect="1"/>
          </p:cNvPicPr>
          <p:nvPr/>
        </p:nvPicPr>
        <p:blipFill rotWithShape="1">
          <a:blip r:embed="rId3">
            <a:extLst>
              <a:ext uri="{28A0092B-C50C-407E-A947-70E740481C1C}">
                <a14:useLocalDpi xmlns:a14="http://schemas.microsoft.com/office/drawing/2010/main" val="0"/>
              </a:ext>
            </a:extLst>
          </a:blip>
          <a:srcRect r="74771"/>
          <a:stretch/>
        </p:blipFill>
        <p:spPr>
          <a:xfrm>
            <a:off x="16326348" y="1598368"/>
            <a:ext cx="2514600" cy="1280160"/>
          </a:xfrm>
          <a:prstGeom prst="rect">
            <a:avLst/>
          </a:prstGeom>
        </p:spPr>
      </p:pic>
      <p:sp>
        <p:nvSpPr>
          <p:cNvPr id="6" name="object 4">
            <a:extLst>
              <a:ext uri="{FF2B5EF4-FFF2-40B4-BE49-F238E27FC236}">
                <a16:creationId xmlns:a16="http://schemas.microsoft.com/office/drawing/2014/main" id="{CC338B03-27AE-47AB-820F-98602333E445}"/>
              </a:ext>
            </a:extLst>
          </p:cNvPr>
          <p:cNvSpPr txBox="1"/>
          <p:nvPr/>
        </p:nvSpPr>
        <p:spPr>
          <a:xfrm>
            <a:off x="15919450" y="3640418"/>
            <a:ext cx="3429000" cy="3459922"/>
          </a:xfrm>
          <a:prstGeom prst="rect">
            <a:avLst/>
          </a:prstGeom>
        </p:spPr>
        <p:txBody>
          <a:bodyPr vert="horz" wrap="square" lIns="0" tIns="12700" rIns="0" bIns="0" rtlCol="0">
            <a:spAutoFit/>
          </a:bodyPr>
          <a:lstStyle/>
          <a:p>
            <a:pPr algn="l"/>
            <a:r>
              <a:rPr lang="en-US" sz="2800" dirty="0">
                <a:solidFill>
                  <a:schemeClr val="tx1">
                    <a:lumMod val="95000"/>
                    <a:lumOff val="5000"/>
                  </a:schemeClr>
                </a:solidFill>
                <a:latin typeface="Roboto Light" panose="02000000000000000000" pitchFamily="2" charset="0"/>
                <a:ea typeface="Roboto Light" panose="02000000000000000000" pitchFamily="2" charset="0"/>
              </a:rPr>
              <a:t>The</a:t>
            </a:r>
            <a:r>
              <a:rPr lang="en-US" sz="2800" b="0" i="0" dirty="0">
                <a:solidFill>
                  <a:schemeClr val="tx1">
                    <a:lumMod val="95000"/>
                    <a:lumOff val="5000"/>
                  </a:schemeClr>
                </a:solidFill>
                <a:effectLst/>
                <a:latin typeface="Roboto Light" panose="02000000000000000000" pitchFamily="2" charset="0"/>
                <a:ea typeface="Roboto Light" panose="02000000000000000000" pitchFamily="2" charset="0"/>
              </a:rPr>
              <a:t> trifecta of macro imbalances. For the first time in history, the US is experiencing a confluence of three macro extremes.</a:t>
            </a:r>
            <a:br>
              <a:rPr lang="en-US" sz="2800" b="0" i="0" dirty="0">
                <a:solidFill>
                  <a:srgbClr val="494949"/>
                </a:solidFill>
                <a:effectLst/>
                <a:latin typeface="Open Sans" panose="020B0606030504020204" pitchFamily="34" charset="0"/>
              </a:rPr>
            </a:br>
            <a:endParaRPr lang="en-US" sz="2800" dirty="0">
              <a:solidFill>
                <a:srgbClr val="5E5E5E"/>
              </a:solidFill>
              <a:latin typeface="Roboto Light" panose="02000000000000000000" pitchFamily="2" charset="0"/>
              <a:ea typeface="Roboto Light" panose="02000000000000000000" pitchFamily="2" charset="0"/>
              <a:cs typeface="Trebuchet MS"/>
            </a:endParaRPr>
          </a:p>
        </p:txBody>
      </p:sp>
      <p:sp>
        <p:nvSpPr>
          <p:cNvPr id="2" name="Slide Number Placeholder 1">
            <a:extLst>
              <a:ext uri="{FF2B5EF4-FFF2-40B4-BE49-F238E27FC236}">
                <a16:creationId xmlns:a16="http://schemas.microsoft.com/office/drawing/2014/main" id="{939B5628-8835-414D-82CE-F385D52FE991}"/>
              </a:ext>
            </a:extLst>
          </p:cNvPr>
          <p:cNvSpPr>
            <a:spLocks noGrp="1"/>
          </p:cNvSpPr>
          <p:nvPr>
            <p:ph type="sldNum" sz="quarter" idx="7"/>
          </p:nvPr>
        </p:nvSpPr>
        <p:spPr/>
        <p:txBody>
          <a:bodyPr/>
          <a:lstStyle/>
          <a:p>
            <a:pPr marL="38100">
              <a:lnSpc>
                <a:spcPts val="1735"/>
              </a:lnSpc>
            </a:pPr>
            <a:fld id="{81D60167-4931-47E6-BA6A-407CBD079E47}" type="slidenum">
              <a:rPr lang="en-US" spc="15" smtClean="0"/>
              <a:t>32</a:t>
            </a:fld>
            <a:endParaRPr lang="en-US" spc="15" dirty="0"/>
          </a:p>
        </p:txBody>
      </p:sp>
      <p:sp>
        <p:nvSpPr>
          <p:cNvPr id="12" name="Crescat Capital Firm Presentation | June 2020…">
            <a:extLst>
              <a:ext uri="{FF2B5EF4-FFF2-40B4-BE49-F238E27FC236}">
                <a16:creationId xmlns:a16="http://schemas.microsoft.com/office/drawing/2014/main" id="{38405139-ECE5-234C-8CD8-30B45918A55E}"/>
              </a:ext>
            </a:extLst>
          </p:cNvPr>
          <p:cNvSpPr txBox="1"/>
          <p:nvPr/>
        </p:nvSpPr>
        <p:spPr>
          <a:xfrm>
            <a:off x="15445019" y="10543165"/>
            <a:ext cx="4172955" cy="4145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2144" dirty="0">
                <a:solidFill>
                  <a:schemeClr val="tx1">
                    <a:lumMod val="95000"/>
                    <a:lumOff val="5000"/>
                  </a:schemeClr>
                </a:solidFill>
              </a:rPr>
              <a:t>Crescat Firmwide Presentation</a:t>
            </a:r>
          </a:p>
        </p:txBody>
      </p:sp>
      <p:pic>
        <p:nvPicPr>
          <p:cNvPr id="7" name="Picture 6">
            <a:extLst>
              <a:ext uri="{FF2B5EF4-FFF2-40B4-BE49-F238E27FC236}">
                <a16:creationId xmlns:a16="http://schemas.microsoft.com/office/drawing/2014/main" id="{AAEF05A7-FA9F-8E09-75D8-0CB13E314E32}"/>
              </a:ext>
            </a:extLst>
          </p:cNvPr>
          <p:cNvPicPr>
            <a:picLocks noChangeAspect="1"/>
          </p:cNvPicPr>
          <p:nvPr/>
        </p:nvPicPr>
        <p:blipFill>
          <a:blip r:embed="rId4"/>
          <a:stretch>
            <a:fillRect/>
          </a:stretch>
        </p:blipFill>
        <p:spPr>
          <a:xfrm>
            <a:off x="3194050" y="816060"/>
            <a:ext cx="10503019" cy="9677230"/>
          </a:xfrm>
          <a:prstGeom prst="rect">
            <a:avLst/>
          </a:prstGeom>
        </p:spPr>
      </p:pic>
    </p:spTree>
    <p:extLst>
      <p:ext uri="{BB962C8B-B14F-4D97-AF65-F5344CB8AC3E}">
        <p14:creationId xmlns:p14="http://schemas.microsoft.com/office/powerpoint/2010/main" val="25651922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ject 3">
            <a:extLst>
              <a:ext uri="{FF2B5EF4-FFF2-40B4-BE49-F238E27FC236}">
                <a16:creationId xmlns:a16="http://schemas.microsoft.com/office/drawing/2014/main" id="{7D174F19-67E2-4814-8177-2A21CAF2D350}"/>
              </a:ext>
            </a:extLst>
          </p:cNvPr>
          <p:cNvPicPr/>
          <p:nvPr/>
        </p:nvPicPr>
        <p:blipFill>
          <a:blip r:embed="rId2" cstate="print"/>
          <a:stretch>
            <a:fillRect/>
          </a:stretch>
        </p:blipFill>
        <p:spPr>
          <a:xfrm>
            <a:off x="3590" y="-13145"/>
            <a:ext cx="20104099" cy="11308554"/>
          </a:xfrm>
          <a:prstGeom prst="rect">
            <a:avLst/>
          </a:prstGeom>
        </p:spPr>
      </p:pic>
      <p:sp>
        <p:nvSpPr>
          <p:cNvPr id="4" name="object 7">
            <a:extLst>
              <a:ext uri="{FF2B5EF4-FFF2-40B4-BE49-F238E27FC236}">
                <a16:creationId xmlns:a16="http://schemas.microsoft.com/office/drawing/2014/main" id="{48E22566-47FB-4786-B916-94DC579E678B}"/>
              </a:ext>
            </a:extLst>
          </p:cNvPr>
          <p:cNvSpPr/>
          <p:nvPr/>
        </p:nvSpPr>
        <p:spPr>
          <a:xfrm>
            <a:off x="16216584" y="3368675"/>
            <a:ext cx="2590800" cy="76200"/>
          </a:xfrm>
          <a:custGeom>
            <a:avLst/>
            <a:gdLst/>
            <a:ahLst/>
            <a:cxnLst/>
            <a:rect l="l" t="t" r="r" b="b"/>
            <a:pathLst>
              <a:path w="1299845" h="38100">
                <a:moveTo>
                  <a:pt x="1299227" y="0"/>
                </a:moveTo>
                <a:lnTo>
                  <a:pt x="0" y="0"/>
                </a:lnTo>
                <a:lnTo>
                  <a:pt x="0" y="37695"/>
                </a:lnTo>
                <a:lnTo>
                  <a:pt x="1299227" y="37695"/>
                </a:lnTo>
                <a:lnTo>
                  <a:pt x="1299227" y="0"/>
                </a:lnTo>
                <a:close/>
              </a:path>
            </a:pathLst>
          </a:custGeom>
          <a:solidFill>
            <a:srgbClr val="A28A2C"/>
          </a:solidFill>
        </p:spPr>
        <p:txBody>
          <a:bodyPr wrap="square" lIns="0" tIns="0" rIns="0" bIns="0" rtlCol="0"/>
          <a:lstStyle/>
          <a:p>
            <a:endParaRPr/>
          </a:p>
        </p:txBody>
      </p:sp>
      <p:pic>
        <p:nvPicPr>
          <p:cNvPr id="5" name="Picture 4" descr="A picture containing text, clipart&#10;&#10;Description automatically generated">
            <a:extLst>
              <a:ext uri="{FF2B5EF4-FFF2-40B4-BE49-F238E27FC236}">
                <a16:creationId xmlns:a16="http://schemas.microsoft.com/office/drawing/2014/main" id="{3D9A3461-3329-42F9-8167-E7E9E11E0B5F}"/>
              </a:ext>
            </a:extLst>
          </p:cNvPr>
          <p:cNvPicPr>
            <a:picLocks noChangeAspect="1"/>
          </p:cNvPicPr>
          <p:nvPr/>
        </p:nvPicPr>
        <p:blipFill rotWithShape="1">
          <a:blip r:embed="rId3">
            <a:extLst>
              <a:ext uri="{28A0092B-C50C-407E-A947-70E740481C1C}">
                <a14:useLocalDpi xmlns:a14="http://schemas.microsoft.com/office/drawing/2010/main" val="0"/>
              </a:ext>
            </a:extLst>
          </a:blip>
          <a:srcRect r="74771"/>
          <a:stretch/>
        </p:blipFill>
        <p:spPr>
          <a:xfrm>
            <a:off x="16326348" y="1598368"/>
            <a:ext cx="2514600" cy="1280160"/>
          </a:xfrm>
          <a:prstGeom prst="rect">
            <a:avLst/>
          </a:prstGeom>
        </p:spPr>
      </p:pic>
      <p:sp>
        <p:nvSpPr>
          <p:cNvPr id="6" name="object 4">
            <a:extLst>
              <a:ext uri="{FF2B5EF4-FFF2-40B4-BE49-F238E27FC236}">
                <a16:creationId xmlns:a16="http://schemas.microsoft.com/office/drawing/2014/main" id="{CC338B03-27AE-47AB-820F-98602333E445}"/>
              </a:ext>
            </a:extLst>
          </p:cNvPr>
          <p:cNvSpPr txBox="1"/>
          <p:nvPr/>
        </p:nvSpPr>
        <p:spPr>
          <a:xfrm>
            <a:off x="15919450" y="3640418"/>
            <a:ext cx="3185068" cy="3029034"/>
          </a:xfrm>
          <a:prstGeom prst="rect">
            <a:avLst/>
          </a:prstGeom>
        </p:spPr>
        <p:txBody>
          <a:bodyPr vert="horz" wrap="square" lIns="0" tIns="12700" rIns="0" bIns="0" rtlCol="0">
            <a:spAutoFit/>
          </a:bodyPr>
          <a:lstStyle/>
          <a:p>
            <a:pPr marL="12700" marR="5080" algn="ctr">
              <a:lnSpc>
                <a:spcPct val="100000"/>
              </a:lnSpc>
              <a:spcBef>
                <a:spcPts val="100"/>
              </a:spcBef>
            </a:pPr>
            <a:r>
              <a:rPr lang="en-US" sz="2800" dirty="0">
                <a:solidFill>
                  <a:schemeClr val="tx1">
                    <a:lumMod val="95000"/>
                    <a:lumOff val="5000"/>
                  </a:schemeClr>
                </a:solidFill>
                <a:latin typeface="Roboto Light" panose="02000000000000000000" pitchFamily="2" charset="0"/>
                <a:ea typeface="Roboto Light" panose="02000000000000000000" pitchFamily="2" charset="0"/>
                <a:cs typeface="Trebuchet MS"/>
              </a:rPr>
              <a:t>The commodity-to-equity ratio is a setup like the early 1970s and early 2000s but from an even bigger imbalance.</a:t>
            </a:r>
          </a:p>
        </p:txBody>
      </p:sp>
      <p:sp>
        <p:nvSpPr>
          <p:cNvPr id="2" name="Slide Number Placeholder 1">
            <a:extLst>
              <a:ext uri="{FF2B5EF4-FFF2-40B4-BE49-F238E27FC236}">
                <a16:creationId xmlns:a16="http://schemas.microsoft.com/office/drawing/2014/main" id="{939B5628-8835-414D-82CE-F385D52FE991}"/>
              </a:ext>
            </a:extLst>
          </p:cNvPr>
          <p:cNvSpPr>
            <a:spLocks noGrp="1"/>
          </p:cNvSpPr>
          <p:nvPr>
            <p:ph type="sldNum" sz="quarter" idx="7"/>
          </p:nvPr>
        </p:nvSpPr>
        <p:spPr/>
        <p:txBody>
          <a:bodyPr/>
          <a:lstStyle/>
          <a:p>
            <a:pPr marL="38100">
              <a:lnSpc>
                <a:spcPts val="1735"/>
              </a:lnSpc>
            </a:pPr>
            <a:fld id="{81D60167-4931-47E6-BA6A-407CBD079E47}" type="slidenum">
              <a:rPr lang="en-US" spc="15" smtClean="0"/>
              <a:t>33</a:t>
            </a:fld>
            <a:endParaRPr lang="en-US" spc="15" dirty="0"/>
          </a:p>
        </p:txBody>
      </p:sp>
      <p:sp>
        <p:nvSpPr>
          <p:cNvPr id="15" name="Crescat Capital Firm Presentation | June 2020…">
            <a:extLst>
              <a:ext uri="{FF2B5EF4-FFF2-40B4-BE49-F238E27FC236}">
                <a16:creationId xmlns:a16="http://schemas.microsoft.com/office/drawing/2014/main" id="{58760F44-8F63-974F-A31C-DB4F350666B0}"/>
              </a:ext>
            </a:extLst>
          </p:cNvPr>
          <p:cNvSpPr txBox="1"/>
          <p:nvPr/>
        </p:nvSpPr>
        <p:spPr>
          <a:xfrm>
            <a:off x="15445019" y="10543165"/>
            <a:ext cx="4172955" cy="4145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2144" dirty="0">
                <a:solidFill>
                  <a:schemeClr val="tx1">
                    <a:lumMod val="95000"/>
                    <a:lumOff val="5000"/>
                  </a:schemeClr>
                </a:solidFill>
              </a:rPr>
              <a:t>Crescat Firmwide Presentation</a:t>
            </a:r>
          </a:p>
        </p:txBody>
      </p:sp>
      <p:pic>
        <p:nvPicPr>
          <p:cNvPr id="13" name="Picture 12">
            <a:extLst>
              <a:ext uri="{FF2B5EF4-FFF2-40B4-BE49-F238E27FC236}">
                <a16:creationId xmlns:a16="http://schemas.microsoft.com/office/drawing/2014/main" id="{AB14AF75-0E4B-0B6D-45CC-53DEEC8B58F3}"/>
              </a:ext>
            </a:extLst>
          </p:cNvPr>
          <p:cNvPicPr>
            <a:picLocks noChangeAspect="1"/>
          </p:cNvPicPr>
          <p:nvPr/>
        </p:nvPicPr>
        <p:blipFill>
          <a:blip r:embed="rId4"/>
          <a:stretch>
            <a:fillRect/>
          </a:stretch>
        </p:blipFill>
        <p:spPr>
          <a:xfrm>
            <a:off x="996023" y="621290"/>
            <a:ext cx="14091353" cy="9921875"/>
          </a:xfrm>
          <a:prstGeom prst="rect">
            <a:avLst/>
          </a:prstGeom>
        </p:spPr>
      </p:pic>
    </p:spTree>
    <p:extLst>
      <p:ext uri="{BB962C8B-B14F-4D97-AF65-F5344CB8AC3E}">
        <p14:creationId xmlns:p14="http://schemas.microsoft.com/office/powerpoint/2010/main" val="19504691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ject 3">
            <a:extLst>
              <a:ext uri="{FF2B5EF4-FFF2-40B4-BE49-F238E27FC236}">
                <a16:creationId xmlns:a16="http://schemas.microsoft.com/office/drawing/2014/main" id="{7D174F19-67E2-4814-8177-2A21CAF2D350}"/>
              </a:ext>
            </a:extLst>
          </p:cNvPr>
          <p:cNvPicPr/>
          <p:nvPr/>
        </p:nvPicPr>
        <p:blipFill>
          <a:blip r:embed="rId2" cstate="print"/>
          <a:stretch>
            <a:fillRect/>
          </a:stretch>
        </p:blipFill>
        <p:spPr>
          <a:xfrm>
            <a:off x="1" y="-9525"/>
            <a:ext cx="20104099" cy="11308554"/>
          </a:xfrm>
          <a:prstGeom prst="rect">
            <a:avLst/>
          </a:prstGeom>
        </p:spPr>
      </p:pic>
      <p:sp>
        <p:nvSpPr>
          <p:cNvPr id="4" name="object 7">
            <a:extLst>
              <a:ext uri="{FF2B5EF4-FFF2-40B4-BE49-F238E27FC236}">
                <a16:creationId xmlns:a16="http://schemas.microsoft.com/office/drawing/2014/main" id="{48E22566-47FB-4786-B916-94DC579E678B}"/>
              </a:ext>
            </a:extLst>
          </p:cNvPr>
          <p:cNvSpPr/>
          <p:nvPr/>
        </p:nvSpPr>
        <p:spPr>
          <a:xfrm>
            <a:off x="16216584" y="3368675"/>
            <a:ext cx="2590800" cy="76200"/>
          </a:xfrm>
          <a:custGeom>
            <a:avLst/>
            <a:gdLst/>
            <a:ahLst/>
            <a:cxnLst/>
            <a:rect l="l" t="t" r="r" b="b"/>
            <a:pathLst>
              <a:path w="1299845" h="38100">
                <a:moveTo>
                  <a:pt x="1299227" y="0"/>
                </a:moveTo>
                <a:lnTo>
                  <a:pt x="0" y="0"/>
                </a:lnTo>
                <a:lnTo>
                  <a:pt x="0" y="37695"/>
                </a:lnTo>
                <a:lnTo>
                  <a:pt x="1299227" y="37695"/>
                </a:lnTo>
                <a:lnTo>
                  <a:pt x="1299227" y="0"/>
                </a:lnTo>
                <a:close/>
              </a:path>
            </a:pathLst>
          </a:custGeom>
          <a:solidFill>
            <a:srgbClr val="A28A2C"/>
          </a:solidFill>
        </p:spPr>
        <p:txBody>
          <a:bodyPr wrap="square" lIns="0" tIns="0" rIns="0" bIns="0" rtlCol="0"/>
          <a:lstStyle/>
          <a:p>
            <a:endParaRPr/>
          </a:p>
        </p:txBody>
      </p:sp>
      <p:pic>
        <p:nvPicPr>
          <p:cNvPr id="5" name="Picture 4" descr="A picture containing text, clipart&#10;&#10;Description automatically generated">
            <a:extLst>
              <a:ext uri="{FF2B5EF4-FFF2-40B4-BE49-F238E27FC236}">
                <a16:creationId xmlns:a16="http://schemas.microsoft.com/office/drawing/2014/main" id="{3D9A3461-3329-42F9-8167-E7E9E11E0B5F}"/>
              </a:ext>
            </a:extLst>
          </p:cNvPr>
          <p:cNvPicPr>
            <a:picLocks noChangeAspect="1"/>
          </p:cNvPicPr>
          <p:nvPr/>
        </p:nvPicPr>
        <p:blipFill rotWithShape="1">
          <a:blip r:embed="rId3">
            <a:extLst>
              <a:ext uri="{28A0092B-C50C-407E-A947-70E740481C1C}">
                <a14:useLocalDpi xmlns:a14="http://schemas.microsoft.com/office/drawing/2010/main" val="0"/>
              </a:ext>
            </a:extLst>
          </a:blip>
          <a:srcRect r="74771"/>
          <a:stretch/>
        </p:blipFill>
        <p:spPr>
          <a:xfrm>
            <a:off x="16326348" y="1598368"/>
            <a:ext cx="2514600" cy="1280160"/>
          </a:xfrm>
          <a:prstGeom prst="rect">
            <a:avLst/>
          </a:prstGeom>
        </p:spPr>
      </p:pic>
      <p:sp>
        <p:nvSpPr>
          <p:cNvPr id="6" name="object 4">
            <a:extLst>
              <a:ext uri="{FF2B5EF4-FFF2-40B4-BE49-F238E27FC236}">
                <a16:creationId xmlns:a16="http://schemas.microsoft.com/office/drawing/2014/main" id="{CC338B03-27AE-47AB-820F-98602333E445}"/>
              </a:ext>
            </a:extLst>
          </p:cNvPr>
          <p:cNvSpPr txBox="1"/>
          <p:nvPr/>
        </p:nvSpPr>
        <p:spPr>
          <a:xfrm>
            <a:off x="15767050" y="3597275"/>
            <a:ext cx="3698524" cy="4752583"/>
          </a:xfrm>
          <a:prstGeom prst="rect">
            <a:avLst/>
          </a:prstGeom>
        </p:spPr>
        <p:txBody>
          <a:bodyPr vert="horz" wrap="square" lIns="0" tIns="12700" rIns="0" bIns="0" rtlCol="0">
            <a:spAutoFit/>
          </a:bodyPr>
          <a:lstStyle/>
          <a:p>
            <a:pPr marL="12700" marR="5080" algn="ctr">
              <a:lnSpc>
                <a:spcPct val="100000"/>
              </a:lnSpc>
              <a:spcBef>
                <a:spcPts val="100"/>
              </a:spcBef>
            </a:pPr>
            <a:r>
              <a:rPr lang="en-US" sz="2800" dirty="0">
                <a:solidFill>
                  <a:schemeClr val="tx1">
                    <a:lumMod val="95000"/>
                    <a:lumOff val="5000"/>
                  </a:schemeClr>
                </a:solidFill>
                <a:latin typeface="Roboto Light" panose="02000000000000000000" pitchFamily="2" charset="0"/>
                <a:ea typeface="Roboto Light" panose="02000000000000000000" pitchFamily="2" charset="0"/>
                <a:cs typeface="Trebuchet MS"/>
              </a:rPr>
              <a:t>Today’s predicament lies in the fact that despite the recent upsurge in construction spending, especially for manufacturing, commodity producers have evidently fallen short of matching this trend. </a:t>
            </a:r>
          </a:p>
        </p:txBody>
      </p:sp>
      <p:sp>
        <p:nvSpPr>
          <p:cNvPr id="2" name="Slide Number Placeholder 1">
            <a:extLst>
              <a:ext uri="{FF2B5EF4-FFF2-40B4-BE49-F238E27FC236}">
                <a16:creationId xmlns:a16="http://schemas.microsoft.com/office/drawing/2014/main" id="{939B5628-8835-414D-82CE-F385D52FE991}"/>
              </a:ext>
            </a:extLst>
          </p:cNvPr>
          <p:cNvSpPr>
            <a:spLocks noGrp="1"/>
          </p:cNvSpPr>
          <p:nvPr>
            <p:ph type="sldNum" sz="quarter" idx="7"/>
          </p:nvPr>
        </p:nvSpPr>
        <p:spPr/>
        <p:txBody>
          <a:bodyPr/>
          <a:lstStyle/>
          <a:p>
            <a:pPr marL="38100">
              <a:lnSpc>
                <a:spcPts val="1735"/>
              </a:lnSpc>
            </a:pPr>
            <a:fld id="{81D60167-4931-47E6-BA6A-407CBD079E47}" type="slidenum">
              <a:rPr lang="en-US" spc="15" smtClean="0"/>
              <a:t>34</a:t>
            </a:fld>
            <a:endParaRPr lang="en-US" spc="15" dirty="0"/>
          </a:p>
        </p:txBody>
      </p:sp>
      <p:sp>
        <p:nvSpPr>
          <p:cNvPr id="15" name="Crescat Capital Firm Presentation | June 2020…">
            <a:extLst>
              <a:ext uri="{FF2B5EF4-FFF2-40B4-BE49-F238E27FC236}">
                <a16:creationId xmlns:a16="http://schemas.microsoft.com/office/drawing/2014/main" id="{58760F44-8F63-974F-A31C-DB4F350666B0}"/>
              </a:ext>
            </a:extLst>
          </p:cNvPr>
          <p:cNvSpPr txBox="1"/>
          <p:nvPr/>
        </p:nvSpPr>
        <p:spPr>
          <a:xfrm>
            <a:off x="15445019" y="10543165"/>
            <a:ext cx="4172955" cy="4145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2144" dirty="0">
                <a:solidFill>
                  <a:schemeClr val="tx1">
                    <a:lumMod val="95000"/>
                    <a:lumOff val="5000"/>
                  </a:schemeClr>
                </a:solidFill>
              </a:rPr>
              <a:t>Crescat Firmwide Presentation</a:t>
            </a:r>
          </a:p>
        </p:txBody>
      </p:sp>
      <p:pic>
        <p:nvPicPr>
          <p:cNvPr id="8" name="Picture 7">
            <a:extLst>
              <a:ext uri="{FF2B5EF4-FFF2-40B4-BE49-F238E27FC236}">
                <a16:creationId xmlns:a16="http://schemas.microsoft.com/office/drawing/2014/main" id="{07751452-4DE4-0E36-7460-9131B8D0A98D}"/>
              </a:ext>
            </a:extLst>
          </p:cNvPr>
          <p:cNvPicPr>
            <a:picLocks noChangeAspect="1"/>
          </p:cNvPicPr>
          <p:nvPr/>
        </p:nvPicPr>
        <p:blipFill>
          <a:blip r:embed="rId4"/>
          <a:stretch>
            <a:fillRect/>
          </a:stretch>
        </p:blipFill>
        <p:spPr>
          <a:xfrm>
            <a:off x="2209755" y="950213"/>
            <a:ext cx="12350614" cy="9389078"/>
          </a:xfrm>
          <a:prstGeom prst="rect">
            <a:avLst/>
          </a:prstGeom>
        </p:spPr>
      </p:pic>
    </p:spTree>
    <p:extLst>
      <p:ext uri="{BB962C8B-B14F-4D97-AF65-F5344CB8AC3E}">
        <p14:creationId xmlns:p14="http://schemas.microsoft.com/office/powerpoint/2010/main" val="38304397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ject 3">
            <a:extLst>
              <a:ext uri="{FF2B5EF4-FFF2-40B4-BE49-F238E27FC236}">
                <a16:creationId xmlns:a16="http://schemas.microsoft.com/office/drawing/2014/main" id="{7D174F19-67E2-4814-8177-2A21CAF2D350}"/>
              </a:ext>
            </a:extLst>
          </p:cNvPr>
          <p:cNvPicPr/>
          <p:nvPr/>
        </p:nvPicPr>
        <p:blipFill>
          <a:blip r:embed="rId2" cstate="print"/>
          <a:stretch>
            <a:fillRect/>
          </a:stretch>
        </p:blipFill>
        <p:spPr>
          <a:xfrm>
            <a:off x="0" y="0"/>
            <a:ext cx="20104099" cy="11308554"/>
          </a:xfrm>
          <a:prstGeom prst="rect">
            <a:avLst/>
          </a:prstGeom>
        </p:spPr>
      </p:pic>
      <p:sp>
        <p:nvSpPr>
          <p:cNvPr id="4" name="object 7">
            <a:extLst>
              <a:ext uri="{FF2B5EF4-FFF2-40B4-BE49-F238E27FC236}">
                <a16:creationId xmlns:a16="http://schemas.microsoft.com/office/drawing/2014/main" id="{48E22566-47FB-4786-B916-94DC579E678B}"/>
              </a:ext>
            </a:extLst>
          </p:cNvPr>
          <p:cNvSpPr/>
          <p:nvPr/>
        </p:nvSpPr>
        <p:spPr>
          <a:xfrm>
            <a:off x="16216584" y="3368675"/>
            <a:ext cx="2590800" cy="76200"/>
          </a:xfrm>
          <a:custGeom>
            <a:avLst/>
            <a:gdLst/>
            <a:ahLst/>
            <a:cxnLst/>
            <a:rect l="l" t="t" r="r" b="b"/>
            <a:pathLst>
              <a:path w="1299845" h="38100">
                <a:moveTo>
                  <a:pt x="1299227" y="0"/>
                </a:moveTo>
                <a:lnTo>
                  <a:pt x="0" y="0"/>
                </a:lnTo>
                <a:lnTo>
                  <a:pt x="0" y="37695"/>
                </a:lnTo>
                <a:lnTo>
                  <a:pt x="1299227" y="37695"/>
                </a:lnTo>
                <a:lnTo>
                  <a:pt x="1299227" y="0"/>
                </a:lnTo>
                <a:close/>
              </a:path>
            </a:pathLst>
          </a:custGeom>
          <a:solidFill>
            <a:srgbClr val="A28A2C"/>
          </a:solidFill>
        </p:spPr>
        <p:txBody>
          <a:bodyPr wrap="square" lIns="0" tIns="0" rIns="0" bIns="0" rtlCol="0"/>
          <a:lstStyle/>
          <a:p>
            <a:endParaRPr/>
          </a:p>
        </p:txBody>
      </p:sp>
      <p:pic>
        <p:nvPicPr>
          <p:cNvPr id="5" name="Picture 4" descr="A picture containing text, clipart&#10;&#10;Description automatically generated">
            <a:extLst>
              <a:ext uri="{FF2B5EF4-FFF2-40B4-BE49-F238E27FC236}">
                <a16:creationId xmlns:a16="http://schemas.microsoft.com/office/drawing/2014/main" id="{3D9A3461-3329-42F9-8167-E7E9E11E0B5F}"/>
              </a:ext>
            </a:extLst>
          </p:cNvPr>
          <p:cNvPicPr>
            <a:picLocks noChangeAspect="1"/>
          </p:cNvPicPr>
          <p:nvPr/>
        </p:nvPicPr>
        <p:blipFill rotWithShape="1">
          <a:blip r:embed="rId3">
            <a:extLst>
              <a:ext uri="{28A0092B-C50C-407E-A947-70E740481C1C}">
                <a14:useLocalDpi xmlns:a14="http://schemas.microsoft.com/office/drawing/2010/main" val="0"/>
              </a:ext>
            </a:extLst>
          </a:blip>
          <a:srcRect r="74771"/>
          <a:stretch/>
        </p:blipFill>
        <p:spPr>
          <a:xfrm>
            <a:off x="16326348" y="1598368"/>
            <a:ext cx="2514600" cy="1280160"/>
          </a:xfrm>
          <a:prstGeom prst="rect">
            <a:avLst/>
          </a:prstGeom>
        </p:spPr>
      </p:pic>
      <p:sp>
        <p:nvSpPr>
          <p:cNvPr id="6" name="object 4">
            <a:extLst>
              <a:ext uri="{FF2B5EF4-FFF2-40B4-BE49-F238E27FC236}">
                <a16:creationId xmlns:a16="http://schemas.microsoft.com/office/drawing/2014/main" id="{CC338B03-27AE-47AB-820F-98602333E445}"/>
              </a:ext>
            </a:extLst>
          </p:cNvPr>
          <p:cNvSpPr txBox="1"/>
          <p:nvPr/>
        </p:nvSpPr>
        <p:spPr>
          <a:xfrm>
            <a:off x="15233650" y="3696304"/>
            <a:ext cx="4572000" cy="7337906"/>
          </a:xfrm>
          <a:prstGeom prst="rect">
            <a:avLst/>
          </a:prstGeom>
        </p:spPr>
        <p:txBody>
          <a:bodyPr vert="horz" wrap="square" lIns="0" tIns="12700" rIns="0" bIns="0" rtlCol="0">
            <a:spAutoFit/>
          </a:bodyPr>
          <a:lstStyle/>
          <a:p>
            <a:pPr algn="l"/>
            <a:r>
              <a:rPr lang="en-US" sz="2800" dirty="0">
                <a:solidFill>
                  <a:schemeClr val="tx1">
                    <a:lumMod val="95000"/>
                    <a:lumOff val="5000"/>
                  </a:schemeClr>
                </a:solidFill>
                <a:latin typeface="Roboto Light" panose="02000000000000000000" pitchFamily="2" charset="0"/>
                <a:ea typeface="Roboto Light" panose="02000000000000000000" pitchFamily="2" charset="0"/>
              </a:rPr>
              <a:t>We are currently experiencing the most aggressive infrastructure spending of the past century.</a:t>
            </a:r>
          </a:p>
          <a:p>
            <a:pPr algn="l"/>
            <a:endParaRPr lang="en-US" sz="2800" dirty="0">
              <a:solidFill>
                <a:schemeClr val="tx1">
                  <a:lumMod val="95000"/>
                  <a:lumOff val="5000"/>
                </a:schemeClr>
              </a:solidFill>
              <a:latin typeface="Roboto Light" panose="02000000000000000000" pitchFamily="2" charset="0"/>
              <a:ea typeface="Roboto Light" panose="02000000000000000000" pitchFamily="2" charset="0"/>
            </a:endParaRPr>
          </a:p>
          <a:p>
            <a:pPr algn="l"/>
            <a:r>
              <a:rPr lang="en-US" sz="2800" dirty="0">
                <a:solidFill>
                  <a:schemeClr val="tx1">
                    <a:lumMod val="95000"/>
                    <a:lumOff val="5000"/>
                  </a:schemeClr>
                </a:solidFill>
                <a:latin typeface="Roboto Light" panose="02000000000000000000" pitchFamily="2" charset="0"/>
                <a:ea typeface="Roboto Light" panose="02000000000000000000" pitchFamily="2" charset="0"/>
              </a:rPr>
              <a:t>Excessive levels of debt often precipitate escalating geopolitical tensions and conflicts, and as disagreements among nations intensify, there arises a greater imperative for countries to bolster their self-reliance on domestic operations.</a:t>
            </a:r>
          </a:p>
          <a:p>
            <a:pPr algn="l"/>
            <a:endParaRPr lang="en-US" sz="2800" dirty="0">
              <a:solidFill>
                <a:schemeClr val="tx1">
                  <a:lumMod val="95000"/>
                  <a:lumOff val="5000"/>
                </a:schemeClr>
              </a:solidFill>
              <a:latin typeface="Roboto Light" panose="02000000000000000000" pitchFamily="2" charset="0"/>
              <a:ea typeface="Roboto Light" panose="02000000000000000000" pitchFamily="2" charset="0"/>
              <a:cs typeface="Trebuchet MS"/>
            </a:endParaRPr>
          </a:p>
          <a:p>
            <a:pPr algn="l"/>
            <a:endParaRPr lang="en-US" sz="2800" dirty="0">
              <a:solidFill>
                <a:srgbClr val="5E5E5E"/>
              </a:solidFill>
              <a:latin typeface="Roboto Light" panose="02000000000000000000" pitchFamily="2" charset="0"/>
              <a:ea typeface="Roboto Light" panose="02000000000000000000" pitchFamily="2" charset="0"/>
              <a:cs typeface="Trebuchet MS"/>
            </a:endParaRPr>
          </a:p>
        </p:txBody>
      </p:sp>
      <p:sp>
        <p:nvSpPr>
          <p:cNvPr id="2" name="Slide Number Placeholder 1">
            <a:extLst>
              <a:ext uri="{FF2B5EF4-FFF2-40B4-BE49-F238E27FC236}">
                <a16:creationId xmlns:a16="http://schemas.microsoft.com/office/drawing/2014/main" id="{939B5628-8835-414D-82CE-F385D52FE991}"/>
              </a:ext>
            </a:extLst>
          </p:cNvPr>
          <p:cNvSpPr>
            <a:spLocks noGrp="1"/>
          </p:cNvSpPr>
          <p:nvPr>
            <p:ph type="sldNum" sz="quarter" idx="7"/>
          </p:nvPr>
        </p:nvSpPr>
        <p:spPr/>
        <p:txBody>
          <a:bodyPr/>
          <a:lstStyle/>
          <a:p>
            <a:pPr marL="38100">
              <a:lnSpc>
                <a:spcPts val="1735"/>
              </a:lnSpc>
            </a:pPr>
            <a:fld id="{81D60167-4931-47E6-BA6A-407CBD079E47}" type="slidenum">
              <a:rPr lang="en-US" spc="15" smtClean="0"/>
              <a:t>35</a:t>
            </a:fld>
            <a:endParaRPr lang="en-US" spc="15" dirty="0"/>
          </a:p>
        </p:txBody>
      </p:sp>
      <p:sp>
        <p:nvSpPr>
          <p:cNvPr id="10" name="Crescat Capital Firm Presentation | June 2020…">
            <a:extLst>
              <a:ext uri="{FF2B5EF4-FFF2-40B4-BE49-F238E27FC236}">
                <a16:creationId xmlns:a16="http://schemas.microsoft.com/office/drawing/2014/main" id="{5DF4BB2D-6A2B-624B-A479-9957E7871C8A}"/>
              </a:ext>
            </a:extLst>
          </p:cNvPr>
          <p:cNvSpPr txBox="1"/>
          <p:nvPr/>
        </p:nvSpPr>
        <p:spPr>
          <a:xfrm>
            <a:off x="15445019" y="10543165"/>
            <a:ext cx="4172955" cy="4145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2144" dirty="0">
                <a:solidFill>
                  <a:schemeClr val="tx1">
                    <a:lumMod val="95000"/>
                    <a:lumOff val="5000"/>
                  </a:schemeClr>
                </a:solidFill>
              </a:rPr>
              <a:t>Crescat Firmwide Presentation</a:t>
            </a:r>
          </a:p>
        </p:txBody>
      </p:sp>
      <p:pic>
        <p:nvPicPr>
          <p:cNvPr id="8" name="Picture 7">
            <a:extLst>
              <a:ext uri="{FF2B5EF4-FFF2-40B4-BE49-F238E27FC236}">
                <a16:creationId xmlns:a16="http://schemas.microsoft.com/office/drawing/2014/main" id="{521D717B-87D3-F380-8864-54613ABDD051}"/>
              </a:ext>
            </a:extLst>
          </p:cNvPr>
          <p:cNvPicPr>
            <a:picLocks noChangeAspect="1"/>
          </p:cNvPicPr>
          <p:nvPr/>
        </p:nvPicPr>
        <p:blipFill>
          <a:blip r:embed="rId4"/>
          <a:stretch>
            <a:fillRect/>
          </a:stretch>
        </p:blipFill>
        <p:spPr>
          <a:xfrm>
            <a:off x="2432050" y="777875"/>
            <a:ext cx="11828457" cy="9517279"/>
          </a:xfrm>
          <a:prstGeom prst="rect">
            <a:avLst/>
          </a:prstGeom>
        </p:spPr>
      </p:pic>
    </p:spTree>
    <p:extLst>
      <p:ext uri="{BB962C8B-B14F-4D97-AF65-F5344CB8AC3E}">
        <p14:creationId xmlns:p14="http://schemas.microsoft.com/office/powerpoint/2010/main" val="38373338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ject 3">
            <a:extLst>
              <a:ext uri="{FF2B5EF4-FFF2-40B4-BE49-F238E27FC236}">
                <a16:creationId xmlns:a16="http://schemas.microsoft.com/office/drawing/2014/main" id="{7D174F19-67E2-4814-8177-2A21CAF2D350}"/>
              </a:ext>
            </a:extLst>
          </p:cNvPr>
          <p:cNvPicPr/>
          <p:nvPr/>
        </p:nvPicPr>
        <p:blipFill>
          <a:blip r:embed="rId2" cstate="print"/>
          <a:stretch>
            <a:fillRect/>
          </a:stretch>
        </p:blipFill>
        <p:spPr>
          <a:xfrm>
            <a:off x="27995" y="0"/>
            <a:ext cx="20104099" cy="11308554"/>
          </a:xfrm>
          <a:prstGeom prst="rect">
            <a:avLst/>
          </a:prstGeom>
        </p:spPr>
      </p:pic>
      <p:sp>
        <p:nvSpPr>
          <p:cNvPr id="4" name="object 7">
            <a:extLst>
              <a:ext uri="{FF2B5EF4-FFF2-40B4-BE49-F238E27FC236}">
                <a16:creationId xmlns:a16="http://schemas.microsoft.com/office/drawing/2014/main" id="{48E22566-47FB-4786-B916-94DC579E678B}"/>
              </a:ext>
            </a:extLst>
          </p:cNvPr>
          <p:cNvSpPr/>
          <p:nvPr/>
        </p:nvSpPr>
        <p:spPr>
          <a:xfrm>
            <a:off x="16216584" y="3368675"/>
            <a:ext cx="2590800" cy="76200"/>
          </a:xfrm>
          <a:custGeom>
            <a:avLst/>
            <a:gdLst/>
            <a:ahLst/>
            <a:cxnLst/>
            <a:rect l="l" t="t" r="r" b="b"/>
            <a:pathLst>
              <a:path w="1299845" h="38100">
                <a:moveTo>
                  <a:pt x="1299227" y="0"/>
                </a:moveTo>
                <a:lnTo>
                  <a:pt x="0" y="0"/>
                </a:lnTo>
                <a:lnTo>
                  <a:pt x="0" y="37695"/>
                </a:lnTo>
                <a:lnTo>
                  <a:pt x="1299227" y="37695"/>
                </a:lnTo>
                <a:lnTo>
                  <a:pt x="1299227" y="0"/>
                </a:lnTo>
                <a:close/>
              </a:path>
            </a:pathLst>
          </a:custGeom>
          <a:solidFill>
            <a:srgbClr val="A28A2C"/>
          </a:solidFill>
        </p:spPr>
        <p:txBody>
          <a:bodyPr wrap="square" lIns="0" tIns="0" rIns="0" bIns="0" rtlCol="0"/>
          <a:lstStyle/>
          <a:p>
            <a:endParaRPr/>
          </a:p>
        </p:txBody>
      </p:sp>
      <p:pic>
        <p:nvPicPr>
          <p:cNvPr id="5" name="Picture 4" descr="A picture containing text, clipart&#10;&#10;Description automatically generated">
            <a:extLst>
              <a:ext uri="{FF2B5EF4-FFF2-40B4-BE49-F238E27FC236}">
                <a16:creationId xmlns:a16="http://schemas.microsoft.com/office/drawing/2014/main" id="{3D9A3461-3329-42F9-8167-E7E9E11E0B5F}"/>
              </a:ext>
            </a:extLst>
          </p:cNvPr>
          <p:cNvPicPr>
            <a:picLocks noChangeAspect="1"/>
          </p:cNvPicPr>
          <p:nvPr/>
        </p:nvPicPr>
        <p:blipFill rotWithShape="1">
          <a:blip r:embed="rId3">
            <a:extLst>
              <a:ext uri="{28A0092B-C50C-407E-A947-70E740481C1C}">
                <a14:useLocalDpi xmlns:a14="http://schemas.microsoft.com/office/drawing/2010/main" val="0"/>
              </a:ext>
            </a:extLst>
          </a:blip>
          <a:srcRect r="74771"/>
          <a:stretch/>
        </p:blipFill>
        <p:spPr>
          <a:xfrm>
            <a:off x="16326348" y="1598368"/>
            <a:ext cx="2514600" cy="1280160"/>
          </a:xfrm>
          <a:prstGeom prst="rect">
            <a:avLst/>
          </a:prstGeom>
        </p:spPr>
      </p:pic>
      <p:sp>
        <p:nvSpPr>
          <p:cNvPr id="6" name="object 4">
            <a:extLst>
              <a:ext uri="{FF2B5EF4-FFF2-40B4-BE49-F238E27FC236}">
                <a16:creationId xmlns:a16="http://schemas.microsoft.com/office/drawing/2014/main" id="{CC338B03-27AE-47AB-820F-98602333E445}"/>
              </a:ext>
            </a:extLst>
          </p:cNvPr>
          <p:cNvSpPr txBox="1"/>
          <p:nvPr/>
        </p:nvSpPr>
        <p:spPr>
          <a:xfrm>
            <a:off x="16084652" y="3678240"/>
            <a:ext cx="3720997" cy="5183470"/>
          </a:xfrm>
          <a:prstGeom prst="rect">
            <a:avLst/>
          </a:prstGeom>
        </p:spPr>
        <p:txBody>
          <a:bodyPr vert="horz" wrap="square" lIns="0" tIns="12700" rIns="0" bIns="0" rtlCol="0">
            <a:spAutoFit/>
          </a:bodyPr>
          <a:lstStyle/>
          <a:p>
            <a:pPr algn="l"/>
            <a:r>
              <a:rPr lang="en-US" sz="2800" b="0" i="0" dirty="0">
                <a:solidFill>
                  <a:schemeClr val="tx1">
                    <a:lumMod val="95000"/>
                    <a:lumOff val="5000"/>
                  </a:schemeClr>
                </a:solidFill>
                <a:effectLst/>
                <a:latin typeface="Roboto Light" panose="02000000000000000000" pitchFamily="2" charset="0"/>
                <a:ea typeface="Roboto Light" panose="02000000000000000000" pitchFamily="2" charset="0"/>
              </a:rPr>
              <a:t>The metals and mining industry as part of the overall stock market is almost a rounding error.</a:t>
            </a:r>
          </a:p>
          <a:p>
            <a:pPr algn="l"/>
            <a:endParaRPr lang="en-US" sz="2800" b="0" i="0" dirty="0">
              <a:solidFill>
                <a:schemeClr val="tx1">
                  <a:lumMod val="95000"/>
                  <a:lumOff val="5000"/>
                </a:schemeClr>
              </a:solidFill>
              <a:effectLst/>
              <a:latin typeface="Roboto Light" panose="02000000000000000000" pitchFamily="2" charset="0"/>
              <a:ea typeface="Roboto Light" panose="02000000000000000000" pitchFamily="2" charset="0"/>
            </a:endParaRPr>
          </a:p>
          <a:p>
            <a:pPr algn="l"/>
            <a:r>
              <a:rPr lang="en-US" sz="2800" b="0" i="0" dirty="0">
                <a:solidFill>
                  <a:schemeClr val="tx1">
                    <a:lumMod val="95000"/>
                    <a:lumOff val="5000"/>
                  </a:schemeClr>
                </a:solidFill>
                <a:effectLst/>
                <a:latin typeface="Roboto Light" panose="02000000000000000000" pitchFamily="2" charset="0"/>
                <a:ea typeface="Roboto Light" panose="02000000000000000000" pitchFamily="2" charset="0"/>
              </a:rPr>
              <a:t>We believe this industry will likely become a significantly larger segment of the market by the end of this decade.</a:t>
            </a:r>
          </a:p>
        </p:txBody>
      </p:sp>
      <p:sp>
        <p:nvSpPr>
          <p:cNvPr id="2" name="Slide Number Placeholder 1">
            <a:extLst>
              <a:ext uri="{FF2B5EF4-FFF2-40B4-BE49-F238E27FC236}">
                <a16:creationId xmlns:a16="http://schemas.microsoft.com/office/drawing/2014/main" id="{939B5628-8835-414D-82CE-F385D52FE991}"/>
              </a:ext>
            </a:extLst>
          </p:cNvPr>
          <p:cNvSpPr>
            <a:spLocks noGrp="1"/>
          </p:cNvSpPr>
          <p:nvPr>
            <p:ph type="sldNum" sz="quarter" idx="7"/>
          </p:nvPr>
        </p:nvSpPr>
        <p:spPr/>
        <p:txBody>
          <a:bodyPr/>
          <a:lstStyle/>
          <a:p>
            <a:pPr marL="38100">
              <a:lnSpc>
                <a:spcPts val="1735"/>
              </a:lnSpc>
            </a:pPr>
            <a:fld id="{81D60167-4931-47E6-BA6A-407CBD079E47}" type="slidenum">
              <a:rPr lang="en-US" spc="15" smtClean="0"/>
              <a:t>36</a:t>
            </a:fld>
            <a:endParaRPr lang="en-US" spc="15" dirty="0"/>
          </a:p>
        </p:txBody>
      </p:sp>
      <p:sp>
        <p:nvSpPr>
          <p:cNvPr id="10" name="Crescat Capital Firm Presentation | June 2020…">
            <a:extLst>
              <a:ext uri="{FF2B5EF4-FFF2-40B4-BE49-F238E27FC236}">
                <a16:creationId xmlns:a16="http://schemas.microsoft.com/office/drawing/2014/main" id="{5DF4BB2D-6A2B-624B-A479-9957E7871C8A}"/>
              </a:ext>
            </a:extLst>
          </p:cNvPr>
          <p:cNvSpPr txBox="1"/>
          <p:nvPr/>
        </p:nvSpPr>
        <p:spPr>
          <a:xfrm>
            <a:off x="15445019" y="10543165"/>
            <a:ext cx="4172955" cy="4145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2144" dirty="0">
                <a:solidFill>
                  <a:schemeClr val="tx1">
                    <a:lumMod val="95000"/>
                    <a:lumOff val="5000"/>
                  </a:schemeClr>
                </a:solidFill>
              </a:rPr>
              <a:t>Crescat Firmwide Presentation</a:t>
            </a:r>
          </a:p>
        </p:txBody>
      </p:sp>
      <p:pic>
        <p:nvPicPr>
          <p:cNvPr id="8" name="Picture 7">
            <a:extLst>
              <a:ext uri="{FF2B5EF4-FFF2-40B4-BE49-F238E27FC236}">
                <a16:creationId xmlns:a16="http://schemas.microsoft.com/office/drawing/2014/main" id="{9BA57487-8FC9-7856-DFE7-E827F05D549A}"/>
              </a:ext>
            </a:extLst>
          </p:cNvPr>
          <p:cNvPicPr>
            <a:picLocks noChangeAspect="1"/>
          </p:cNvPicPr>
          <p:nvPr/>
        </p:nvPicPr>
        <p:blipFill>
          <a:blip r:embed="rId4"/>
          <a:stretch>
            <a:fillRect/>
          </a:stretch>
        </p:blipFill>
        <p:spPr>
          <a:xfrm>
            <a:off x="1231774" y="1018179"/>
            <a:ext cx="13379411" cy="9500078"/>
          </a:xfrm>
          <a:prstGeom prst="rect">
            <a:avLst/>
          </a:prstGeom>
        </p:spPr>
      </p:pic>
    </p:spTree>
    <p:extLst>
      <p:ext uri="{BB962C8B-B14F-4D97-AF65-F5344CB8AC3E}">
        <p14:creationId xmlns:p14="http://schemas.microsoft.com/office/powerpoint/2010/main" val="1228596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ject 3">
            <a:extLst>
              <a:ext uri="{FF2B5EF4-FFF2-40B4-BE49-F238E27FC236}">
                <a16:creationId xmlns:a16="http://schemas.microsoft.com/office/drawing/2014/main" id="{7D174F19-67E2-4814-8177-2A21CAF2D350}"/>
              </a:ext>
            </a:extLst>
          </p:cNvPr>
          <p:cNvPicPr/>
          <p:nvPr/>
        </p:nvPicPr>
        <p:blipFill>
          <a:blip r:embed="rId2" cstate="print"/>
          <a:stretch>
            <a:fillRect/>
          </a:stretch>
        </p:blipFill>
        <p:spPr>
          <a:xfrm>
            <a:off x="0" y="0"/>
            <a:ext cx="20104099" cy="11308554"/>
          </a:xfrm>
          <a:prstGeom prst="rect">
            <a:avLst/>
          </a:prstGeom>
        </p:spPr>
      </p:pic>
      <p:sp>
        <p:nvSpPr>
          <p:cNvPr id="4" name="object 7">
            <a:extLst>
              <a:ext uri="{FF2B5EF4-FFF2-40B4-BE49-F238E27FC236}">
                <a16:creationId xmlns:a16="http://schemas.microsoft.com/office/drawing/2014/main" id="{48E22566-47FB-4786-B916-94DC579E678B}"/>
              </a:ext>
            </a:extLst>
          </p:cNvPr>
          <p:cNvSpPr/>
          <p:nvPr/>
        </p:nvSpPr>
        <p:spPr>
          <a:xfrm>
            <a:off x="16216584" y="3368675"/>
            <a:ext cx="2590800" cy="76200"/>
          </a:xfrm>
          <a:custGeom>
            <a:avLst/>
            <a:gdLst/>
            <a:ahLst/>
            <a:cxnLst/>
            <a:rect l="l" t="t" r="r" b="b"/>
            <a:pathLst>
              <a:path w="1299845" h="38100">
                <a:moveTo>
                  <a:pt x="1299227" y="0"/>
                </a:moveTo>
                <a:lnTo>
                  <a:pt x="0" y="0"/>
                </a:lnTo>
                <a:lnTo>
                  <a:pt x="0" y="37695"/>
                </a:lnTo>
                <a:lnTo>
                  <a:pt x="1299227" y="37695"/>
                </a:lnTo>
                <a:lnTo>
                  <a:pt x="1299227" y="0"/>
                </a:lnTo>
                <a:close/>
              </a:path>
            </a:pathLst>
          </a:custGeom>
          <a:solidFill>
            <a:srgbClr val="A28A2C"/>
          </a:solidFill>
        </p:spPr>
        <p:txBody>
          <a:bodyPr wrap="square" lIns="0" tIns="0" rIns="0" bIns="0" rtlCol="0"/>
          <a:lstStyle/>
          <a:p>
            <a:endParaRPr/>
          </a:p>
        </p:txBody>
      </p:sp>
      <p:pic>
        <p:nvPicPr>
          <p:cNvPr id="5" name="Picture 4" descr="A picture containing text, clipart&#10;&#10;Description automatically generated">
            <a:extLst>
              <a:ext uri="{FF2B5EF4-FFF2-40B4-BE49-F238E27FC236}">
                <a16:creationId xmlns:a16="http://schemas.microsoft.com/office/drawing/2014/main" id="{3D9A3461-3329-42F9-8167-E7E9E11E0B5F}"/>
              </a:ext>
            </a:extLst>
          </p:cNvPr>
          <p:cNvPicPr>
            <a:picLocks noChangeAspect="1"/>
          </p:cNvPicPr>
          <p:nvPr/>
        </p:nvPicPr>
        <p:blipFill rotWithShape="1">
          <a:blip r:embed="rId3">
            <a:extLst>
              <a:ext uri="{28A0092B-C50C-407E-A947-70E740481C1C}">
                <a14:useLocalDpi xmlns:a14="http://schemas.microsoft.com/office/drawing/2010/main" val="0"/>
              </a:ext>
            </a:extLst>
          </a:blip>
          <a:srcRect r="74771"/>
          <a:stretch/>
        </p:blipFill>
        <p:spPr>
          <a:xfrm>
            <a:off x="16326348" y="1598368"/>
            <a:ext cx="2514600" cy="1280160"/>
          </a:xfrm>
          <a:prstGeom prst="rect">
            <a:avLst/>
          </a:prstGeom>
        </p:spPr>
      </p:pic>
      <p:sp>
        <p:nvSpPr>
          <p:cNvPr id="6" name="object 4">
            <a:extLst>
              <a:ext uri="{FF2B5EF4-FFF2-40B4-BE49-F238E27FC236}">
                <a16:creationId xmlns:a16="http://schemas.microsoft.com/office/drawing/2014/main" id="{CC338B03-27AE-47AB-820F-98602333E445}"/>
              </a:ext>
            </a:extLst>
          </p:cNvPr>
          <p:cNvSpPr txBox="1"/>
          <p:nvPr/>
        </p:nvSpPr>
        <p:spPr>
          <a:xfrm>
            <a:off x="15991114" y="3649056"/>
            <a:ext cx="3185068" cy="2598147"/>
          </a:xfrm>
          <a:prstGeom prst="rect">
            <a:avLst/>
          </a:prstGeom>
        </p:spPr>
        <p:txBody>
          <a:bodyPr vert="horz" wrap="square" lIns="0" tIns="12700" rIns="0" bIns="0" rtlCol="0">
            <a:spAutoFit/>
          </a:bodyPr>
          <a:lstStyle/>
          <a:p>
            <a:pPr algn="ctr"/>
            <a:r>
              <a:rPr lang="en-US" sz="2800" dirty="0">
                <a:solidFill>
                  <a:schemeClr val="tx1">
                    <a:lumMod val="95000"/>
                    <a:lumOff val="5000"/>
                  </a:schemeClr>
                </a:solidFill>
                <a:latin typeface="Roboto Light"/>
                <a:sym typeface="Roboto Light"/>
              </a:rPr>
              <a:t>Multi-year periods of declining production also marked secular bull markets for gold prices.</a:t>
            </a:r>
          </a:p>
        </p:txBody>
      </p:sp>
      <p:sp>
        <p:nvSpPr>
          <p:cNvPr id="2" name="Slide Number Placeholder 1">
            <a:extLst>
              <a:ext uri="{FF2B5EF4-FFF2-40B4-BE49-F238E27FC236}">
                <a16:creationId xmlns:a16="http://schemas.microsoft.com/office/drawing/2014/main" id="{939B5628-8835-414D-82CE-F385D52FE991}"/>
              </a:ext>
            </a:extLst>
          </p:cNvPr>
          <p:cNvSpPr>
            <a:spLocks noGrp="1"/>
          </p:cNvSpPr>
          <p:nvPr>
            <p:ph type="sldNum" sz="quarter" idx="7"/>
          </p:nvPr>
        </p:nvSpPr>
        <p:spPr/>
        <p:txBody>
          <a:bodyPr/>
          <a:lstStyle/>
          <a:p>
            <a:pPr marL="38100">
              <a:lnSpc>
                <a:spcPts val="1735"/>
              </a:lnSpc>
            </a:pPr>
            <a:fld id="{81D60167-4931-47E6-BA6A-407CBD079E47}" type="slidenum">
              <a:rPr lang="en-US" spc="15" smtClean="0"/>
              <a:t>37</a:t>
            </a:fld>
            <a:endParaRPr lang="en-US" spc="15" dirty="0"/>
          </a:p>
        </p:txBody>
      </p:sp>
      <p:sp>
        <p:nvSpPr>
          <p:cNvPr id="14" name="Crescat Capital Firm Presentation | June 2020…">
            <a:extLst>
              <a:ext uri="{FF2B5EF4-FFF2-40B4-BE49-F238E27FC236}">
                <a16:creationId xmlns:a16="http://schemas.microsoft.com/office/drawing/2014/main" id="{2822C526-9D83-A84E-BA5B-0E992CC5F04B}"/>
              </a:ext>
            </a:extLst>
          </p:cNvPr>
          <p:cNvSpPr txBox="1"/>
          <p:nvPr/>
        </p:nvSpPr>
        <p:spPr>
          <a:xfrm>
            <a:off x="15445019" y="10543165"/>
            <a:ext cx="4172955" cy="4145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2144" dirty="0">
                <a:solidFill>
                  <a:schemeClr val="tx1">
                    <a:lumMod val="95000"/>
                    <a:lumOff val="5000"/>
                  </a:schemeClr>
                </a:solidFill>
              </a:rPr>
              <a:t>Crescat Firmwide Presentation</a:t>
            </a:r>
          </a:p>
        </p:txBody>
      </p:sp>
      <p:pic>
        <p:nvPicPr>
          <p:cNvPr id="8" name="Picture 7">
            <a:extLst>
              <a:ext uri="{FF2B5EF4-FFF2-40B4-BE49-F238E27FC236}">
                <a16:creationId xmlns:a16="http://schemas.microsoft.com/office/drawing/2014/main" id="{8D15EA3B-4B15-7C18-B65D-2EC4065B8D6E}"/>
              </a:ext>
            </a:extLst>
          </p:cNvPr>
          <p:cNvPicPr>
            <a:picLocks noChangeAspect="1"/>
          </p:cNvPicPr>
          <p:nvPr/>
        </p:nvPicPr>
        <p:blipFill>
          <a:blip r:embed="rId4"/>
          <a:stretch>
            <a:fillRect/>
          </a:stretch>
        </p:blipFill>
        <p:spPr>
          <a:xfrm>
            <a:off x="1732059" y="1082099"/>
            <a:ext cx="13221374" cy="9354505"/>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D6305C57-9BCA-BE74-A48C-EBA463F851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261396">
            <a:off x="12159455" y="2544705"/>
            <a:ext cx="1233133" cy="402685"/>
          </a:xfrm>
          <a:prstGeom prst="rect">
            <a:avLst/>
          </a:prstGeom>
        </p:spPr>
      </p:pic>
    </p:spTree>
    <p:extLst>
      <p:ext uri="{BB962C8B-B14F-4D97-AF65-F5344CB8AC3E}">
        <p14:creationId xmlns:p14="http://schemas.microsoft.com/office/powerpoint/2010/main" val="27972065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ject 3">
            <a:extLst>
              <a:ext uri="{FF2B5EF4-FFF2-40B4-BE49-F238E27FC236}">
                <a16:creationId xmlns:a16="http://schemas.microsoft.com/office/drawing/2014/main" id="{7D174F19-67E2-4814-8177-2A21CAF2D350}"/>
              </a:ext>
            </a:extLst>
          </p:cNvPr>
          <p:cNvPicPr/>
          <p:nvPr/>
        </p:nvPicPr>
        <p:blipFill>
          <a:blip r:embed="rId2" cstate="print"/>
          <a:stretch>
            <a:fillRect/>
          </a:stretch>
        </p:blipFill>
        <p:spPr>
          <a:xfrm>
            <a:off x="0" y="0"/>
            <a:ext cx="20104099" cy="11308554"/>
          </a:xfrm>
          <a:prstGeom prst="rect">
            <a:avLst/>
          </a:prstGeom>
        </p:spPr>
      </p:pic>
      <p:sp>
        <p:nvSpPr>
          <p:cNvPr id="4" name="object 7">
            <a:extLst>
              <a:ext uri="{FF2B5EF4-FFF2-40B4-BE49-F238E27FC236}">
                <a16:creationId xmlns:a16="http://schemas.microsoft.com/office/drawing/2014/main" id="{48E22566-47FB-4786-B916-94DC579E678B}"/>
              </a:ext>
            </a:extLst>
          </p:cNvPr>
          <p:cNvSpPr/>
          <p:nvPr/>
        </p:nvSpPr>
        <p:spPr>
          <a:xfrm>
            <a:off x="16216584" y="3368675"/>
            <a:ext cx="2590800" cy="76200"/>
          </a:xfrm>
          <a:custGeom>
            <a:avLst/>
            <a:gdLst/>
            <a:ahLst/>
            <a:cxnLst/>
            <a:rect l="l" t="t" r="r" b="b"/>
            <a:pathLst>
              <a:path w="1299845" h="38100">
                <a:moveTo>
                  <a:pt x="1299227" y="0"/>
                </a:moveTo>
                <a:lnTo>
                  <a:pt x="0" y="0"/>
                </a:lnTo>
                <a:lnTo>
                  <a:pt x="0" y="37695"/>
                </a:lnTo>
                <a:lnTo>
                  <a:pt x="1299227" y="37695"/>
                </a:lnTo>
                <a:lnTo>
                  <a:pt x="1299227" y="0"/>
                </a:lnTo>
                <a:close/>
              </a:path>
            </a:pathLst>
          </a:custGeom>
          <a:solidFill>
            <a:srgbClr val="A28A2C"/>
          </a:solidFill>
        </p:spPr>
        <p:txBody>
          <a:bodyPr wrap="square" lIns="0" tIns="0" rIns="0" bIns="0" rtlCol="0"/>
          <a:lstStyle/>
          <a:p>
            <a:endParaRPr/>
          </a:p>
        </p:txBody>
      </p:sp>
      <p:pic>
        <p:nvPicPr>
          <p:cNvPr id="5" name="Picture 4" descr="A picture containing text, clipart&#10;&#10;Description automatically generated">
            <a:extLst>
              <a:ext uri="{FF2B5EF4-FFF2-40B4-BE49-F238E27FC236}">
                <a16:creationId xmlns:a16="http://schemas.microsoft.com/office/drawing/2014/main" id="{3D9A3461-3329-42F9-8167-E7E9E11E0B5F}"/>
              </a:ext>
            </a:extLst>
          </p:cNvPr>
          <p:cNvPicPr>
            <a:picLocks noChangeAspect="1"/>
          </p:cNvPicPr>
          <p:nvPr/>
        </p:nvPicPr>
        <p:blipFill rotWithShape="1">
          <a:blip r:embed="rId3">
            <a:extLst>
              <a:ext uri="{28A0092B-C50C-407E-A947-70E740481C1C}">
                <a14:useLocalDpi xmlns:a14="http://schemas.microsoft.com/office/drawing/2010/main" val="0"/>
              </a:ext>
            </a:extLst>
          </a:blip>
          <a:srcRect r="74771"/>
          <a:stretch/>
        </p:blipFill>
        <p:spPr>
          <a:xfrm>
            <a:off x="16326348" y="1598368"/>
            <a:ext cx="2514600" cy="1280160"/>
          </a:xfrm>
          <a:prstGeom prst="rect">
            <a:avLst/>
          </a:prstGeom>
        </p:spPr>
      </p:pic>
      <p:sp>
        <p:nvSpPr>
          <p:cNvPr id="6" name="object 4">
            <a:extLst>
              <a:ext uri="{FF2B5EF4-FFF2-40B4-BE49-F238E27FC236}">
                <a16:creationId xmlns:a16="http://schemas.microsoft.com/office/drawing/2014/main" id="{CC338B03-27AE-47AB-820F-98602333E445}"/>
              </a:ext>
            </a:extLst>
          </p:cNvPr>
          <p:cNvSpPr txBox="1"/>
          <p:nvPr/>
        </p:nvSpPr>
        <p:spPr>
          <a:xfrm>
            <a:off x="15797484" y="3641555"/>
            <a:ext cx="3429000" cy="4321696"/>
          </a:xfrm>
          <a:prstGeom prst="rect">
            <a:avLst/>
          </a:prstGeom>
        </p:spPr>
        <p:txBody>
          <a:bodyPr vert="horz" wrap="square" lIns="0" tIns="12700" rIns="0" bIns="0" rtlCol="0">
            <a:spAutoFit/>
          </a:bodyPr>
          <a:lstStyle/>
          <a:p>
            <a:pPr algn="ctr"/>
            <a:r>
              <a:rPr lang="en-US" sz="2800" dirty="0">
                <a:solidFill>
                  <a:schemeClr val="tx1">
                    <a:lumMod val="95000"/>
                    <a:lumOff val="5000"/>
                  </a:schemeClr>
                </a:solidFill>
                <a:latin typeface="Roboto Light"/>
              </a:rPr>
              <a:t>The TSX-V  hit its all-time high in 2007. Gold has been hitting new all-time highs while the TSX-V has been depressed. The value opportunity in junior mining companies is extraordinary.</a:t>
            </a:r>
            <a:endParaRPr lang="en-US" sz="2800" dirty="0">
              <a:solidFill>
                <a:schemeClr val="tx1">
                  <a:lumMod val="95000"/>
                  <a:lumOff val="5000"/>
                </a:schemeClr>
              </a:solidFill>
              <a:latin typeface="Roboto Light"/>
              <a:sym typeface="Roboto Light"/>
            </a:endParaRPr>
          </a:p>
        </p:txBody>
      </p:sp>
      <p:sp>
        <p:nvSpPr>
          <p:cNvPr id="2" name="Slide Number Placeholder 1">
            <a:extLst>
              <a:ext uri="{FF2B5EF4-FFF2-40B4-BE49-F238E27FC236}">
                <a16:creationId xmlns:a16="http://schemas.microsoft.com/office/drawing/2014/main" id="{939B5628-8835-414D-82CE-F385D52FE991}"/>
              </a:ext>
            </a:extLst>
          </p:cNvPr>
          <p:cNvSpPr>
            <a:spLocks noGrp="1"/>
          </p:cNvSpPr>
          <p:nvPr>
            <p:ph type="sldNum" sz="quarter" idx="7"/>
          </p:nvPr>
        </p:nvSpPr>
        <p:spPr/>
        <p:txBody>
          <a:bodyPr/>
          <a:lstStyle/>
          <a:p>
            <a:pPr marL="38100">
              <a:lnSpc>
                <a:spcPts val="1735"/>
              </a:lnSpc>
            </a:pPr>
            <a:fld id="{81D60167-4931-47E6-BA6A-407CBD079E47}" type="slidenum">
              <a:rPr lang="en-US" spc="15" smtClean="0"/>
              <a:t>38</a:t>
            </a:fld>
            <a:endParaRPr lang="en-US" spc="15" dirty="0"/>
          </a:p>
        </p:txBody>
      </p:sp>
      <p:sp>
        <p:nvSpPr>
          <p:cNvPr id="14" name="Crescat Capital Firm Presentation | June 2020…">
            <a:extLst>
              <a:ext uri="{FF2B5EF4-FFF2-40B4-BE49-F238E27FC236}">
                <a16:creationId xmlns:a16="http://schemas.microsoft.com/office/drawing/2014/main" id="{2822C526-9D83-A84E-BA5B-0E992CC5F04B}"/>
              </a:ext>
            </a:extLst>
          </p:cNvPr>
          <p:cNvSpPr txBox="1"/>
          <p:nvPr/>
        </p:nvSpPr>
        <p:spPr>
          <a:xfrm>
            <a:off x="15445019" y="10543165"/>
            <a:ext cx="4172955" cy="4145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2144" dirty="0">
                <a:solidFill>
                  <a:schemeClr val="tx1">
                    <a:lumMod val="95000"/>
                    <a:lumOff val="5000"/>
                  </a:schemeClr>
                </a:solidFill>
              </a:rPr>
              <a:t>Crescat Firmwide Presentation</a:t>
            </a:r>
          </a:p>
        </p:txBody>
      </p:sp>
      <p:pic>
        <p:nvPicPr>
          <p:cNvPr id="8" name="Picture 7">
            <a:extLst>
              <a:ext uri="{FF2B5EF4-FFF2-40B4-BE49-F238E27FC236}">
                <a16:creationId xmlns:a16="http://schemas.microsoft.com/office/drawing/2014/main" id="{FEB6324F-4A3D-3866-CCE7-422A468BEE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0892" y="469738"/>
            <a:ext cx="11734800" cy="8341605"/>
          </a:xfrm>
          <a:prstGeom prst="rect">
            <a:avLst/>
          </a:prstGeom>
        </p:spPr>
      </p:pic>
      <p:sp>
        <p:nvSpPr>
          <p:cNvPr id="10" name="TextBox 9">
            <a:extLst>
              <a:ext uri="{FF2B5EF4-FFF2-40B4-BE49-F238E27FC236}">
                <a16:creationId xmlns:a16="http://schemas.microsoft.com/office/drawing/2014/main" id="{2371C7F8-0C38-8B4E-44D5-7A10A01B1DDB}"/>
              </a:ext>
            </a:extLst>
          </p:cNvPr>
          <p:cNvSpPr txBox="1"/>
          <p:nvPr/>
        </p:nvSpPr>
        <p:spPr>
          <a:xfrm>
            <a:off x="6904" y="9281080"/>
            <a:ext cx="20104098" cy="1384995"/>
          </a:xfrm>
          <a:prstGeom prst="rect">
            <a:avLst/>
          </a:prstGeom>
          <a:noFill/>
        </p:spPr>
        <p:txBody>
          <a:bodyPr wrap="square">
            <a:spAutoFit/>
          </a:bodyPr>
          <a:lstStyle/>
          <a:p>
            <a:r>
              <a:rPr lang="en-US" sz="1400" b="0" i="0" u="none" strike="noStrike" dirty="0">
                <a:solidFill>
                  <a:srgbClr val="212121"/>
                </a:solidFill>
                <a:effectLst/>
                <a:latin typeface="Aptos" panose="020B0004020202020204" pitchFamily="34" charset="0"/>
              </a:rPr>
              <a:t>Why are the TSX Venture Composite Index and the TSX-V Exchange in Canada relevant proxies for exploration-focused mining stocks? The TSX Venture Composite Index is one of the longest-running indices with a heavy concentration of mining exploration stocks. As of 4/19/24, there were 127 companies in the TSX Venture Composite Index. Their average market cap was USD 270 million. 85 of these companies or 67% of them are in the mining &amp; metals industry and had an average market cap of USD 183 million. The index is a subset of the broader TSX Venture Composite Exchange which has a total of 1,891 companies listed on it with an average market cap of USD 35 million. To be included in the TSX-V Composite Index, a security must have a relative weight of at least 0.20% of the total capitalization of the TSX-V Exchange. 967 of the companies on the overall TSX-V Exchange or 51% of them are in the mining and metals industry with an average market cap of USD 29M. The mining companies listed on the TSX-V Exchange are almost all exploration-focused miners, a large universe of publicly traded companies for Crescat to consider for its exploration-focused activist metals and mining investment theme. TSX-V mining companies tend to be explorers because once these firms become more advanced and go into development or production, if not bought out by a larger firm first, they will typically move their listing up to the TSX big board.</a:t>
            </a:r>
            <a:endParaRPr lang="en-US" sz="1400" dirty="0"/>
          </a:p>
        </p:txBody>
      </p:sp>
    </p:spTree>
    <p:extLst>
      <p:ext uri="{BB962C8B-B14F-4D97-AF65-F5344CB8AC3E}">
        <p14:creationId xmlns:p14="http://schemas.microsoft.com/office/powerpoint/2010/main" val="14467128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ject 3">
            <a:extLst>
              <a:ext uri="{FF2B5EF4-FFF2-40B4-BE49-F238E27FC236}">
                <a16:creationId xmlns:a16="http://schemas.microsoft.com/office/drawing/2014/main" id="{7D174F19-67E2-4814-8177-2A21CAF2D350}"/>
              </a:ext>
            </a:extLst>
          </p:cNvPr>
          <p:cNvPicPr/>
          <p:nvPr/>
        </p:nvPicPr>
        <p:blipFill>
          <a:blip r:embed="rId2" cstate="print"/>
          <a:stretch>
            <a:fillRect/>
          </a:stretch>
        </p:blipFill>
        <p:spPr>
          <a:xfrm>
            <a:off x="13529" y="0"/>
            <a:ext cx="20104099" cy="11308554"/>
          </a:xfrm>
          <a:prstGeom prst="rect">
            <a:avLst/>
          </a:prstGeom>
        </p:spPr>
      </p:pic>
      <p:sp>
        <p:nvSpPr>
          <p:cNvPr id="4" name="object 7">
            <a:extLst>
              <a:ext uri="{FF2B5EF4-FFF2-40B4-BE49-F238E27FC236}">
                <a16:creationId xmlns:a16="http://schemas.microsoft.com/office/drawing/2014/main" id="{48E22566-47FB-4786-B916-94DC579E678B}"/>
              </a:ext>
            </a:extLst>
          </p:cNvPr>
          <p:cNvSpPr/>
          <p:nvPr/>
        </p:nvSpPr>
        <p:spPr>
          <a:xfrm>
            <a:off x="16216584" y="3368675"/>
            <a:ext cx="2590800" cy="76200"/>
          </a:xfrm>
          <a:custGeom>
            <a:avLst/>
            <a:gdLst/>
            <a:ahLst/>
            <a:cxnLst/>
            <a:rect l="l" t="t" r="r" b="b"/>
            <a:pathLst>
              <a:path w="1299845" h="38100">
                <a:moveTo>
                  <a:pt x="1299227" y="0"/>
                </a:moveTo>
                <a:lnTo>
                  <a:pt x="0" y="0"/>
                </a:lnTo>
                <a:lnTo>
                  <a:pt x="0" y="37695"/>
                </a:lnTo>
                <a:lnTo>
                  <a:pt x="1299227" y="37695"/>
                </a:lnTo>
                <a:lnTo>
                  <a:pt x="1299227" y="0"/>
                </a:lnTo>
                <a:close/>
              </a:path>
            </a:pathLst>
          </a:custGeom>
          <a:solidFill>
            <a:srgbClr val="A28A2C"/>
          </a:solidFill>
        </p:spPr>
        <p:txBody>
          <a:bodyPr wrap="square" lIns="0" tIns="0" rIns="0" bIns="0" rtlCol="0"/>
          <a:lstStyle/>
          <a:p>
            <a:endParaRPr/>
          </a:p>
        </p:txBody>
      </p:sp>
      <p:pic>
        <p:nvPicPr>
          <p:cNvPr id="5" name="Picture 4" descr="A picture containing text, clipart&#10;&#10;Description automatically generated">
            <a:extLst>
              <a:ext uri="{FF2B5EF4-FFF2-40B4-BE49-F238E27FC236}">
                <a16:creationId xmlns:a16="http://schemas.microsoft.com/office/drawing/2014/main" id="{3D9A3461-3329-42F9-8167-E7E9E11E0B5F}"/>
              </a:ext>
            </a:extLst>
          </p:cNvPr>
          <p:cNvPicPr>
            <a:picLocks noChangeAspect="1"/>
          </p:cNvPicPr>
          <p:nvPr/>
        </p:nvPicPr>
        <p:blipFill rotWithShape="1">
          <a:blip r:embed="rId3">
            <a:extLst>
              <a:ext uri="{28A0092B-C50C-407E-A947-70E740481C1C}">
                <a14:useLocalDpi xmlns:a14="http://schemas.microsoft.com/office/drawing/2010/main" val="0"/>
              </a:ext>
            </a:extLst>
          </a:blip>
          <a:srcRect r="74771"/>
          <a:stretch/>
        </p:blipFill>
        <p:spPr>
          <a:xfrm>
            <a:off x="16326348" y="1598368"/>
            <a:ext cx="2514600" cy="1280160"/>
          </a:xfrm>
          <a:prstGeom prst="rect">
            <a:avLst/>
          </a:prstGeom>
        </p:spPr>
      </p:pic>
      <p:sp>
        <p:nvSpPr>
          <p:cNvPr id="6" name="object 4">
            <a:extLst>
              <a:ext uri="{FF2B5EF4-FFF2-40B4-BE49-F238E27FC236}">
                <a16:creationId xmlns:a16="http://schemas.microsoft.com/office/drawing/2014/main" id="{CC338B03-27AE-47AB-820F-98602333E445}"/>
              </a:ext>
            </a:extLst>
          </p:cNvPr>
          <p:cNvSpPr txBox="1"/>
          <p:nvPr/>
        </p:nvSpPr>
        <p:spPr>
          <a:xfrm>
            <a:off x="15734386" y="3620494"/>
            <a:ext cx="3698524" cy="3890809"/>
          </a:xfrm>
          <a:prstGeom prst="rect">
            <a:avLst/>
          </a:prstGeom>
        </p:spPr>
        <p:txBody>
          <a:bodyPr vert="horz" wrap="square" lIns="0" tIns="12700" rIns="0" bIns="0" rtlCol="0">
            <a:spAutoFit/>
          </a:bodyPr>
          <a:lstStyle/>
          <a:p>
            <a:pPr algn="ctr" defTabSz="457200">
              <a:spcBef>
                <a:spcPts val="200"/>
              </a:spcBef>
              <a:defRPr sz="3400">
                <a:solidFill>
                  <a:srgbClr val="5E5E5E"/>
                </a:solidFill>
                <a:latin typeface="Roboto Light"/>
                <a:ea typeface="Roboto Light"/>
                <a:cs typeface="Roboto Light"/>
                <a:sym typeface="Roboto Light"/>
              </a:defRPr>
            </a:pPr>
            <a:r>
              <a:rPr lang="en-US" sz="2800" dirty="0">
                <a:solidFill>
                  <a:schemeClr val="tx1">
                    <a:lumMod val="95000"/>
                    <a:lumOff val="5000"/>
                  </a:schemeClr>
                </a:solidFill>
                <a:latin typeface="Roboto Light"/>
                <a:ea typeface="Roboto Light"/>
              </a:rPr>
              <a:t>Gold’s role as a universal, neutral asset with millennia of history as money, is experiencing a resurgence relative to US Treasuries for global central bank reserve accumulations.</a:t>
            </a:r>
          </a:p>
        </p:txBody>
      </p:sp>
      <p:sp>
        <p:nvSpPr>
          <p:cNvPr id="2" name="Slide Number Placeholder 1">
            <a:extLst>
              <a:ext uri="{FF2B5EF4-FFF2-40B4-BE49-F238E27FC236}">
                <a16:creationId xmlns:a16="http://schemas.microsoft.com/office/drawing/2014/main" id="{939B5628-8835-414D-82CE-F385D52FE991}"/>
              </a:ext>
            </a:extLst>
          </p:cNvPr>
          <p:cNvSpPr>
            <a:spLocks noGrp="1"/>
          </p:cNvSpPr>
          <p:nvPr>
            <p:ph type="sldNum" sz="quarter" idx="7"/>
          </p:nvPr>
        </p:nvSpPr>
        <p:spPr/>
        <p:txBody>
          <a:bodyPr/>
          <a:lstStyle/>
          <a:p>
            <a:pPr marL="38100">
              <a:lnSpc>
                <a:spcPts val="1735"/>
              </a:lnSpc>
            </a:pPr>
            <a:fld id="{81D60167-4931-47E6-BA6A-407CBD079E47}" type="slidenum">
              <a:rPr lang="en-US" spc="15" smtClean="0"/>
              <a:t>39</a:t>
            </a:fld>
            <a:endParaRPr lang="en-US" spc="15" dirty="0"/>
          </a:p>
        </p:txBody>
      </p:sp>
      <p:sp>
        <p:nvSpPr>
          <p:cNvPr id="13" name="Crescat Capital Firm Presentation | June 2020…">
            <a:extLst>
              <a:ext uri="{FF2B5EF4-FFF2-40B4-BE49-F238E27FC236}">
                <a16:creationId xmlns:a16="http://schemas.microsoft.com/office/drawing/2014/main" id="{A6711698-228F-844D-85E0-44B14C9DEE98}"/>
              </a:ext>
            </a:extLst>
          </p:cNvPr>
          <p:cNvSpPr txBox="1"/>
          <p:nvPr/>
        </p:nvSpPr>
        <p:spPr>
          <a:xfrm>
            <a:off x="15445019" y="10543165"/>
            <a:ext cx="4172955" cy="4145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2144" dirty="0">
                <a:solidFill>
                  <a:schemeClr val="tx1">
                    <a:lumMod val="95000"/>
                    <a:lumOff val="5000"/>
                  </a:schemeClr>
                </a:solidFill>
              </a:rPr>
              <a:t>Crescat Firmwide Presentation</a:t>
            </a:r>
          </a:p>
        </p:txBody>
      </p:sp>
      <p:pic>
        <p:nvPicPr>
          <p:cNvPr id="1026" name="Picture 2" descr="Image">
            <a:extLst>
              <a:ext uri="{FF2B5EF4-FFF2-40B4-BE49-F238E27FC236}">
                <a16:creationId xmlns:a16="http://schemas.microsoft.com/office/drawing/2014/main" id="{E66F9A75-373A-8C56-65BC-12BE5A2824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9139" y="625475"/>
            <a:ext cx="12801600" cy="9791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6899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C5858-9DA2-D684-0718-A2218C133703}"/>
            </a:ext>
          </a:extLst>
        </p:cNvPr>
        <p:cNvGrpSpPr/>
        <p:nvPr/>
      </p:nvGrpSpPr>
      <p:grpSpPr>
        <a:xfrm>
          <a:off x="0" y="0"/>
          <a:ext cx="0" cy="0"/>
          <a:chOff x="0" y="0"/>
          <a:chExt cx="0" cy="0"/>
        </a:xfrm>
      </p:grpSpPr>
      <p:pic>
        <p:nvPicPr>
          <p:cNvPr id="7" name="Picture 6" descr="A white background with lines&#10;&#10;Description automatically generated">
            <a:extLst>
              <a:ext uri="{FF2B5EF4-FFF2-40B4-BE49-F238E27FC236}">
                <a16:creationId xmlns:a16="http://schemas.microsoft.com/office/drawing/2014/main" id="{5F607F22-68A1-E79C-5E66-D22BDD8E5620}"/>
              </a:ext>
            </a:extLst>
          </p:cNvPr>
          <p:cNvPicPr>
            <a:picLocks noChangeAspect="1"/>
          </p:cNvPicPr>
          <p:nvPr/>
        </p:nvPicPr>
        <p:blipFill>
          <a:blip r:embed="rId2"/>
          <a:srcRect b="19"/>
          <a:stretch/>
        </p:blipFill>
        <p:spPr>
          <a:xfrm>
            <a:off x="33" y="2511"/>
            <a:ext cx="20104067" cy="11306442"/>
          </a:xfrm>
          <a:prstGeom prst="rect">
            <a:avLst/>
          </a:prstGeom>
        </p:spPr>
      </p:pic>
      <p:sp>
        <p:nvSpPr>
          <p:cNvPr id="2" name="Rectangle 1">
            <a:extLst>
              <a:ext uri="{FF2B5EF4-FFF2-40B4-BE49-F238E27FC236}">
                <a16:creationId xmlns:a16="http://schemas.microsoft.com/office/drawing/2014/main" id="{A898AFB4-C814-8BB6-D3E9-F602031B5105}"/>
              </a:ext>
            </a:extLst>
          </p:cNvPr>
          <p:cNvSpPr/>
          <p:nvPr/>
        </p:nvSpPr>
        <p:spPr>
          <a:xfrm>
            <a:off x="-2480" y="377349"/>
            <a:ext cx="20106580" cy="1314243"/>
          </a:xfrm>
          <a:prstGeom prst="rect">
            <a:avLst/>
          </a:prstGeom>
          <a:solidFill>
            <a:srgbClr val="0220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3" name="TextBox 2">
            <a:extLst>
              <a:ext uri="{FF2B5EF4-FFF2-40B4-BE49-F238E27FC236}">
                <a16:creationId xmlns:a16="http://schemas.microsoft.com/office/drawing/2014/main" id="{93A3700A-526E-9E0A-F9FB-5918CD805B2F}"/>
              </a:ext>
            </a:extLst>
          </p:cNvPr>
          <p:cNvSpPr txBox="1"/>
          <p:nvPr/>
        </p:nvSpPr>
        <p:spPr>
          <a:xfrm>
            <a:off x="3294694" y="577711"/>
            <a:ext cx="13512231" cy="853632"/>
          </a:xfrm>
          <a:prstGeom prst="rect">
            <a:avLst/>
          </a:prstGeom>
          <a:noFill/>
        </p:spPr>
        <p:txBody>
          <a:bodyPr wrap="square" rtlCol="0">
            <a:spAutoFit/>
          </a:bodyPr>
          <a:lstStyle/>
          <a:p>
            <a:r>
              <a:rPr lang="en-US" sz="4947" b="1" dirty="0">
                <a:solidFill>
                  <a:schemeClr val="bg1"/>
                </a:solidFill>
                <a:latin typeface="Roboto" panose="02000000000000000000" pitchFamily="2" charset="0"/>
                <a:ea typeface="Roboto" panose="02000000000000000000" pitchFamily="2" charset="0"/>
                <a:cs typeface="Roboto" panose="02000000000000000000" pitchFamily="2" charset="0"/>
              </a:rPr>
              <a:t>Overarching Macro Theme: The Great Rotation</a:t>
            </a:r>
          </a:p>
        </p:txBody>
      </p:sp>
      <p:sp>
        <p:nvSpPr>
          <p:cNvPr id="5" name="Rounded Rectangle 4">
            <a:extLst>
              <a:ext uri="{FF2B5EF4-FFF2-40B4-BE49-F238E27FC236}">
                <a16:creationId xmlns:a16="http://schemas.microsoft.com/office/drawing/2014/main" id="{F75941C1-0F5E-043E-C838-5E466283AE87}"/>
              </a:ext>
            </a:extLst>
          </p:cNvPr>
          <p:cNvSpPr/>
          <p:nvPr/>
        </p:nvSpPr>
        <p:spPr>
          <a:xfrm>
            <a:off x="606071" y="2066430"/>
            <a:ext cx="18889477" cy="984263"/>
          </a:xfrm>
          <a:prstGeom prst="roundRect">
            <a:avLst/>
          </a:prstGeom>
          <a:solidFill>
            <a:srgbClr val="D2B72B">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Rounded Rectangle 5">
            <a:extLst>
              <a:ext uri="{FF2B5EF4-FFF2-40B4-BE49-F238E27FC236}">
                <a16:creationId xmlns:a16="http://schemas.microsoft.com/office/drawing/2014/main" id="{D62BF704-FF09-7B1E-9F44-CD7C4F7F39D8}"/>
              </a:ext>
            </a:extLst>
          </p:cNvPr>
          <p:cNvSpPr/>
          <p:nvPr/>
        </p:nvSpPr>
        <p:spPr>
          <a:xfrm>
            <a:off x="606071" y="5162544"/>
            <a:ext cx="18889477" cy="984263"/>
          </a:xfrm>
          <a:prstGeom prst="roundRect">
            <a:avLst/>
          </a:prstGeom>
          <a:solidFill>
            <a:srgbClr val="D2B72B">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Rounded Rectangle 7">
            <a:extLst>
              <a:ext uri="{FF2B5EF4-FFF2-40B4-BE49-F238E27FC236}">
                <a16:creationId xmlns:a16="http://schemas.microsoft.com/office/drawing/2014/main" id="{28732481-43F7-780B-84DC-BC3F0931DD5A}"/>
              </a:ext>
            </a:extLst>
          </p:cNvPr>
          <p:cNvSpPr/>
          <p:nvPr/>
        </p:nvSpPr>
        <p:spPr>
          <a:xfrm>
            <a:off x="606071" y="8258657"/>
            <a:ext cx="18889477" cy="984263"/>
          </a:xfrm>
          <a:prstGeom prst="roundRect">
            <a:avLst/>
          </a:prstGeom>
          <a:solidFill>
            <a:srgbClr val="D2B72B">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9" name="TextBox 8">
            <a:extLst>
              <a:ext uri="{FF2B5EF4-FFF2-40B4-BE49-F238E27FC236}">
                <a16:creationId xmlns:a16="http://schemas.microsoft.com/office/drawing/2014/main" id="{9775E8AB-E9C7-3059-89E2-C32CA88647B4}"/>
              </a:ext>
            </a:extLst>
          </p:cNvPr>
          <p:cNvSpPr txBox="1"/>
          <p:nvPr/>
        </p:nvSpPr>
        <p:spPr>
          <a:xfrm>
            <a:off x="1818181" y="2177925"/>
            <a:ext cx="10072992" cy="701410"/>
          </a:xfrm>
          <a:prstGeom prst="rect">
            <a:avLst/>
          </a:prstGeom>
          <a:noFill/>
        </p:spPr>
        <p:txBody>
          <a:bodyPr wrap="square" rtlCol="0">
            <a:spAutoFit/>
          </a:bodyPr>
          <a:lstStyle/>
          <a:p>
            <a:r>
              <a:rPr lang="en-US" sz="3958" b="1" dirty="0">
                <a:latin typeface="Roboto" panose="02000000000000000000" pitchFamily="2" charset="0"/>
                <a:ea typeface="Roboto" panose="02000000000000000000" pitchFamily="2" charset="0"/>
                <a:cs typeface="Roboto" panose="02000000000000000000" pitchFamily="2" charset="0"/>
              </a:rPr>
              <a:t>Overvalued Long Duration Financial Assets</a:t>
            </a:r>
          </a:p>
        </p:txBody>
      </p:sp>
      <p:sp>
        <p:nvSpPr>
          <p:cNvPr id="10" name="Pentagon 9">
            <a:extLst>
              <a:ext uri="{FF2B5EF4-FFF2-40B4-BE49-F238E27FC236}">
                <a16:creationId xmlns:a16="http://schemas.microsoft.com/office/drawing/2014/main" id="{E78A0714-BB21-5B48-F081-F648B060EDD9}"/>
              </a:ext>
            </a:extLst>
          </p:cNvPr>
          <p:cNvSpPr/>
          <p:nvPr/>
        </p:nvSpPr>
        <p:spPr>
          <a:xfrm>
            <a:off x="973674" y="2254694"/>
            <a:ext cx="697915" cy="607727"/>
          </a:xfrm>
          <a:prstGeom prst="homePlat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11" name="Pentagon 10">
            <a:extLst>
              <a:ext uri="{FF2B5EF4-FFF2-40B4-BE49-F238E27FC236}">
                <a16:creationId xmlns:a16="http://schemas.microsoft.com/office/drawing/2014/main" id="{1D83BE7D-91F0-260D-9E18-F1CAEF9A6642}"/>
              </a:ext>
            </a:extLst>
          </p:cNvPr>
          <p:cNvSpPr/>
          <p:nvPr/>
        </p:nvSpPr>
        <p:spPr>
          <a:xfrm>
            <a:off x="973674" y="5350812"/>
            <a:ext cx="697915" cy="607727"/>
          </a:xfrm>
          <a:prstGeom prst="homePlat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13" name="Pentagon 12">
            <a:extLst>
              <a:ext uri="{FF2B5EF4-FFF2-40B4-BE49-F238E27FC236}">
                <a16:creationId xmlns:a16="http://schemas.microsoft.com/office/drawing/2014/main" id="{F2480510-A570-97EF-7380-63DB49698ADB}"/>
              </a:ext>
            </a:extLst>
          </p:cNvPr>
          <p:cNvSpPr/>
          <p:nvPr/>
        </p:nvSpPr>
        <p:spPr>
          <a:xfrm>
            <a:off x="973674" y="8457088"/>
            <a:ext cx="697915" cy="607727"/>
          </a:xfrm>
          <a:prstGeom prst="homePlat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14" name="TextBox 13">
            <a:extLst>
              <a:ext uri="{FF2B5EF4-FFF2-40B4-BE49-F238E27FC236}">
                <a16:creationId xmlns:a16="http://schemas.microsoft.com/office/drawing/2014/main" id="{586FD1F8-AE86-6753-ADCF-7193A3D371C7}"/>
              </a:ext>
            </a:extLst>
          </p:cNvPr>
          <p:cNvSpPr txBox="1"/>
          <p:nvPr/>
        </p:nvSpPr>
        <p:spPr>
          <a:xfrm>
            <a:off x="1818181" y="5274042"/>
            <a:ext cx="10072992" cy="701410"/>
          </a:xfrm>
          <a:prstGeom prst="rect">
            <a:avLst/>
          </a:prstGeom>
          <a:noFill/>
        </p:spPr>
        <p:txBody>
          <a:bodyPr wrap="square" rtlCol="0">
            <a:spAutoFit/>
          </a:bodyPr>
          <a:lstStyle/>
          <a:p>
            <a:r>
              <a:rPr lang="en-US" sz="3958" b="1" dirty="0">
                <a:latin typeface="Roboto" panose="02000000000000000000" pitchFamily="2" charset="0"/>
                <a:ea typeface="Roboto" panose="02000000000000000000" pitchFamily="2" charset="0"/>
                <a:cs typeface="Roboto" panose="02000000000000000000" pitchFamily="2" charset="0"/>
              </a:rPr>
              <a:t>Fiscal &amp; Monetary Policy Consequences</a:t>
            </a:r>
          </a:p>
        </p:txBody>
      </p:sp>
      <p:sp>
        <p:nvSpPr>
          <p:cNvPr id="15" name="TextBox 14">
            <a:extLst>
              <a:ext uri="{FF2B5EF4-FFF2-40B4-BE49-F238E27FC236}">
                <a16:creationId xmlns:a16="http://schemas.microsoft.com/office/drawing/2014/main" id="{88AC65FB-2904-27CA-A5E6-1732AAC9CAFD}"/>
              </a:ext>
            </a:extLst>
          </p:cNvPr>
          <p:cNvSpPr txBox="1"/>
          <p:nvPr/>
        </p:nvSpPr>
        <p:spPr>
          <a:xfrm>
            <a:off x="1818181" y="8370161"/>
            <a:ext cx="10072992" cy="701410"/>
          </a:xfrm>
          <a:prstGeom prst="rect">
            <a:avLst/>
          </a:prstGeom>
          <a:noFill/>
        </p:spPr>
        <p:txBody>
          <a:bodyPr wrap="square" rtlCol="0">
            <a:spAutoFit/>
          </a:bodyPr>
          <a:lstStyle/>
          <a:p>
            <a:r>
              <a:rPr lang="en-US" sz="3958" b="1" dirty="0">
                <a:latin typeface="Roboto" panose="02000000000000000000" pitchFamily="2" charset="0"/>
                <a:ea typeface="Roboto" panose="02000000000000000000" pitchFamily="2" charset="0"/>
                <a:cs typeface="Roboto" panose="02000000000000000000" pitchFamily="2" charset="0"/>
              </a:rPr>
              <a:t>Commodity Supply &amp; Demand Imbalances</a:t>
            </a:r>
          </a:p>
        </p:txBody>
      </p:sp>
      <p:sp>
        <p:nvSpPr>
          <p:cNvPr id="16" name="Rounded Rectangle 15">
            <a:extLst>
              <a:ext uri="{FF2B5EF4-FFF2-40B4-BE49-F238E27FC236}">
                <a16:creationId xmlns:a16="http://schemas.microsoft.com/office/drawing/2014/main" id="{2EF927B3-4CB9-BE91-D69E-CB45BF293016}"/>
              </a:ext>
            </a:extLst>
          </p:cNvPr>
          <p:cNvSpPr/>
          <p:nvPr/>
        </p:nvSpPr>
        <p:spPr>
          <a:xfrm>
            <a:off x="1818181" y="3096511"/>
            <a:ext cx="10072992" cy="506570"/>
          </a:xfrm>
          <a:prstGeom prst="roundRect">
            <a:avLst/>
          </a:prstGeom>
          <a:solidFill>
            <a:srgbClr val="022069">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17" name="TextBox 16">
            <a:extLst>
              <a:ext uri="{FF2B5EF4-FFF2-40B4-BE49-F238E27FC236}">
                <a16:creationId xmlns:a16="http://schemas.microsoft.com/office/drawing/2014/main" id="{2D6511CF-CAF1-1FEB-4F0C-2CFDBEA78049}"/>
              </a:ext>
            </a:extLst>
          </p:cNvPr>
          <p:cNvSpPr txBox="1"/>
          <p:nvPr/>
        </p:nvSpPr>
        <p:spPr>
          <a:xfrm>
            <a:off x="1815668" y="3071579"/>
            <a:ext cx="3291611" cy="498278"/>
          </a:xfrm>
          <a:prstGeom prst="rect">
            <a:avLst/>
          </a:prstGeom>
          <a:noFill/>
        </p:spPr>
        <p:txBody>
          <a:bodyPr wrap="square" rtlCol="0">
            <a:spAutoFit/>
          </a:bodyPr>
          <a:lstStyle/>
          <a:p>
            <a:r>
              <a:rPr lang="en-US" sz="2638" b="1" dirty="0">
                <a:solidFill>
                  <a:schemeClr val="bg1"/>
                </a:solidFill>
                <a:latin typeface="Roboto" panose="02000000000000000000" pitchFamily="2" charset="0"/>
                <a:ea typeface="Roboto" panose="02000000000000000000" pitchFamily="2" charset="0"/>
                <a:cs typeface="Roboto" panose="02000000000000000000" pitchFamily="2" charset="0"/>
              </a:rPr>
              <a:t>Related Subthemes</a:t>
            </a:r>
          </a:p>
        </p:txBody>
      </p:sp>
      <p:sp>
        <p:nvSpPr>
          <p:cNvPr id="18" name="Rounded Rectangle 17">
            <a:extLst>
              <a:ext uri="{FF2B5EF4-FFF2-40B4-BE49-F238E27FC236}">
                <a16:creationId xmlns:a16="http://schemas.microsoft.com/office/drawing/2014/main" id="{7B30DC2F-00D3-CCEB-513B-549463CA86BD}"/>
              </a:ext>
            </a:extLst>
          </p:cNvPr>
          <p:cNvSpPr/>
          <p:nvPr/>
        </p:nvSpPr>
        <p:spPr>
          <a:xfrm>
            <a:off x="1818181" y="6192625"/>
            <a:ext cx="10072992" cy="506570"/>
          </a:xfrm>
          <a:prstGeom prst="roundRect">
            <a:avLst/>
          </a:prstGeom>
          <a:solidFill>
            <a:srgbClr val="022069">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19" name="Rounded Rectangle 18">
            <a:extLst>
              <a:ext uri="{FF2B5EF4-FFF2-40B4-BE49-F238E27FC236}">
                <a16:creationId xmlns:a16="http://schemas.microsoft.com/office/drawing/2014/main" id="{14E4E088-3579-EA23-5F6A-33AD32781DEF}"/>
              </a:ext>
            </a:extLst>
          </p:cNvPr>
          <p:cNvSpPr/>
          <p:nvPr/>
        </p:nvSpPr>
        <p:spPr>
          <a:xfrm>
            <a:off x="1815668" y="9298177"/>
            <a:ext cx="10072992" cy="506570"/>
          </a:xfrm>
          <a:prstGeom prst="roundRect">
            <a:avLst/>
          </a:prstGeom>
          <a:solidFill>
            <a:srgbClr val="022069">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20" name="TextBox 19">
            <a:extLst>
              <a:ext uri="{FF2B5EF4-FFF2-40B4-BE49-F238E27FC236}">
                <a16:creationId xmlns:a16="http://schemas.microsoft.com/office/drawing/2014/main" id="{3817EBE0-6D0F-75CC-2A8B-DB17937624E7}"/>
              </a:ext>
            </a:extLst>
          </p:cNvPr>
          <p:cNvSpPr txBox="1"/>
          <p:nvPr/>
        </p:nvSpPr>
        <p:spPr>
          <a:xfrm>
            <a:off x="1815668" y="6174005"/>
            <a:ext cx="3291611" cy="498278"/>
          </a:xfrm>
          <a:prstGeom prst="rect">
            <a:avLst/>
          </a:prstGeom>
          <a:noFill/>
        </p:spPr>
        <p:txBody>
          <a:bodyPr wrap="square" rtlCol="0">
            <a:spAutoFit/>
          </a:bodyPr>
          <a:lstStyle/>
          <a:p>
            <a:r>
              <a:rPr lang="en-US" sz="2638" b="1" dirty="0">
                <a:solidFill>
                  <a:schemeClr val="bg1"/>
                </a:solidFill>
                <a:latin typeface="Roboto" panose="02000000000000000000" pitchFamily="2" charset="0"/>
                <a:ea typeface="Roboto" panose="02000000000000000000" pitchFamily="2" charset="0"/>
                <a:cs typeface="Roboto" panose="02000000000000000000" pitchFamily="2" charset="0"/>
              </a:rPr>
              <a:t>Related Subthemes</a:t>
            </a:r>
          </a:p>
        </p:txBody>
      </p:sp>
      <p:sp>
        <p:nvSpPr>
          <p:cNvPr id="21" name="TextBox 20">
            <a:extLst>
              <a:ext uri="{FF2B5EF4-FFF2-40B4-BE49-F238E27FC236}">
                <a16:creationId xmlns:a16="http://schemas.microsoft.com/office/drawing/2014/main" id="{E8059011-826B-F24E-498D-723CD49A5D66}"/>
              </a:ext>
            </a:extLst>
          </p:cNvPr>
          <p:cNvSpPr txBox="1"/>
          <p:nvPr/>
        </p:nvSpPr>
        <p:spPr>
          <a:xfrm>
            <a:off x="1813155" y="9272331"/>
            <a:ext cx="3291611" cy="498278"/>
          </a:xfrm>
          <a:prstGeom prst="rect">
            <a:avLst/>
          </a:prstGeom>
          <a:noFill/>
        </p:spPr>
        <p:txBody>
          <a:bodyPr wrap="square" rtlCol="0">
            <a:spAutoFit/>
          </a:bodyPr>
          <a:lstStyle/>
          <a:p>
            <a:r>
              <a:rPr lang="en-US" sz="2638" b="1" dirty="0">
                <a:solidFill>
                  <a:schemeClr val="bg1"/>
                </a:solidFill>
                <a:latin typeface="Roboto" panose="02000000000000000000" pitchFamily="2" charset="0"/>
                <a:ea typeface="Roboto" panose="02000000000000000000" pitchFamily="2" charset="0"/>
                <a:cs typeface="Roboto" panose="02000000000000000000" pitchFamily="2" charset="0"/>
              </a:rPr>
              <a:t>Related Subthemes</a:t>
            </a:r>
          </a:p>
        </p:txBody>
      </p:sp>
      <p:sp>
        <p:nvSpPr>
          <p:cNvPr id="22" name="TextBox 21">
            <a:extLst>
              <a:ext uri="{FF2B5EF4-FFF2-40B4-BE49-F238E27FC236}">
                <a16:creationId xmlns:a16="http://schemas.microsoft.com/office/drawing/2014/main" id="{D3F43550-F29E-2C78-818E-B0BE1801BE47}"/>
              </a:ext>
            </a:extLst>
          </p:cNvPr>
          <p:cNvSpPr txBox="1"/>
          <p:nvPr/>
        </p:nvSpPr>
        <p:spPr>
          <a:xfrm>
            <a:off x="1813155" y="3812150"/>
            <a:ext cx="5402977" cy="1005788"/>
          </a:xfrm>
          <a:prstGeom prst="rect">
            <a:avLst/>
          </a:prstGeom>
          <a:noFill/>
        </p:spPr>
        <p:txBody>
          <a:bodyPr wrap="square" rtlCol="0">
            <a:spAutoFit/>
          </a:bodyPr>
          <a:lstStyle/>
          <a:p>
            <a:r>
              <a:rPr lang="en-US" sz="2968" dirty="0">
                <a:latin typeface="Roboto" panose="02000000000000000000" pitchFamily="2" charset="0"/>
                <a:ea typeface="Roboto" panose="02000000000000000000" pitchFamily="2" charset="0"/>
                <a:cs typeface="Roboto" panose="02000000000000000000" pitchFamily="2" charset="0"/>
              </a:rPr>
              <a:t>Megacap Tech Overvaluation</a:t>
            </a:r>
          </a:p>
          <a:p>
            <a:r>
              <a:rPr lang="en-US" sz="2968" dirty="0">
                <a:latin typeface="Roboto" panose="02000000000000000000" pitchFamily="2" charset="0"/>
                <a:ea typeface="Roboto" panose="02000000000000000000" pitchFamily="2" charset="0"/>
                <a:cs typeface="Roboto" panose="02000000000000000000" pitchFamily="2" charset="0"/>
              </a:rPr>
              <a:t>Recession Watch</a:t>
            </a:r>
          </a:p>
        </p:txBody>
      </p:sp>
      <p:sp>
        <p:nvSpPr>
          <p:cNvPr id="23" name="TextBox 22">
            <a:extLst>
              <a:ext uri="{FF2B5EF4-FFF2-40B4-BE49-F238E27FC236}">
                <a16:creationId xmlns:a16="http://schemas.microsoft.com/office/drawing/2014/main" id="{2606119F-3FD4-AE83-8DA4-EC311F09DA55}"/>
              </a:ext>
            </a:extLst>
          </p:cNvPr>
          <p:cNvSpPr txBox="1"/>
          <p:nvPr/>
        </p:nvSpPr>
        <p:spPr>
          <a:xfrm>
            <a:off x="7349321" y="3812151"/>
            <a:ext cx="5402977" cy="1005788"/>
          </a:xfrm>
          <a:prstGeom prst="rect">
            <a:avLst/>
          </a:prstGeom>
          <a:noFill/>
        </p:spPr>
        <p:txBody>
          <a:bodyPr wrap="square" rtlCol="0">
            <a:spAutoFit/>
          </a:bodyPr>
          <a:lstStyle/>
          <a:p>
            <a:r>
              <a:rPr lang="en-US" sz="2968" dirty="0">
                <a:latin typeface="Roboto" panose="02000000000000000000" pitchFamily="2" charset="0"/>
                <a:ea typeface="Roboto" panose="02000000000000000000" pitchFamily="2" charset="0"/>
                <a:cs typeface="Roboto" panose="02000000000000000000" pitchFamily="2" charset="0"/>
              </a:rPr>
              <a:t>Widening Credit Spreads</a:t>
            </a:r>
          </a:p>
          <a:p>
            <a:r>
              <a:rPr lang="en-US" sz="2968" dirty="0">
                <a:latin typeface="Roboto" panose="02000000000000000000" pitchFamily="2" charset="0"/>
                <a:ea typeface="Roboto" panose="02000000000000000000" pitchFamily="2" charset="0"/>
                <a:cs typeface="Roboto" panose="02000000000000000000" pitchFamily="2" charset="0"/>
              </a:rPr>
              <a:t>Yield Curve Steepening</a:t>
            </a:r>
          </a:p>
        </p:txBody>
      </p:sp>
      <p:sp>
        <p:nvSpPr>
          <p:cNvPr id="24" name="TextBox 23">
            <a:extLst>
              <a:ext uri="{FF2B5EF4-FFF2-40B4-BE49-F238E27FC236}">
                <a16:creationId xmlns:a16="http://schemas.microsoft.com/office/drawing/2014/main" id="{CB19DABA-EDB9-FF5D-7B0D-6B0F3F414560}"/>
              </a:ext>
            </a:extLst>
          </p:cNvPr>
          <p:cNvSpPr txBox="1"/>
          <p:nvPr/>
        </p:nvSpPr>
        <p:spPr>
          <a:xfrm>
            <a:off x="1813155" y="6891800"/>
            <a:ext cx="6856738" cy="1005788"/>
          </a:xfrm>
          <a:prstGeom prst="rect">
            <a:avLst/>
          </a:prstGeom>
          <a:noFill/>
        </p:spPr>
        <p:txBody>
          <a:bodyPr wrap="square" rtlCol="0">
            <a:spAutoFit/>
          </a:bodyPr>
          <a:lstStyle/>
          <a:p>
            <a:r>
              <a:rPr lang="en-US" sz="2968" dirty="0">
                <a:latin typeface="Roboto" panose="02000000000000000000" pitchFamily="2" charset="0"/>
                <a:ea typeface="Roboto" panose="02000000000000000000" pitchFamily="2" charset="0"/>
                <a:cs typeface="Roboto" panose="02000000000000000000" pitchFamily="2" charset="0"/>
              </a:rPr>
              <a:t>Entrenched Inflationary Pressures</a:t>
            </a:r>
          </a:p>
          <a:p>
            <a:r>
              <a:rPr lang="en-US" sz="2968" dirty="0">
                <a:latin typeface="Roboto" panose="02000000000000000000" pitchFamily="2" charset="0"/>
                <a:ea typeface="Roboto" panose="02000000000000000000" pitchFamily="2" charset="0"/>
                <a:cs typeface="Roboto" panose="02000000000000000000" pitchFamily="2" charset="0"/>
              </a:rPr>
              <a:t>Government Debt &amp; Deficit Challenges</a:t>
            </a:r>
          </a:p>
        </p:txBody>
      </p:sp>
      <p:sp>
        <p:nvSpPr>
          <p:cNvPr id="25" name="TextBox 24">
            <a:extLst>
              <a:ext uri="{FF2B5EF4-FFF2-40B4-BE49-F238E27FC236}">
                <a16:creationId xmlns:a16="http://schemas.microsoft.com/office/drawing/2014/main" id="{085F4309-FECA-E444-A4AC-B5EFA048BAF2}"/>
              </a:ext>
            </a:extLst>
          </p:cNvPr>
          <p:cNvSpPr txBox="1"/>
          <p:nvPr/>
        </p:nvSpPr>
        <p:spPr>
          <a:xfrm>
            <a:off x="8816486" y="6865953"/>
            <a:ext cx="6856738" cy="1005788"/>
          </a:xfrm>
          <a:prstGeom prst="rect">
            <a:avLst/>
          </a:prstGeom>
          <a:noFill/>
        </p:spPr>
        <p:txBody>
          <a:bodyPr wrap="square" rtlCol="0">
            <a:spAutoFit/>
          </a:bodyPr>
          <a:lstStyle/>
          <a:p>
            <a:r>
              <a:rPr lang="en-US" sz="2968" dirty="0">
                <a:latin typeface="Roboto" panose="02000000000000000000" pitchFamily="2" charset="0"/>
                <a:ea typeface="Roboto" panose="02000000000000000000" pitchFamily="2" charset="0"/>
                <a:cs typeface="Roboto" panose="02000000000000000000" pitchFamily="2" charset="0"/>
              </a:rPr>
              <a:t>Stagnating Growth</a:t>
            </a:r>
          </a:p>
          <a:p>
            <a:r>
              <a:rPr lang="en-US" sz="2968" dirty="0">
                <a:latin typeface="Roboto" panose="02000000000000000000" pitchFamily="2" charset="0"/>
                <a:ea typeface="Roboto" panose="02000000000000000000" pitchFamily="2" charset="0"/>
                <a:cs typeface="Roboto" panose="02000000000000000000" pitchFamily="2" charset="0"/>
              </a:rPr>
              <a:t>Weakening US Dollar</a:t>
            </a:r>
          </a:p>
        </p:txBody>
      </p:sp>
      <p:sp>
        <p:nvSpPr>
          <p:cNvPr id="26" name="TextBox 25">
            <a:extLst>
              <a:ext uri="{FF2B5EF4-FFF2-40B4-BE49-F238E27FC236}">
                <a16:creationId xmlns:a16="http://schemas.microsoft.com/office/drawing/2014/main" id="{A91C3B3A-3925-1ADA-C064-9DA3000CB1D6}"/>
              </a:ext>
            </a:extLst>
          </p:cNvPr>
          <p:cNvSpPr txBox="1"/>
          <p:nvPr/>
        </p:nvSpPr>
        <p:spPr>
          <a:xfrm>
            <a:off x="1813155" y="10023964"/>
            <a:ext cx="5034804" cy="1005788"/>
          </a:xfrm>
          <a:prstGeom prst="rect">
            <a:avLst/>
          </a:prstGeom>
          <a:noFill/>
        </p:spPr>
        <p:txBody>
          <a:bodyPr wrap="square" rtlCol="0">
            <a:spAutoFit/>
          </a:bodyPr>
          <a:lstStyle/>
          <a:p>
            <a:r>
              <a:rPr lang="en-US" sz="2968" dirty="0">
                <a:latin typeface="Roboto" panose="02000000000000000000" pitchFamily="2" charset="0"/>
                <a:ea typeface="Roboto" panose="02000000000000000000" pitchFamily="2" charset="0"/>
                <a:cs typeface="Roboto" panose="02000000000000000000" pitchFamily="2" charset="0"/>
              </a:rPr>
              <a:t>Precious Metals Mining</a:t>
            </a:r>
          </a:p>
          <a:p>
            <a:r>
              <a:rPr lang="en-US" sz="2968" dirty="0">
                <a:latin typeface="Roboto" panose="02000000000000000000" pitchFamily="2" charset="0"/>
                <a:ea typeface="Roboto" panose="02000000000000000000" pitchFamily="2" charset="0"/>
                <a:cs typeface="Roboto" panose="02000000000000000000" pitchFamily="2" charset="0"/>
              </a:rPr>
              <a:t>Energy Transition Metals</a:t>
            </a:r>
          </a:p>
        </p:txBody>
      </p:sp>
      <p:sp>
        <p:nvSpPr>
          <p:cNvPr id="27" name="TextBox 26">
            <a:extLst>
              <a:ext uri="{FF2B5EF4-FFF2-40B4-BE49-F238E27FC236}">
                <a16:creationId xmlns:a16="http://schemas.microsoft.com/office/drawing/2014/main" id="{864630CB-7190-D5A4-1698-5CC2ACB27A0C}"/>
              </a:ext>
            </a:extLst>
          </p:cNvPr>
          <p:cNvSpPr txBox="1"/>
          <p:nvPr/>
        </p:nvSpPr>
        <p:spPr>
          <a:xfrm>
            <a:off x="6853856" y="10023963"/>
            <a:ext cx="5034804" cy="1005788"/>
          </a:xfrm>
          <a:prstGeom prst="rect">
            <a:avLst/>
          </a:prstGeom>
          <a:noFill/>
        </p:spPr>
        <p:txBody>
          <a:bodyPr wrap="square" rtlCol="0">
            <a:spAutoFit/>
          </a:bodyPr>
          <a:lstStyle/>
          <a:p>
            <a:r>
              <a:rPr lang="en-US" sz="2968" dirty="0">
                <a:latin typeface="Roboto" panose="02000000000000000000" pitchFamily="2" charset="0"/>
                <a:ea typeface="Roboto" panose="02000000000000000000" pitchFamily="2" charset="0"/>
                <a:cs typeface="Roboto" panose="02000000000000000000" pitchFamily="2" charset="0"/>
              </a:rPr>
              <a:t>Agricultural Commodities </a:t>
            </a:r>
          </a:p>
          <a:p>
            <a:r>
              <a:rPr lang="en-US" sz="2968" dirty="0">
                <a:latin typeface="Roboto" panose="02000000000000000000" pitchFamily="2" charset="0"/>
                <a:ea typeface="Roboto" panose="02000000000000000000" pitchFamily="2" charset="0"/>
                <a:cs typeface="Roboto" panose="02000000000000000000" pitchFamily="2" charset="0"/>
              </a:rPr>
              <a:t>Oil &amp; Gas </a:t>
            </a:r>
          </a:p>
        </p:txBody>
      </p:sp>
      <p:sp>
        <p:nvSpPr>
          <p:cNvPr id="28" name="TextBox 27">
            <a:extLst>
              <a:ext uri="{FF2B5EF4-FFF2-40B4-BE49-F238E27FC236}">
                <a16:creationId xmlns:a16="http://schemas.microsoft.com/office/drawing/2014/main" id="{0D970DDD-1CFE-527F-D55D-8C3982F38E8F}"/>
              </a:ext>
            </a:extLst>
          </p:cNvPr>
          <p:cNvSpPr txBox="1"/>
          <p:nvPr/>
        </p:nvSpPr>
        <p:spPr>
          <a:xfrm>
            <a:off x="11888660" y="10023963"/>
            <a:ext cx="6402285" cy="549061"/>
          </a:xfrm>
          <a:prstGeom prst="rect">
            <a:avLst/>
          </a:prstGeom>
          <a:noFill/>
        </p:spPr>
        <p:txBody>
          <a:bodyPr wrap="square" rtlCol="0">
            <a:spAutoFit/>
          </a:bodyPr>
          <a:lstStyle/>
          <a:p>
            <a:r>
              <a:rPr lang="en-US" sz="2968" dirty="0">
                <a:latin typeface="Roboto" panose="02000000000000000000" pitchFamily="2" charset="0"/>
                <a:ea typeface="Roboto" panose="02000000000000000000" pitchFamily="2" charset="0"/>
                <a:cs typeface="Roboto" panose="02000000000000000000" pitchFamily="2" charset="0"/>
              </a:rPr>
              <a:t>Commodity Rich Emerging Markets</a:t>
            </a:r>
          </a:p>
        </p:txBody>
      </p:sp>
      <p:sp>
        <p:nvSpPr>
          <p:cNvPr id="4" name="Crescat Capital Firm Presentation | June 2020…">
            <a:extLst>
              <a:ext uri="{FF2B5EF4-FFF2-40B4-BE49-F238E27FC236}">
                <a16:creationId xmlns:a16="http://schemas.microsoft.com/office/drawing/2014/main" id="{554FCE8E-5BBC-415D-4D59-40F8123DF1D5}"/>
              </a:ext>
            </a:extLst>
          </p:cNvPr>
          <p:cNvSpPr txBox="1"/>
          <p:nvPr/>
        </p:nvSpPr>
        <p:spPr>
          <a:xfrm>
            <a:off x="12147562" y="10869351"/>
            <a:ext cx="7051324" cy="3000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1400" dirty="0">
                <a:solidFill>
                  <a:schemeClr val="tx1">
                    <a:lumMod val="65000"/>
                    <a:lumOff val="35000"/>
                  </a:schemeClr>
                </a:solidFill>
              </a:rPr>
              <a:t>Strategies are actively managed and subject to change</a:t>
            </a:r>
          </a:p>
        </p:txBody>
      </p:sp>
    </p:spTree>
    <p:extLst>
      <p:ext uri="{BB962C8B-B14F-4D97-AF65-F5344CB8AC3E}">
        <p14:creationId xmlns:p14="http://schemas.microsoft.com/office/powerpoint/2010/main" val="20965813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ject 3">
            <a:extLst>
              <a:ext uri="{FF2B5EF4-FFF2-40B4-BE49-F238E27FC236}">
                <a16:creationId xmlns:a16="http://schemas.microsoft.com/office/drawing/2014/main" id="{7D174F19-67E2-4814-8177-2A21CAF2D350}"/>
              </a:ext>
            </a:extLst>
          </p:cNvPr>
          <p:cNvPicPr/>
          <p:nvPr/>
        </p:nvPicPr>
        <p:blipFill>
          <a:blip r:embed="rId2" cstate="print"/>
          <a:stretch>
            <a:fillRect/>
          </a:stretch>
        </p:blipFill>
        <p:spPr>
          <a:xfrm>
            <a:off x="0" y="0"/>
            <a:ext cx="20104099" cy="11308554"/>
          </a:xfrm>
          <a:prstGeom prst="rect">
            <a:avLst/>
          </a:prstGeom>
        </p:spPr>
      </p:pic>
      <p:sp>
        <p:nvSpPr>
          <p:cNvPr id="4" name="object 7">
            <a:extLst>
              <a:ext uri="{FF2B5EF4-FFF2-40B4-BE49-F238E27FC236}">
                <a16:creationId xmlns:a16="http://schemas.microsoft.com/office/drawing/2014/main" id="{48E22566-47FB-4786-B916-94DC579E678B}"/>
              </a:ext>
            </a:extLst>
          </p:cNvPr>
          <p:cNvSpPr/>
          <p:nvPr/>
        </p:nvSpPr>
        <p:spPr>
          <a:xfrm>
            <a:off x="16216584" y="3368675"/>
            <a:ext cx="2590800" cy="76200"/>
          </a:xfrm>
          <a:custGeom>
            <a:avLst/>
            <a:gdLst/>
            <a:ahLst/>
            <a:cxnLst/>
            <a:rect l="l" t="t" r="r" b="b"/>
            <a:pathLst>
              <a:path w="1299845" h="38100">
                <a:moveTo>
                  <a:pt x="1299227" y="0"/>
                </a:moveTo>
                <a:lnTo>
                  <a:pt x="0" y="0"/>
                </a:lnTo>
                <a:lnTo>
                  <a:pt x="0" y="37695"/>
                </a:lnTo>
                <a:lnTo>
                  <a:pt x="1299227" y="37695"/>
                </a:lnTo>
                <a:lnTo>
                  <a:pt x="1299227" y="0"/>
                </a:lnTo>
                <a:close/>
              </a:path>
            </a:pathLst>
          </a:custGeom>
          <a:solidFill>
            <a:srgbClr val="A28A2C"/>
          </a:solidFill>
        </p:spPr>
        <p:txBody>
          <a:bodyPr wrap="square" lIns="0" tIns="0" rIns="0" bIns="0" rtlCol="0"/>
          <a:lstStyle/>
          <a:p>
            <a:endParaRPr/>
          </a:p>
        </p:txBody>
      </p:sp>
      <p:pic>
        <p:nvPicPr>
          <p:cNvPr id="5" name="Picture 4" descr="A picture containing text, clipart&#10;&#10;Description automatically generated">
            <a:extLst>
              <a:ext uri="{FF2B5EF4-FFF2-40B4-BE49-F238E27FC236}">
                <a16:creationId xmlns:a16="http://schemas.microsoft.com/office/drawing/2014/main" id="{3D9A3461-3329-42F9-8167-E7E9E11E0B5F}"/>
              </a:ext>
            </a:extLst>
          </p:cNvPr>
          <p:cNvPicPr>
            <a:picLocks noChangeAspect="1"/>
          </p:cNvPicPr>
          <p:nvPr/>
        </p:nvPicPr>
        <p:blipFill rotWithShape="1">
          <a:blip r:embed="rId3">
            <a:extLst>
              <a:ext uri="{28A0092B-C50C-407E-A947-70E740481C1C}">
                <a14:useLocalDpi xmlns:a14="http://schemas.microsoft.com/office/drawing/2010/main" val="0"/>
              </a:ext>
            </a:extLst>
          </a:blip>
          <a:srcRect r="74771"/>
          <a:stretch/>
        </p:blipFill>
        <p:spPr>
          <a:xfrm>
            <a:off x="16326348" y="1598368"/>
            <a:ext cx="2514600" cy="1280160"/>
          </a:xfrm>
          <a:prstGeom prst="rect">
            <a:avLst/>
          </a:prstGeom>
        </p:spPr>
      </p:pic>
      <p:sp>
        <p:nvSpPr>
          <p:cNvPr id="6" name="object 4">
            <a:extLst>
              <a:ext uri="{FF2B5EF4-FFF2-40B4-BE49-F238E27FC236}">
                <a16:creationId xmlns:a16="http://schemas.microsoft.com/office/drawing/2014/main" id="{CC338B03-27AE-47AB-820F-98602333E445}"/>
              </a:ext>
            </a:extLst>
          </p:cNvPr>
          <p:cNvSpPr txBox="1"/>
          <p:nvPr/>
        </p:nvSpPr>
        <p:spPr>
          <a:xfrm>
            <a:off x="15734386" y="3620494"/>
            <a:ext cx="3698524" cy="2167260"/>
          </a:xfrm>
          <a:prstGeom prst="rect">
            <a:avLst/>
          </a:prstGeom>
        </p:spPr>
        <p:txBody>
          <a:bodyPr vert="horz" wrap="square" lIns="0" tIns="12700" rIns="0" bIns="0" rtlCol="0">
            <a:spAutoFit/>
          </a:bodyPr>
          <a:lstStyle/>
          <a:p>
            <a:pPr algn="ctr" defTabSz="457200">
              <a:spcBef>
                <a:spcPts val="200"/>
              </a:spcBef>
              <a:defRPr sz="3400">
                <a:solidFill>
                  <a:srgbClr val="5E5E5E"/>
                </a:solidFill>
                <a:latin typeface="Roboto Light"/>
                <a:ea typeface="Roboto Light"/>
                <a:cs typeface="Roboto Light"/>
                <a:sym typeface="Roboto Light"/>
              </a:defRPr>
            </a:pPr>
            <a:r>
              <a:rPr lang="en-US" sz="2800" dirty="0">
                <a:solidFill>
                  <a:schemeClr val="tx1">
                    <a:lumMod val="95000"/>
                    <a:lumOff val="5000"/>
                  </a:schemeClr>
                </a:solidFill>
                <a:latin typeface="Roboto Light"/>
                <a:ea typeface="Roboto Light"/>
              </a:rPr>
              <a:t>The multitude of macro drivers supporting the onset of another gold cycle is truly remarkable.</a:t>
            </a:r>
          </a:p>
        </p:txBody>
      </p:sp>
      <p:sp>
        <p:nvSpPr>
          <p:cNvPr id="2" name="Slide Number Placeholder 1">
            <a:extLst>
              <a:ext uri="{FF2B5EF4-FFF2-40B4-BE49-F238E27FC236}">
                <a16:creationId xmlns:a16="http://schemas.microsoft.com/office/drawing/2014/main" id="{939B5628-8835-414D-82CE-F385D52FE991}"/>
              </a:ext>
            </a:extLst>
          </p:cNvPr>
          <p:cNvSpPr>
            <a:spLocks noGrp="1"/>
          </p:cNvSpPr>
          <p:nvPr>
            <p:ph type="sldNum" sz="quarter" idx="7"/>
          </p:nvPr>
        </p:nvSpPr>
        <p:spPr/>
        <p:txBody>
          <a:bodyPr/>
          <a:lstStyle/>
          <a:p>
            <a:pPr marL="38100">
              <a:lnSpc>
                <a:spcPts val="1735"/>
              </a:lnSpc>
            </a:pPr>
            <a:fld id="{81D60167-4931-47E6-BA6A-407CBD079E47}" type="slidenum">
              <a:rPr lang="en-US" spc="15" smtClean="0"/>
              <a:t>40</a:t>
            </a:fld>
            <a:endParaRPr lang="en-US" spc="15" dirty="0"/>
          </a:p>
        </p:txBody>
      </p:sp>
      <p:sp>
        <p:nvSpPr>
          <p:cNvPr id="13" name="Crescat Capital Firm Presentation | June 2020…">
            <a:extLst>
              <a:ext uri="{FF2B5EF4-FFF2-40B4-BE49-F238E27FC236}">
                <a16:creationId xmlns:a16="http://schemas.microsoft.com/office/drawing/2014/main" id="{A6711698-228F-844D-85E0-44B14C9DEE98}"/>
              </a:ext>
            </a:extLst>
          </p:cNvPr>
          <p:cNvSpPr txBox="1"/>
          <p:nvPr/>
        </p:nvSpPr>
        <p:spPr>
          <a:xfrm>
            <a:off x="15445019" y="10543165"/>
            <a:ext cx="4172955" cy="4145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2144" dirty="0">
                <a:solidFill>
                  <a:schemeClr val="tx1">
                    <a:lumMod val="95000"/>
                    <a:lumOff val="5000"/>
                  </a:schemeClr>
                </a:solidFill>
              </a:rPr>
              <a:t>Crescat Firmwide Presentation</a:t>
            </a:r>
          </a:p>
        </p:txBody>
      </p:sp>
      <p:pic>
        <p:nvPicPr>
          <p:cNvPr id="7" name="Picture 6" descr="A graph on a black background&#10;&#10;Description automatically generated">
            <a:extLst>
              <a:ext uri="{FF2B5EF4-FFF2-40B4-BE49-F238E27FC236}">
                <a16:creationId xmlns:a16="http://schemas.microsoft.com/office/drawing/2014/main" id="{E6E23725-2DD1-AFDC-BBFA-BED0AB2D78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7093" y="516984"/>
            <a:ext cx="13752776" cy="9793224"/>
          </a:xfrm>
          <a:prstGeom prst="rect">
            <a:avLst/>
          </a:prstGeom>
        </p:spPr>
      </p:pic>
    </p:spTree>
    <p:extLst>
      <p:ext uri="{BB962C8B-B14F-4D97-AF65-F5344CB8AC3E}">
        <p14:creationId xmlns:p14="http://schemas.microsoft.com/office/powerpoint/2010/main" val="32674519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 name="slide5.png" descr="slide5.png"/>
          <p:cNvPicPr>
            <a:picLocks noChangeAspect="1"/>
          </p:cNvPicPr>
          <p:nvPr/>
        </p:nvPicPr>
        <p:blipFill>
          <a:blip r:embed="rId2"/>
          <a:stretch>
            <a:fillRect/>
          </a:stretch>
        </p:blipFill>
        <p:spPr>
          <a:xfrm>
            <a:off x="-1367" y="397"/>
            <a:ext cx="20104100" cy="11308556"/>
          </a:xfrm>
          <a:prstGeom prst="rect">
            <a:avLst/>
          </a:prstGeom>
          <a:ln w="12700">
            <a:miter lim="400000"/>
          </a:ln>
        </p:spPr>
      </p:pic>
      <p:sp>
        <p:nvSpPr>
          <p:cNvPr id="378" name="Rectangle"/>
          <p:cNvSpPr/>
          <p:nvPr/>
        </p:nvSpPr>
        <p:spPr>
          <a:xfrm>
            <a:off x="-2" y="11199322"/>
            <a:ext cx="20102735" cy="109633"/>
          </a:xfrm>
          <a:prstGeom prst="rect">
            <a:avLst/>
          </a:prstGeom>
          <a:solidFill>
            <a:srgbClr val="5E5E5E"/>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2" name="Slide Number Placeholder 1">
            <a:extLst>
              <a:ext uri="{FF2B5EF4-FFF2-40B4-BE49-F238E27FC236}">
                <a16:creationId xmlns:a16="http://schemas.microsoft.com/office/drawing/2014/main" id="{E9E9B06D-86C5-4006-8C6B-ED6EEA65BA53}"/>
              </a:ext>
            </a:extLst>
          </p:cNvPr>
          <p:cNvSpPr>
            <a:spLocks noGrp="1"/>
          </p:cNvSpPr>
          <p:nvPr>
            <p:ph type="sldNum" sz="quarter" idx="2"/>
          </p:nvPr>
        </p:nvSpPr>
        <p:spPr>
          <a:xfrm>
            <a:off x="9950510" y="10716423"/>
            <a:ext cx="253940" cy="446276"/>
          </a:xfrm>
        </p:spPr>
        <p:txBody>
          <a:bodyPr/>
          <a:lstStyle/>
          <a:p>
            <a:fld id="{86CB4B4D-7CA3-9044-876B-883B54F8677D}" type="slidenum">
              <a:rPr lang="en-US" smtClean="0"/>
              <a:t>41</a:t>
            </a:fld>
            <a:endParaRPr lang="en-US" dirty="0"/>
          </a:p>
        </p:txBody>
      </p:sp>
      <p:sp>
        <p:nvSpPr>
          <p:cNvPr id="22" name="Rectangle">
            <a:extLst>
              <a:ext uri="{FF2B5EF4-FFF2-40B4-BE49-F238E27FC236}">
                <a16:creationId xmlns:a16="http://schemas.microsoft.com/office/drawing/2014/main" id="{F721BC56-C5BB-4CA6-80B4-F45BCBB91EA6}"/>
              </a:ext>
            </a:extLst>
          </p:cNvPr>
          <p:cNvSpPr/>
          <p:nvPr/>
        </p:nvSpPr>
        <p:spPr>
          <a:xfrm flipV="1">
            <a:off x="9528940" y="5257777"/>
            <a:ext cx="1298743" cy="37694"/>
          </a:xfrm>
          <a:prstGeom prst="rect">
            <a:avLst/>
          </a:prstGeom>
          <a:solidFill>
            <a:srgbClr val="A38B2C"/>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27" name="Ryan Wardell…">
            <a:extLst>
              <a:ext uri="{FF2B5EF4-FFF2-40B4-BE49-F238E27FC236}">
                <a16:creationId xmlns:a16="http://schemas.microsoft.com/office/drawing/2014/main" id="{FB9B2B6A-C563-4BB1-A5BA-6DA36F09047A}"/>
              </a:ext>
            </a:extLst>
          </p:cNvPr>
          <p:cNvSpPr txBox="1"/>
          <p:nvPr/>
        </p:nvSpPr>
        <p:spPr>
          <a:xfrm>
            <a:off x="372819" y="4372589"/>
            <a:ext cx="2655803" cy="8283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884" tIns="41884" rIns="41884" bIns="41884" anchor="ctr">
            <a:spAutoFit/>
          </a:bodyPr>
          <a:lstStyle/>
          <a:p>
            <a:pPr>
              <a:defRPr sz="6000">
                <a:solidFill>
                  <a:srgbClr val="1C437A"/>
                </a:solidFill>
                <a:latin typeface="Roboto Thin"/>
                <a:ea typeface="Roboto Thin"/>
                <a:cs typeface="Roboto Thin"/>
                <a:sym typeface="Roboto Thin"/>
              </a:defRPr>
            </a:pPr>
            <a:r>
              <a:rPr sz="2400" dirty="0"/>
              <a:t>Ryan Wardell</a:t>
            </a:r>
          </a:p>
          <a:p>
            <a:pPr>
              <a:spcBef>
                <a:spcPts val="989"/>
              </a:spcBef>
              <a:defRPr sz="2200" b="1">
                <a:solidFill>
                  <a:srgbClr val="1C437A"/>
                </a:solidFill>
                <a:latin typeface="Roboto"/>
                <a:ea typeface="Roboto"/>
                <a:cs typeface="Roboto"/>
                <a:sym typeface="Roboto"/>
              </a:defRPr>
            </a:pPr>
            <a:r>
              <a:rPr lang="en-US" sz="1600" dirty="0"/>
              <a:t>Investment Systems Leader</a:t>
            </a:r>
            <a:endParaRPr sz="1600" dirty="0"/>
          </a:p>
        </p:txBody>
      </p:sp>
      <p:sp>
        <p:nvSpPr>
          <p:cNvPr id="29" name="Otavio Costa is Portfolio Manager at Crescat Capital and has been with the firm for seven years. “Tavi” built Crescat’s macro model that identifies the current stage of the US economic cycle through a combination of 16 factors. His research has been feat">
            <a:extLst>
              <a:ext uri="{FF2B5EF4-FFF2-40B4-BE49-F238E27FC236}">
                <a16:creationId xmlns:a16="http://schemas.microsoft.com/office/drawing/2014/main" id="{EAB896A0-A2BF-4262-A214-4BEE968978E6}"/>
              </a:ext>
            </a:extLst>
          </p:cNvPr>
          <p:cNvSpPr txBox="1"/>
          <p:nvPr/>
        </p:nvSpPr>
        <p:spPr>
          <a:xfrm>
            <a:off x="363335" y="5420268"/>
            <a:ext cx="3964231" cy="42703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84" tIns="41884" rIns="41884" bIns="41884" anchor="ctr">
            <a:spAutoFit/>
          </a:bodyPr>
          <a:lstStyle>
            <a:lvl1pPr defTabSz="914400">
              <a:lnSpc>
                <a:spcPct val="100000"/>
              </a:lnSpc>
              <a:spcBef>
                <a:spcPts val="400"/>
              </a:spcBef>
              <a:buFont typeface="Arial"/>
              <a:defRPr sz="2600">
                <a:solidFill>
                  <a:srgbClr val="5E5E5E"/>
                </a:solidFill>
                <a:latin typeface="Roboto Light"/>
                <a:ea typeface="Roboto Light"/>
                <a:cs typeface="Roboto Light"/>
                <a:sym typeface="Roboto Light"/>
              </a:defRPr>
            </a:lvl1pPr>
          </a:lstStyle>
          <a:p>
            <a:r>
              <a:rPr lang="en-US" sz="1600" dirty="0">
                <a:ea typeface="+mn-ea"/>
                <a:cs typeface="+mn-cs"/>
                <a:sym typeface="Helvetica Neue"/>
              </a:rPr>
              <a:t>Ryan is responsible for the firm’s investment management operations and trading, including trade staging and execution. He is also responsible for maintaining the firm’s portfolio track records and internal systems, including the automation and production of its equity and macro models. Ryan came to Crescat with more than 10 years of industry experience as Specialized Services Trader at Scottrade and Fidelity Investments. He earned a Bachelor of Science in Business Administration from Old Dominion University in Norfolk, Virginia. Ryan is currently working towards the Chartered Financial Analyst designation and has passed the CFA Level 1 Exam.</a:t>
            </a:r>
          </a:p>
        </p:txBody>
      </p:sp>
      <p:sp>
        <p:nvSpPr>
          <p:cNvPr id="30" name="Biographies">
            <a:extLst>
              <a:ext uri="{FF2B5EF4-FFF2-40B4-BE49-F238E27FC236}">
                <a16:creationId xmlns:a16="http://schemas.microsoft.com/office/drawing/2014/main" id="{E6441797-9742-49BE-8461-4FE33A00D66E}"/>
              </a:ext>
            </a:extLst>
          </p:cNvPr>
          <p:cNvSpPr txBox="1"/>
          <p:nvPr/>
        </p:nvSpPr>
        <p:spPr>
          <a:xfrm>
            <a:off x="16022319" y="10715"/>
            <a:ext cx="3749051" cy="10362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884" tIns="41884" rIns="41884" bIns="41884" anchor="ctr">
            <a:spAutoFit/>
          </a:bodyPr>
          <a:lstStyle>
            <a:lvl1pPr>
              <a:spcBef>
                <a:spcPts val="0"/>
              </a:spcBef>
              <a:defRPr sz="7500">
                <a:solidFill>
                  <a:srgbClr val="1C437A"/>
                </a:solidFill>
                <a:latin typeface="Roboto Thin"/>
                <a:ea typeface="Roboto Thin"/>
                <a:cs typeface="Roboto Thin"/>
                <a:sym typeface="Roboto Thin"/>
              </a:defRPr>
            </a:lvl1pPr>
          </a:lstStyle>
          <a:p>
            <a:r>
              <a:rPr lang="en-US" sz="6184" dirty="0"/>
              <a:t>Team Bios</a:t>
            </a:r>
            <a:endParaRPr sz="6184" dirty="0"/>
          </a:p>
        </p:txBody>
      </p:sp>
      <p:sp>
        <p:nvSpPr>
          <p:cNvPr id="31" name="Rectangle">
            <a:extLst>
              <a:ext uri="{FF2B5EF4-FFF2-40B4-BE49-F238E27FC236}">
                <a16:creationId xmlns:a16="http://schemas.microsoft.com/office/drawing/2014/main" id="{63B6A16C-FE9C-4E30-B14A-5776177AE765}"/>
              </a:ext>
            </a:extLst>
          </p:cNvPr>
          <p:cNvSpPr/>
          <p:nvPr/>
        </p:nvSpPr>
        <p:spPr>
          <a:xfrm>
            <a:off x="16363203" y="1010518"/>
            <a:ext cx="1298743" cy="34361"/>
          </a:xfrm>
          <a:prstGeom prst="rect">
            <a:avLst/>
          </a:prstGeom>
          <a:solidFill>
            <a:srgbClr val="A38B2C"/>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33" name="Rectangle">
            <a:extLst>
              <a:ext uri="{FF2B5EF4-FFF2-40B4-BE49-F238E27FC236}">
                <a16:creationId xmlns:a16="http://schemas.microsoft.com/office/drawing/2014/main" id="{14558E08-1279-4F80-8FBB-D148D2ABAB23}"/>
              </a:ext>
            </a:extLst>
          </p:cNvPr>
          <p:cNvSpPr/>
          <p:nvPr/>
        </p:nvSpPr>
        <p:spPr>
          <a:xfrm>
            <a:off x="401977" y="5291771"/>
            <a:ext cx="1298743" cy="37694"/>
          </a:xfrm>
          <a:prstGeom prst="rect">
            <a:avLst/>
          </a:prstGeom>
          <a:solidFill>
            <a:srgbClr val="A38B2C"/>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pic>
        <p:nvPicPr>
          <p:cNvPr id="21" name="object 6">
            <a:extLst>
              <a:ext uri="{FF2B5EF4-FFF2-40B4-BE49-F238E27FC236}">
                <a16:creationId xmlns:a16="http://schemas.microsoft.com/office/drawing/2014/main" id="{E3BC7BD8-B4D1-499C-87BE-5D3A67827790}"/>
              </a:ext>
            </a:extLst>
          </p:cNvPr>
          <p:cNvPicPr/>
          <p:nvPr/>
        </p:nvPicPr>
        <p:blipFill rotWithShape="1">
          <a:blip r:embed="rId3" cstate="print"/>
          <a:srcRect l="20132" r="12610" b="39148"/>
          <a:stretch/>
        </p:blipFill>
        <p:spPr>
          <a:xfrm>
            <a:off x="-25206" y="10444941"/>
            <a:ext cx="2438229" cy="814938"/>
          </a:xfrm>
          <a:prstGeom prst="rect">
            <a:avLst/>
          </a:prstGeom>
        </p:spPr>
      </p:pic>
      <p:sp>
        <p:nvSpPr>
          <p:cNvPr id="24" name="Crescat Capital Firm Presentation | June 2020…">
            <a:extLst>
              <a:ext uri="{FF2B5EF4-FFF2-40B4-BE49-F238E27FC236}">
                <a16:creationId xmlns:a16="http://schemas.microsoft.com/office/drawing/2014/main" id="{6EAC9BFD-1F0E-4A24-972E-D1495D1BE06D}"/>
              </a:ext>
            </a:extLst>
          </p:cNvPr>
          <p:cNvSpPr txBox="1"/>
          <p:nvPr/>
        </p:nvSpPr>
        <p:spPr>
          <a:xfrm>
            <a:off x="14624051" y="10720918"/>
            <a:ext cx="5013794" cy="4145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2144" dirty="0">
                <a:solidFill>
                  <a:schemeClr val="tx1">
                    <a:lumMod val="95000"/>
                    <a:lumOff val="5000"/>
                  </a:schemeClr>
                </a:solidFill>
              </a:rPr>
              <a:t>Crescat Firmwide Presentation</a:t>
            </a:r>
          </a:p>
        </p:txBody>
      </p:sp>
      <p:pic>
        <p:nvPicPr>
          <p:cNvPr id="4" name="Picture 3" descr="A close-up of a person smiling&#10;&#10;Description automatically generated">
            <a:extLst>
              <a:ext uri="{FF2B5EF4-FFF2-40B4-BE49-F238E27FC236}">
                <a16:creationId xmlns:a16="http://schemas.microsoft.com/office/drawing/2014/main" id="{178E0068-A7A2-8859-4E9F-87DB1DD7FA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1074" y="942110"/>
            <a:ext cx="2482678" cy="3335204"/>
          </a:xfrm>
          <a:prstGeom prst="rect">
            <a:avLst/>
          </a:prstGeom>
        </p:spPr>
      </p:pic>
      <p:sp>
        <p:nvSpPr>
          <p:cNvPr id="6" name="Ryan Wardell…">
            <a:extLst>
              <a:ext uri="{FF2B5EF4-FFF2-40B4-BE49-F238E27FC236}">
                <a16:creationId xmlns:a16="http://schemas.microsoft.com/office/drawing/2014/main" id="{384D540C-3D63-A665-5A94-9C8268A0AF79}"/>
              </a:ext>
            </a:extLst>
          </p:cNvPr>
          <p:cNvSpPr txBox="1"/>
          <p:nvPr/>
        </p:nvSpPr>
        <p:spPr>
          <a:xfrm>
            <a:off x="9454217" y="4397680"/>
            <a:ext cx="2130018" cy="8283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884" tIns="41884" rIns="41884" bIns="41884" anchor="ctr">
            <a:spAutoFit/>
          </a:bodyPr>
          <a:lstStyle/>
          <a:p>
            <a:pPr>
              <a:defRPr sz="6000">
                <a:solidFill>
                  <a:srgbClr val="1C437A"/>
                </a:solidFill>
                <a:latin typeface="Roboto Thin"/>
                <a:ea typeface="Roboto Thin"/>
                <a:cs typeface="Roboto Thin"/>
                <a:sym typeface="Roboto Thin"/>
              </a:defRPr>
            </a:pPr>
            <a:r>
              <a:rPr lang="en-US" sz="2400" dirty="0"/>
              <a:t>Lisa </a:t>
            </a:r>
            <a:r>
              <a:rPr lang="en-US" sz="2400" dirty="0" err="1"/>
              <a:t>Thieme</a:t>
            </a:r>
            <a:endParaRPr sz="2400" dirty="0"/>
          </a:p>
          <a:p>
            <a:pPr>
              <a:spcBef>
                <a:spcPts val="989"/>
              </a:spcBef>
              <a:defRPr sz="2200" b="1">
                <a:solidFill>
                  <a:srgbClr val="1C437A"/>
                </a:solidFill>
                <a:latin typeface="Roboto"/>
                <a:ea typeface="Roboto"/>
                <a:cs typeface="Roboto"/>
                <a:sym typeface="Roboto"/>
              </a:defRPr>
            </a:pPr>
            <a:r>
              <a:rPr lang="en-US" sz="1600" dirty="0"/>
              <a:t>Senior Energy Advisor</a:t>
            </a:r>
            <a:endParaRPr sz="1600" dirty="0"/>
          </a:p>
        </p:txBody>
      </p:sp>
      <p:sp>
        <p:nvSpPr>
          <p:cNvPr id="7" name="Otavio Costa is Portfolio Manager at Crescat Capital and has been with the firm for seven years. “Tavi” built Crescat’s macro model that identifies the current stage of the US economic cycle through a combination of 16 factors. His research has been feat">
            <a:extLst>
              <a:ext uri="{FF2B5EF4-FFF2-40B4-BE49-F238E27FC236}">
                <a16:creationId xmlns:a16="http://schemas.microsoft.com/office/drawing/2014/main" id="{B385843F-9E8B-FB4F-6E95-58A2BF2FF018}"/>
              </a:ext>
            </a:extLst>
          </p:cNvPr>
          <p:cNvSpPr txBox="1"/>
          <p:nvPr/>
        </p:nvSpPr>
        <p:spPr>
          <a:xfrm>
            <a:off x="9428332" y="5346425"/>
            <a:ext cx="3964231" cy="50090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84" tIns="41884" rIns="41884" bIns="41884" anchor="ctr">
            <a:spAutoFit/>
          </a:bodyPr>
          <a:lstStyle>
            <a:lvl1pPr defTabSz="914400">
              <a:lnSpc>
                <a:spcPct val="100000"/>
              </a:lnSpc>
              <a:spcBef>
                <a:spcPts val="400"/>
              </a:spcBef>
              <a:buFont typeface="Arial"/>
              <a:defRPr sz="2600">
                <a:solidFill>
                  <a:srgbClr val="5E5E5E"/>
                </a:solidFill>
                <a:latin typeface="Roboto Light"/>
                <a:ea typeface="Roboto Light"/>
                <a:cs typeface="Roboto Light"/>
                <a:sym typeface="Roboto Light"/>
              </a:defRPr>
            </a:lvl1pPr>
          </a:lstStyle>
          <a:p>
            <a:r>
              <a:rPr lang="en-US" sz="1600" dirty="0">
                <a:ea typeface="+mn-ea"/>
                <a:cs typeface="+mn-cs"/>
                <a:sym typeface="Helvetica Neue"/>
              </a:rPr>
              <a:t>Lisa </a:t>
            </a:r>
            <a:r>
              <a:rPr lang="en-US" sz="1600" dirty="0" err="1">
                <a:ea typeface="+mn-ea"/>
                <a:cs typeface="+mn-cs"/>
                <a:sym typeface="Helvetica Neue"/>
              </a:rPr>
              <a:t>Thieme</a:t>
            </a:r>
            <a:r>
              <a:rPr lang="en-US" sz="1600" dirty="0">
                <a:ea typeface="+mn-ea"/>
                <a:cs typeface="+mn-cs"/>
                <a:sym typeface="Helvetica Neue"/>
              </a:rPr>
              <a:t> provides guidance in the Energy sector with a focus on the petroleum industry.   Lisa has spent 27 years in the Energy and Mining industries, including 20 years with Shell in Exploration, Development and Carbon Sequestration/New Energies groups.  She has played a key role in Eastern Gulf of Mexico oil discoveries and gas discoveries in Asia.  Within Shell, she was an Operations Geology Subject Matter Expert.  The first seven years of her career was in the mining industry with Phelps Dodge and Placer Dome primarily exploring for gold, copper and zinc.  She has worked across the globe in South America, North America, Asia, Australia and Europe.  Her M.S. is from Colorado School of Mines with a B.A. in both economics and geology from Lawrence University.</a:t>
            </a:r>
          </a:p>
        </p:txBody>
      </p:sp>
      <p:pic>
        <p:nvPicPr>
          <p:cNvPr id="26" name="Picture 9">
            <a:extLst>
              <a:ext uri="{FF2B5EF4-FFF2-40B4-BE49-F238E27FC236}">
                <a16:creationId xmlns:a16="http://schemas.microsoft.com/office/drawing/2014/main" id="{730BE21C-19D4-44EC-9866-947AD066FF9A}"/>
              </a:ext>
            </a:extLst>
          </p:cNvPr>
          <p:cNvPicPr>
            <a:picLocks noChangeAspect="1"/>
          </p:cNvPicPr>
          <p:nvPr/>
        </p:nvPicPr>
        <p:blipFill>
          <a:blip r:embed="rId5" cstate="print">
            <a:extLst>
              <a:ext uri="{28A0092B-C50C-407E-A947-70E740481C1C}">
                <a14:useLocalDpi xmlns:a14="http://schemas.microsoft.com/office/drawing/2010/main" val="0"/>
              </a:ext>
            </a:extLst>
          </a:blip>
          <a:srcRect t="12363" b="12363"/>
          <a:stretch/>
        </p:blipFill>
        <p:spPr>
          <a:xfrm>
            <a:off x="396890" y="1122382"/>
            <a:ext cx="2776100" cy="3133888"/>
          </a:xfrm>
          <a:prstGeom prst="rect">
            <a:avLst/>
          </a:prstGeom>
          <a:ln w="12700">
            <a:miter lim="400000"/>
          </a:ln>
        </p:spPr>
      </p:pic>
      <p:sp>
        <p:nvSpPr>
          <p:cNvPr id="49" name="Rectangle">
            <a:extLst>
              <a:ext uri="{FF2B5EF4-FFF2-40B4-BE49-F238E27FC236}">
                <a16:creationId xmlns:a16="http://schemas.microsoft.com/office/drawing/2014/main" id="{053E7EF9-5D3C-4195-4A75-F928C4F43CE7}"/>
              </a:ext>
            </a:extLst>
          </p:cNvPr>
          <p:cNvSpPr/>
          <p:nvPr/>
        </p:nvSpPr>
        <p:spPr>
          <a:xfrm flipV="1">
            <a:off x="13641908" y="5238930"/>
            <a:ext cx="1298743" cy="37694"/>
          </a:xfrm>
          <a:prstGeom prst="rect">
            <a:avLst/>
          </a:prstGeom>
          <a:solidFill>
            <a:srgbClr val="A38B2C"/>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pic>
        <p:nvPicPr>
          <p:cNvPr id="3" name="Picture 2" descr="A person wearing a suit and tie&#10;&#10;Description automatically generated with medium confidence">
            <a:extLst>
              <a:ext uri="{FF2B5EF4-FFF2-40B4-BE49-F238E27FC236}">
                <a16:creationId xmlns:a16="http://schemas.microsoft.com/office/drawing/2014/main" id="{95078ADD-C54F-25D2-DF9F-98720D5C33E8}"/>
              </a:ext>
            </a:extLst>
          </p:cNvPr>
          <p:cNvPicPr>
            <a:picLocks noChangeAspect="1"/>
          </p:cNvPicPr>
          <p:nvPr/>
        </p:nvPicPr>
        <p:blipFill rotWithShape="1">
          <a:blip r:embed="rId6">
            <a:extLst>
              <a:ext uri="{28A0092B-C50C-407E-A947-70E740481C1C}">
                <a14:useLocalDpi xmlns:a14="http://schemas.microsoft.com/office/drawing/2010/main" val="0"/>
              </a:ext>
            </a:extLst>
          </a:blip>
          <a:srcRect b="9408"/>
          <a:stretch/>
        </p:blipFill>
        <p:spPr>
          <a:xfrm>
            <a:off x="4556952" y="1153340"/>
            <a:ext cx="2816236" cy="3106400"/>
          </a:xfrm>
          <a:prstGeom prst="rect">
            <a:avLst/>
          </a:prstGeom>
        </p:spPr>
      </p:pic>
      <p:sp>
        <p:nvSpPr>
          <p:cNvPr id="5" name="Linda Carleu Smith, CPA…">
            <a:extLst>
              <a:ext uri="{FF2B5EF4-FFF2-40B4-BE49-F238E27FC236}">
                <a16:creationId xmlns:a16="http://schemas.microsoft.com/office/drawing/2014/main" id="{58391F1A-5221-382E-1759-F1D9C80CFA5A}"/>
              </a:ext>
            </a:extLst>
          </p:cNvPr>
          <p:cNvSpPr txBox="1"/>
          <p:nvPr/>
        </p:nvSpPr>
        <p:spPr>
          <a:xfrm>
            <a:off x="4505828" y="4389461"/>
            <a:ext cx="2500312" cy="8283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884" tIns="41884" rIns="41884" bIns="41884" anchor="ctr">
            <a:spAutoFit/>
          </a:bodyPr>
          <a:lstStyle/>
          <a:p>
            <a:pPr>
              <a:defRPr sz="6000">
                <a:solidFill>
                  <a:srgbClr val="1C437A"/>
                </a:solidFill>
                <a:latin typeface="Roboto Thin"/>
                <a:ea typeface="Roboto Thin"/>
                <a:cs typeface="Roboto Thin"/>
                <a:sym typeface="Roboto Thin"/>
              </a:defRPr>
            </a:pPr>
            <a:r>
              <a:rPr lang="en-US" sz="2400" dirty="0"/>
              <a:t>Lars </a:t>
            </a:r>
            <a:r>
              <a:rPr lang="en-US" sz="2400" dirty="0" err="1"/>
              <a:t>Theill</a:t>
            </a:r>
            <a:r>
              <a:rPr lang="en-US" sz="2400" dirty="0"/>
              <a:t>, PhD </a:t>
            </a:r>
            <a:endParaRPr sz="2400" dirty="0"/>
          </a:p>
          <a:p>
            <a:pPr>
              <a:spcBef>
                <a:spcPts val="989"/>
              </a:spcBef>
              <a:defRPr sz="2200" b="1">
                <a:solidFill>
                  <a:srgbClr val="1C437A"/>
                </a:solidFill>
                <a:latin typeface="Roboto"/>
                <a:ea typeface="Roboto"/>
                <a:cs typeface="Roboto"/>
                <a:sym typeface="Roboto"/>
              </a:defRPr>
            </a:pPr>
            <a:r>
              <a:rPr lang="en-US" sz="1600" dirty="0"/>
              <a:t>Senior Biopharma Advisor</a:t>
            </a:r>
            <a:endParaRPr sz="1600" dirty="0"/>
          </a:p>
        </p:txBody>
      </p:sp>
      <p:sp>
        <p:nvSpPr>
          <p:cNvPr id="8" name="Rectangle">
            <a:extLst>
              <a:ext uri="{FF2B5EF4-FFF2-40B4-BE49-F238E27FC236}">
                <a16:creationId xmlns:a16="http://schemas.microsoft.com/office/drawing/2014/main" id="{F46BE81E-401D-762A-C631-24C45EDEFF37}"/>
              </a:ext>
            </a:extLst>
          </p:cNvPr>
          <p:cNvSpPr/>
          <p:nvPr/>
        </p:nvSpPr>
        <p:spPr>
          <a:xfrm>
            <a:off x="4641850" y="5269903"/>
            <a:ext cx="1298743" cy="37694"/>
          </a:xfrm>
          <a:prstGeom prst="rect">
            <a:avLst/>
          </a:prstGeom>
          <a:solidFill>
            <a:srgbClr val="A38B2C"/>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9" name="As Chief Operating Officer, Linda Carleu Smith manages Crescat’s operations, finance, and client service activities. She also manages compliance activities in the broad range of U.S. and Cayman Island regulatory obligations that impact Crescat. In prior ">
            <a:extLst>
              <a:ext uri="{FF2B5EF4-FFF2-40B4-BE49-F238E27FC236}">
                <a16:creationId xmlns:a16="http://schemas.microsoft.com/office/drawing/2014/main" id="{CE29D770-E145-BE88-A45D-1753DE5B9211}"/>
              </a:ext>
            </a:extLst>
          </p:cNvPr>
          <p:cNvSpPr txBox="1"/>
          <p:nvPr/>
        </p:nvSpPr>
        <p:spPr>
          <a:xfrm>
            <a:off x="3989358" y="5269104"/>
            <a:ext cx="5412480" cy="58663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884" tIns="41884" rIns="41884" bIns="41884" anchor="ctr">
            <a:spAutoFit/>
          </a:bodyPr>
          <a:lstStyle>
            <a:lvl1pPr defTabSz="914400">
              <a:lnSpc>
                <a:spcPct val="100000"/>
              </a:lnSpc>
              <a:spcBef>
                <a:spcPts val="400"/>
              </a:spcBef>
              <a:buFont typeface="Arial"/>
              <a:defRPr sz="2600">
                <a:solidFill>
                  <a:srgbClr val="5E5E5E"/>
                </a:solidFill>
                <a:latin typeface="Roboto Light"/>
                <a:ea typeface="Roboto Light"/>
                <a:cs typeface="Roboto Light"/>
                <a:sym typeface="Roboto Light"/>
              </a:defRPr>
            </a:lvl1pPr>
          </a:lstStyle>
          <a:p>
            <a:pPr lvl="1">
              <a:lnSpc>
                <a:spcPct val="107000"/>
              </a:lnSpc>
              <a:spcAft>
                <a:spcPts val="1319"/>
              </a:spcAft>
            </a:pPr>
            <a:r>
              <a:rPr lang="en-US" sz="1600" dirty="0">
                <a:solidFill>
                  <a:srgbClr val="5E5E5E"/>
                </a:solidFill>
                <a:latin typeface="Roboto Light"/>
              </a:rPr>
              <a:t>Lars is a scientist, inventor, and entrepreneur with 30+ years of biomedical research and drug discovery experience. After earning a PhD in Molecular Biology from Aarhus University, a Medicinal Chemistry degree, and postdoctoral training at UC San Diego Medical School, Dr. </a:t>
            </a:r>
            <a:r>
              <a:rPr lang="en-US" sz="1600" dirty="0" err="1">
                <a:solidFill>
                  <a:srgbClr val="5E5E5E"/>
                </a:solidFill>
                <a:latin typeface="Roboto Light"/>
              </a:rPr>
              <a:t>Theill</a:t>
            </a:r>
            <a:r>
              <a:rPr lang="en-US" sz="1600" dirty="0">
                <a:solidFill>
                  <a:srgbClr val="5E5E5E"/>
                </a:solidFill>
                <a:latin typeface="Roboto Light"/>
              </a:rPr>
              <a:t> lead a biotherapeutics discovery laboratory at Amgen for 15 years, contributing to the invention and preclinical development of numerous small molecule and protein-based therapeutic candidates (including the now blockbuster Prolia) for treatment of cancer, inflammation, and neurodegenerative diseases. In parallel, he evaluated countless in-licensing and acquisition opportunities for the Amgen business development team. Lars is a founder and President of Logix Pharmaceuticals Inc., engaged in developing kinase inhibitors for treatment of cancer, and performing biotech equity research for institutional investors. Dr. </a:t>
            </a:r>
            <a:r>
              <a:rPr lang="en-US" sz="1600" dirty="0" err="1">
                <a:solidFill>
                  <a:srgbClr val="5E5E5E"/>
                </a:solidFill>
                <a:latin typeface="Roboto Light"/>
              </a:rPr>
              <a:t>Theill</a:t>
            </a:r>
            <a:r>
              <a:rPr lang="en-US" sz="1600" dirty="0">
                <a:solidFill>
                  <a:srgbClr val="5E5E5E"/>
                </a:solidFill>
                <a:latin typeface="Roboto Light"/>
              </a:rPr>
              <a:t> is an inventor and author on multiple US patents and 28 research articles published in Science, Nature, Cell, and other leading scientific journals. These papers have received &gt;5,100 citations.</a:t>
            </a:r>
            <a:r>
              <a:rPr lang="en-US" sz="1600" dirty="0">
                <a:solidFill>
                  <a:srgbClr val="5E5E5E"/>
                </a:solidFill>
                <a:latin typeface="Roboto Light"/>
                <a:sym typeface="Roboto Light"/>
              </a:rPr>
              <a:t> </a:t>
            </a:r>
          </a:p>
        </p:txBody>
      </p:sp>
      <p:pic>
        <p:nvPicPr>
          <p:cNvPr id="10" name="Picture 9" descr="A person in a suit and tie&#10;&#10;Description automatically generated with medium confidence">
            <a:extLst>
              <a:ext uri="{FF2B5EF4-FFF2-40B4-BE49-F238E27FC236}">
                <a16:creationId xmlns:a16="http://schemas.microsoft.com/office/drawing/2014/main" id="{33ACD6C8-325B-D617-E0BB-35FCFF079A0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1824" b="11337"/>
          <a:stretch/>
        </p:blipFill>
        <p:spPr>
          <a:xfrm>
            <a:off x="13641272" y="1141838"/>
            <a:ext cx="2751749" cy="3106400"/>
          </a:xfrm>
          <a:prstGeom prst="rect">
            <a:avLst/>
          </a:prstGeom>
        </p:spPr>
      </p:pic>
      <p:sp>
        <p:nvSpPr>
          <p:cNvPr id="11" name="Linda Carleu Smith, CPA…">
            <a:extLst>
              <a:ext uri="{FF2B5EF4-FFF2-40B4-BE49-F238E27FC236}">
                <a16:creationId xmlns:a16="http://schemas.microsoft.com/office/drawing/2014/main" id="{785F33E9-EA2B-76D5-1BAC-BB2F2CF5B497}"/>
              </a:ext>
            </a:extLst>
          </p:cNvPr>
          <p:cNvSpPr txBox="1"/>
          <p:nvPr/>
        </p:nvSpPr>
        <p:spPr>
          <a:xfrm>
            <a:off x="13641908" y="4369769"/>
            <a:ext cx="1596218" cy="8283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884" tIns="41884" rIns="41884" bIns="41884" anchor="ctr">
            <a:spAutoFit/>
          </a:bodyPr>
          <a:lstStyle/>
          <a:p>
            <a:pPr>
              <a:defRPr sz="6000">
                <a:solidFill>
                  <a:srgbClr val="1C437A"/>
                </a:solidFill>
                <a:latin typeface="Roboto Thin"/>
                <a:ea typeface="Roboto Thin"/>
                <a:cs typeface="Roboto Thin"/>
                <a:sym typeface="Roboto Thin"/>
              </a:defRPr>
            </a:pPr>
            <a:r>
              <a:rPr lang="en-US" sz="2400" dirty="0"/>
              <a:t>Tyler </a:t>
            </a:r>
            <a:r>
              <a:rPr lang="en-US" sz="2400" dirty="0" err="1"/>
              <a:t>Reger</a:t>
            </a:r>
            <a:endParaRPr sz="2400" dirty="0"/>
          </a:p>
          <a:p>
            <a:pPr>
              <a:spcBef>
                <a:spcPts val="989"/>
              </a:spcBef>
              <a:defRPr sz="2200" b="1">
                <a:solidFill>
                  <a:srgbClr val="1C437A"/>
                </a:solidFill>
                <a:latin typeface="Roboto"/>
                <a:ea typeface="Roboto"/>
                <a:cs typeface="Roboto"/>
                <a:sym typeface="Roboto"/>
              </a:defRPr>
            </a:pPr>
            <a:r>
              <a:rPr lang="en-US" sz="1600" dirty="0"/>
              <a:t> Fund Controller</a:t>
            </a:r>
            <a:endParaRPr sz="1600" dirty="0"/>
          </a:p>
        </p:txBody>
      </p:sp>
      <p:sp>
        <p:nvSpPr>
          <p:cNvPr id="12" name="TextBox 11">
            <a:extLst>
              <a:ext uri="{FF2B5EF4-FFF2-40B4-BE49-F238E27FC236}">
                <a16:creationId xmlns:a16="http://schemas.microsoft.com/office/drawing/2014/main" id="{3C7D69F8-45FC-CC97-0009-D317C4C463DF}"/>
              </a:ext>
            </a:extLst>
          </p:cNvPr>
          <p:cNvSpPr txBox="1"/>
          <p:nvPr/>
        </p:nvSpPr>
        <p:spPr>
          <a:xfrm>
            <a:off x="13470827" y="5349018"/>
            <a:ext cx="4026940" cy="4770537"/>
          </a:xfrm>
          <a:prstGeom prst="rect">
            <a:avLst/>
          </a:prstGeom>
          <a:noFill/>
        </p:spPr>
        <p:txBody>
          <a:bodyPr wrap="square">
            <a:spAutoFit/>
          </a:bodyPr>
          <a:lstStyle/>
          <a:p>
            <a:r>
              <a:rPr lang="en-US" sz="1600" dirty="0">
                <a:solidFill>
                  <a:srgbClr val="5E5E5E"/>
                </a:solidFill>
                <a:latin typeface="Roboto Light"/>
              </a:rPr>
              <a:t>Tyler oversees the financial accounting and reporting of Crescat’s hedge funds. He acts as the primary liaison between the prime brokers, administrator, and investment team to ensure that all parties are in sync to provide accurate and timely reporting. Tyler came to Crescat with 11 years of industry experience in fund administration. Prior to joining Crescat, Tyler held positions in mutual fund and private equity administration at STRAIT Capital, Charles Schwab Investment Management and ALPS Fund Services. He earned a Bachelor of Science in Business Administration with and emphasis in Accounting from the University of Colorado, Leeds School of Business and a Master of Science in Accounting from the University of Colorado, Denver.</a:t>
            </a:r>
          </a:p>
        </p:txBody>
      </p:sp>
    </p:spTree>
    <p:extLst>
      <p:ext uri="{BB962C8B-B14F-4D97-AF65-F5344CB8AC3E}">
        <p14:creationId xmlns:p14="http://schemas.microsoft.com/office/powerpoint/2010/main" val="1503647457"/>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 name="slide5.png" descr="slide5.png"/>
          <p:cNvPicPr>
            <a:picLocks noChangeAspect="1"/>
          </p:cNvPicPr>
          <p:nvPr/>
        </p:nvPicPr>
        <p:blipFill>
          <a:blip r:embed="rId2"/>
          <a:stretch>
            <a:fillRect/>
          </a:stretch>
        </p:blipFill>
        <p:spPr>
          <a:xfrm>
            <a:off x="-1367" y="-54418"/>
            <a:ext cx="20104100" cy="11308556"/>
          </a:xfrm>
          <a:prstGeom prst="rect">
            <a:avLst/>
          </a:prstGeom>
          <a:ln w="12700">
            <a:miter lim="400000"/>
          </a:ln>
        </p:spPr>
      </p:pic>
      <p:sp>
        <p:nvSpPr>
          <p:cNvPr id="378" name="Rectangle"/>
          <p:cNvSpPr/>
          <p:nvPr/>
        </p:nvSpPr>
        <p:spPr>
          <a:xfrm>
            <a:off x="-2" y="11199322"/>
            <a:ext cx="20102735" cy="109633"/>
          </a:xfrm>
          <a:prstGeom prst="rect">
            <a:avLst/>
          </a:prstGeom>
          <a:solidFill>
            <a:srgbClr val="5E5E5E"/>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2" name="Slide Number Placeholder 1">
            <a:extLst>
              <a:ext uri="{FF2B5EF4-FFF2-40B4-BE49-F238E27FC236}">
                <a16:creationId xmlns:a16="http://schemas.microsoft.com/office/drawing/2014/main" id="{E9E9B06D-86C5-4006-8C6B-ED6EEA65BA53}"/>
              </a:ext>
            </a:extLst>
          </p:cNvPr>
          <p:cNvSpPr>
            <a:spLocks noGrp="1"/>
          </p:cNvSpPr>
          <p:nvPr>
            <p:ph type="sldNum" sz="quarter" idx="2"/>
          </p:nvPr>
        </p:nvSpPr>
        <p:spPr>
          <a:xfrm>
            <a:off x="9955524" y="10628216"/>
            <a:ext cx="325125" cy="446276"/>
          </a:xfrm>
        </p:spPr>
        <p:txBody>
          <a:bodyPr/>
          <a:lstStyle/>
          <a:p>
            <a:fld id="{86CB4B4D-7CA3-9044-876B-883B54F8677D}" type="slidenum">
              <a:rPr lang="en-US" smtClean="0"/>
              <a:t>42</a:t>
            </a:fld>
            <a:endParaRPr lang="en-US" dirty="0"/>
          </a:p>
        </p:txBody>
      </p:sp>
      <p:pic>
        <p:nvPicPr>
          <p:cNvPr id="23" name="Picture 9">
            <a:extLst>
              <a:ext uri="{FF2B5EF4-FFF2-40B4-BE49-F238E27FC236}">
                <a16:creationId xmlns:a16="http://schemas.microsoft.com/office/drawing/2014/main" id="{9BAA6D15-22B0-4709-8570-C9A14C1A0713}"/>
              </a:ext>
            </a:extLst>
          </p:cNvPr>
          <p:cNvPicPr>
            <a:picLocks noChangeAspect="1"/>
          </p:cNvPicPr>
          <p:nvPr/>
        </p:nvPicPr>
        <p:blipFill>
          <a:blip r:embed="rId3" cstate="print">
            <a:extLst>
              <a:ext uri="{28A0092B-C50C-407E-A947-70E740481C1C}">
                <a14:useLocalDpi xmlns:a14="http://schemas.microsoft.com/office/drawing/2010/main" val="0"/>
              </a:ext>
            </a:extLst>
          </a:blip>
          <a:srcRect t="12363" b="12363"/>
          <a:stretch/>
        </p:blipFill>
        <p:spPr>
          <a:xfrm>
            <a:off x="7528900" y="1027698"/>
            <a:ext cx="2751749" cy="3106400"/>
          </a:xfrm>
          <a:prstGeom prst="rect">
            <a:avLst/>
          </a:prstGeom>
          <a:ln w="12700">
            <a:miter lim="400000"/>
          </a:ln>
        </p:spPr>
      </p:pic>
      <p:sp>
        <p:nvSpPr>
          <p:cNvPr id="24" name="Marek Iwahashi…">
            <a:extLst>
              <a:ext uri="{FF2B5EF4-FFF2-40B4-BE49-F238E27FC236}">
                <a16:creationId xmlns:a16="http://schemas.microsoft.com/office/drawing/2014/main" id="{A0C32A25-FCC1-434C-8115-ED61D0732D65}"/>
              </a:ext>
            </a:extLst>
          </p:cNvPr>
          <p:cNvSpPr txBox="1"/>
          <p:nvPr/>
        </p:nvSpPr>
        <p:spPr>
          <a:xfrm>
            <a:off x="7486670" y="4172967"/>
            <a:ext cx="2530769" cy="8283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884" tIns="41884" rIns="41884" bIns="41884" anchor="ctr">
            <a:spAutoFit/>
          </a:bodyPr>
          <a:lstStyle/>
          <a:p>
            <a:pPr>
              <a:defRPr sz="6000">
                <a:solidFill>
                  <a:srgbClr val="1C437A"/>
                </a:solidFill>
                <a:latin typeface="Roboto Thin"/>
                <a:ea typeface="Roboto Thin"/>
                <a:cs typeface="Roboto Thin"/>
                <a:sym typeface="Roboto Thin"/>
              </a:defRPr>
            </a:pPr>
            <a:r>
              <a:rPr sz="2400" dirty="0"/>
              <a:t>Marek Iwahashi</a:t>
            </a:r>
          </a:p>
          <a:p>
            <a:pPr>
              <a:spcBef>
                <a:spcPts val="989"/>
              </a:spcBef>
              <a:defRPr sz="2200" b="1">
                <a:solidFill>
                  <a:srgbClr val="1C437A"/>
                </a:solidFill>
                <a:latin typeface="Roboto"/>
                <a:ea typeface="Roboto"/>
                <a:cs typeface="Roboto"/>
                <a:sym typeface="Roboto"/>
              </a:defRPr>
            </a:pPr>
            <a:r>
              <a:rPr lang="en-US" sz="1600" dirty="0"/>
              <a:t>Head of Investor Relations</a:t>
            </a:r>
          </a:p>
        </p:txBody>
      </p:sp>
      <p:sp>
        <p:nvSpPr>
          <p:cNvPr id="26" name="Otavio Costa is Portfolio Manager at Crescat Capital and has been with the firm for seven years. “Tavi” built Crescat’s macro model that identifies the current stage of the US economic cycle through a combination of 16 factors. His research has been feat">
            <a:extLst>
              <a:ext uri="{FF2B5EF4-FFF2-40B4-BE49-F238E27FC236}">
                <a16:creationId xmlns:a16="http://schemas.microsoft.com/office/drawing/2014/main" id="{9A2E0622-9DAD-45D5-ACEE-98194BCA7B6E}"/>
              </a:ext>
            </a:extLst>
          </p:cNvPr>
          <p:cNvSpPr txBox="1"/>
          <p:nvPr/>
        </p:nvSpPr>
        <p:spPr>
          <a:xfrm>
            <a:off x="7486670" y="5193774"/>
            <a:ext cx="4322233" cy="50090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884" tIns="41884" rIns="41884" bIns="41884" anchor="ctr">
            <a:spAutoFit/>
          </a:bodyPr>
          <a:lstStyle>
            <a:lvl1pPr defTabSz="914400">
              <a:lnSpc>
                <a:spcPct val="100000"/>
              </a:lnSpc>
              <a:spcBef>
                <a:spcPts val="400"/>
              </a:spcBef>
              <a:buFont typeface="Arial"/>
              <a:defRPr sz="2600">
                <a:solidFill>
                  <a:srgbClr val="5E5E5E"/>
                </a:solidFill>
                <a:latin typeface="Roboto Light"/>
                <a:ea typeface="Roboto Light"/>
                <a:cs typeface="Roboto Light"/>
                <a:sym typeface="Roboto Light"/>
              </a:defRPr>
            </a:lvl1pPr>
          </a:lstStyle>
          <a:p>
            <a:r>
              <a:rPr lang="en-US" sz="1600" dirty="0">
                <a:ea typeface="+mn-ea"/>
                <a:cs typeface="+mn-cs"/>
                <a:sym typeface="Helvetica Neue"/>
              </a:rPr>
              <a:t>Marek is Crescat’s point person for existing and prospective investors. With a strong background in finance, he works with clients to understand their needs, explain the firm’s strategies, open new accounts, and respond to inquiries. Marek also handles various operations, including performing daily trade reconciliation and settlement. He helps produce firm marketing materials, updates consultant databases, and assists the investment team. Marek stood out versus his peers by making strong grades in an accelerated degree program at the University of Colorado, Denver where he earned a Bachelor of Science degree in Accounting and Finance and an MBA with a specialization in Finance in 2019 while working full time. Prior to joining Crescat, he worked as a Mutual Fund Analyst at Broadridge Financial Solutions and assistant branch manager at TCF National Bank.</a:t>
            </a:r>
          </a:p>
        </p:txBody>
      </p:sp>
      <p:pic>
        <p:nvPicPr>
          <p:cNvPr id="27" name="Picture 26">
            <a:extLst>
              <a:ext uri="{FF2B5EF4-FFF2-40B4-BE49-F238E27FC236}">
                <a16:creationId xmlns:a16="http://schemas.microsoft.com/office/drawing/2014/main" id="{DC49BC73-B32E-47D4-9798-87CEDA52E568}"/>
              </a:ext>
            </a:extLst>
          </p:cNvPr>
          <p:cNvPicPr>
            <a:picLocks noChangeAspect="1"/>
          </p:cNvPicPr>
          <p:nvPr/>
        </p:nvPicPr>
        <p:blipFill>
          <a:blip r:embed="rId4" cstate="print">
            <a:extLst>
              <a:ext uri="{28A0092B-C50C-407E-A947-70E740481C1C}">
                <a14:useLocalDpi xmlns:a14="http://schemas.microsoft.com/office/drawing/2010/main" val="0"/>
              </a:ext>
            </a:extLst>
          </a:blip>
          <a:srcRect t="11111" b="11111"/>
          <a:stretch/>
        </p:blipFill>
        <p:spPr>
          <a:xfrm>
            <a:off x="13025610" y="1025138"/>
            <a:ext cx="2665346" cy="3108960"/>
          </a:xfrm>
          <a:prstGeom prst="rect">
            <a:avLst/>
          </a:prstGeom>
        </p:spPr>
      </p:pic>
      <p:sp>
        <p:nvSpPr>
          <p:cNvPr id="29" name="Linda Carleu Smith, CPA…">
            <a:extLst>
              <a:ext uri="{FF2B5EF4-FFF2-40B4-BE49-F238E27FC236}">
                <a16:creationId xmlns:a16="http://schemas.microsoft.com/office/drawing/2014/main" id="{C93BBC1B-0C52-4106-8837-F6848D0DAC36}"/>
              </a:ext>
            </a:extLst>
          </p:cNvPr>
          <p:cNvSpPr txBox="1"/>
          <p:nvPr/>
        </p:nvSpPr>
        <p:spPr>
          <a:xfrm>
            <a:off x="12975266" y="4172967"/>
            <a:ext cx="3423642" cy="8283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884" tIns="41884" rIns="41884" bIns="41884" anchor="ctr">
            <a:spAutoFit/>
          </a:bodyPr>
          <a:lstStyle/>
          <a:p>
            <a:pPr>
              <a:defRPr sz="6000">
                <a:solidFill>
                  <a:srgbClr val="1C437A"/>
                </a:solidFill>
                <a:latin typeface="Roboto Thin"/>
                <a:ea typeface="Roboto Thin"/>
                <a:cs typeface="Roboto Thin"/>
                <a:sym typeface="Roboto Thin"/>
              </a:defRPr>
            </a:pPr>
            <a:r>
              <a:rPr lang="en-US" sz="2400" dirty="0"/>
              <a:t>Cassie Fischer</a:t>
            </a:r>
            <a:endParaRPr sz="2400" dirty="0"/>
          </a:p>
          <a:p>
            <a:pPr>
              <a:spcBef>
                <a:spcPts val="989"/>
              </a:spcBef>
              <a:defRPr sz="2200" b="1">
                <a:solidFill>
                  <a:srgbClr val="1C437A"/>
                </a:solidFill>
                <a:latin typeface="Roboto"/>
                <a:ea typeface="Roboto"/>
                <a:cs typeface="Roboto"/>
                <a:sym typeface="Roboto"/>
              </a:defRPr>
            </a:pPr>
            <a:r>
              <a:rPr lang="en-US" sz="1600" dirty="0"/>
              <a:t>Head of Marketing Communications</a:t>
            </a:r>
            <a:endParaRPr sz="1600" dirty="0"/>
          </a:p>
        </p:txBody>
      </p:sp>
      <p:sp>
        <p:nvSpPr>
          <p:cNvPr id="31" name="As Chief Operating Officer, Linda Carleu Smith manages Crescat’s operations, finance, and client service activities. She also manages compliance activities in the broad range of U.S. and Cayman Island regulatory obligations that impact Crescat. In prior ">
            <a:extLst>
              <a:ext uri="{FF2B5EF4-FFF2-40B4-BE49-F238E27FC236}">
                <a16:creationId xmlns:a16="http://schemas.microsoft.com/office/drawing/2014/main" id="{34F737C2-B0FA-47D7-99CE-2F8B99D66CCB}"/>
              </a:ext>
            </a:extLst>
          </p:cNvPr>
          <p:cNvSpPr txBox="1"/>
          <p:nvPr/>
        </p:nvSpPr>
        <p:spPr>
          <a:xfrm>
            <a:off x="12579889" y="5151094"/>
            <a:ext cx="5026010" cy="53394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884" tIns="41884" rIns="41884" bIns="41884" anchor="ctr">
            <a:spAutoFit/>
          </a:bodyPr>
          <a:lstStyle>
            <a:lvl1pPr defTabSz="914400">
              <a:lnSpc>
                <a:spcPct val="100000"/>
              </a:lnSpc>
              <a:spcBef>
                <a:spcPts val="400"/>
              </a:spcBef>
              <a:buFont typeface="Arial"/>
              <a:defRPr sz="2600">
                <a:solidFill>
                  <a:srgbClr val="5E5E5E"/>
                </a:solidFill>
                <a:latin typeface="Roboto Light"/>
                <a:ea typeface="Roboto Light"/>
                <a:cs typeface="Roboto Light"/>
                <a:sym typeface="Roboto Light"/>
              </a:defRPr>
            </a:lvl1pPr>
          </a:lstStyle>
          <a:p>
            <a:pPr lvl="1">
              <a:lnSpc>
                <a:spcPct val="107000"/>
              </a:lnSpc>
              <a:spcAft>
                <a:spcPts val="1319"/>
              </a:spcAft>
            </a:pPr>
            <a:r>
              <a:rPr lang="en-US" sz="1600" dirty="0">
                <a:solidFill>
                  <a:srgbClr val="5E5E5E"/>
                </a:solidFill>
                <a:latin typeface="Roboto Light"/>
                <a:sym typeface="Roboto Light"/>
              </a:rPr>
              <a:t>With a background in both finance and marketing, Cassie strives to perfect the Crescat client journey. She is focused on transparent and engaging communication of Crescat’s investment themes and strategies to distinguish the Crescat brand. Cassie has a lead role in crafting the firm’s marketing materials from strategy presentations to client reports, email communications, website, and social media content. She also works as a Client Services Specialist to help existing and prospective investors refine their investment goals and better understand Crescat’s offerings while answering any questions that may arise throughout the process. Additionally, Cassie is the point person for investment consultants and their databases. Cassie graduated cum laude from Virginia Polytechnic State University with a B.S in Finance. Prior to joining Crescat, she worked as a Marketing Strategist for DISH Network in Englewood, CO.</a:t>
            </a:r>
          </a:p>
        </p:txBody>
      </p:sp>
      <p:sp>
        <p:nvSpPr>
          <p:cNvPr id="36" name="Rectangle">
            <a:extLst>
              <a:ext uri="{FF2B5EF4-FFF2-40B4-BE49-F238E27FC236}">
                <a16:creationId xmlns:a16="http://schemas.microsoft.com/office/drawing/2014/main" id="{9865291C-9FCB-4C06-91F8-71103D0055A4}"/>
              </a:ext>
            </a:extLst>
          </p:cNvPr>
          <p:cNvSpPr/>
          <p:nvPr/>
        </p:nvSpPr>
        <p:spPr>
          <a:xfrm>
            <a:off x="16363203" y="1010518"/>
            <a:ext cx="1298743" cy="34361"/>
          </a:xfrm>
          <a:prstGeom prst="rect">
            <a:avLst/>
          </a:prstGeom>
          <a:solidFill>
            <a:srgbClr val="A38B2C"/>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37" name="Biographies">
            <a:extLst>
              <a:ext uri="{FF2B5EF4-FFF2-40B4-BE49-F238E27FC236}">
                <a16:creationId xmlns:a16="http://schemas.microsoft.com/office/drawing/2014/main" id="{5F31C005-4D91-4E31-9558-F9829876D63F}"/>
              </a:ext>
            </a:extLst>
          </p:cNvPr>
          <p:cNvSpPr txBox="1"/>
          <p:nvPr/>
        </p:nvSpPr>
        <p:spPr>
          <a:xfrm>
            <a:off x="16022319" y="10715"/>
            <a:ext cx="3749051" cy="10362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884" tIns="41884" rIns="41884" bIns="41884" anchor="ctr">
            <a:spAutoFit/>
          </a:bodyPr>
          <a:lstStyle>
            <a:lvl1pPr>
              <a:spcBef>
                <a:spcPts val="0"/>
              </a:spcBef>
              <a:defRPr sz="7500">
                <a:solidFill>
                  <a:srgbClr val="1C437A"/>
                </a:solidFill>
                <a:latin typeface="Roboto Thin"/>
                <a:ea typeface="Roboto Thin"/>
                <a:cs typeface="Roboto Thin"/>
                <a:sym typeface="Roboto Thin"/>
              </a:defRPr>
            </a:lvl1pPr>
          </a:lstStyle>
          <a:p>
            <a:r>
              <a:rPr lang="en-US" sz="6184" dirty="0"/>
              <a:t>Team Bios</a:t>
            </a:r>
            <a:endParaRPr sz="6184" dirty="0"/>
          </a:p>
        </p:txBody>
      </p:sp>
      <p:pic>
        <p:nvPicPr>
          <p:cNvPr id="21" name="object 6">
            <a:extLst>
              <a:ext uri="{FF2B5EF4-FFF2-40B4-BE49-F238E27FC236}">
                <a16:creationId xmlns:a16="http://schemas.microsoft.com/office/drawing/2014/main" id="{62843D6B-E845-484A-B56B-A17DF0FB452C}"/>
              </a:ext>
            </a:extLst>
          </p:cNvPr>
          <p:cNvPicPr/>
          <p:nvPr/>
        </p:nvPicPr>
        <p:blipFill rotWithShape="1">
          <a:blip r:embed="rId5" cstate="print"/>
          <a:srcRect l="20132" r="12610" b="39148"/>
          <a:stretch/>
        </p:blipFill>
        <p:spPr>
          <a:xfrm>
            <a:off x="0" y="10386121"/>
            <a:ext cx="2438229" cy="814938"/>
          </a:xfrm>
          <a:prstGeom prst="rect">
            <a:avLst/>
          </a:prstGeom>
        </p:spPr>
      </p:pic>
      <p:sp>
        <p:nvSpPr>
          <p:cNvPr id="22" name="Crescat Capital Firm Presentation | June 2020…">
            <a:extLst>
              <a:ext uri="{FF2B5EF4-FFF2-40B4-BE49-F238E27FC236}">
                <a16:creationId xmlns:a16="http://schemas.microsoft.com/office/drawing/2014/main" id="{31BFF3E8-CDFB-482D-9E24-ACC9CD0BFE0D}"/>
              </a:ext>
            </a:extLst>
          </p:cNvPr>
          <p:cNvSpPr txBox="1"/>
          <p:nvPr/>
        </p:nvSpPr>
        <p:spPr>
          <a:xfrm>
            <a:off x="14547851" y="10662098"/>
            <a:ext cx="5115200" cy="4145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2144" dirty="0">
                <a:solidFill>
                  <a:schemeClr val="tx1">
                    <a:lumMod val="95000"/>
                    <a:lumOff val="5000"/>
                  </a:schemeClr>
                </a:solidFill>
              </a:rPr>
              <a:t>Crescat Firmwide Presentation</a:t>
            </a:r>
          </a:p>
        </p:txBody>
      </p:sp>
      <p:sp>
        <p:nvSpPr>
          <p:cNvPr id="39" name="Rectangle">
            <a:extLst>
              <a:ext uri="{FF2B5EF4-FFF2-40B4-BE49-F238E27FC236}">
                <a16:creationId xmlns:a16="http://schemas.microsoft.com/office/drawing/2014/main" id="{4027BA19-F805-57BD-381E-7EB32C3A7EE4}"/>
              </a:ext>
            </a:extLst>
          </p:cNvPr>
          <p:cNvSpPr/>
          <p:nvPr/>
        </p:nvSpPr>
        <p:spPr>
          <a:xfrm>
            <a:off x="1341324" y="5054392"/>
            <a:ext cx="1298743" cy="37694"/>
          </a:xfrm>
          <a:prstGeom prst="rect">
            <a:avLst/>
          </a:prstGeom>
          <a:solidFill>
            <a:srgbClr val="A38B2C"/>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41" name="Rectangle">
            <a:extLst>
              <a:ext uri="{FF2B5EF4-FFF2-40B4-BE49-F238E27FC236}">
                <a16:creationId xmlns:a16="http://schemas.microsoft.com/office/drawing/2014/main" id="{54F70674-D12F-E3EF-C670-6B242A073CA8}"/>
              </a:ext>
            </a:extLst>
          </p:cNvPr>
          <p:cNvSpPr/>
          <p:nvPr/>
        </p:nvSpPr>
        <p:spPr>
          <a:xfrm flipV="1">
            <a:off x="7486670" y="5033404"/>
            <a:ext cx="1298743" cy="37694"/>
          </a:xfrm>
          <a:prstGeom prst="rect">
            <a:avLst/>
          </a:prstGeom>
          <a:solidFill>
            <a:srgbClr val="A38B2C"/>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38" name="Rectangle">
            <a:extLst>
              <a:ext uri="{FF2B5EF4-FFF2-40B4-BE49-F238E27FC236}">
                <a16:creationId xmlns:a16="http://schemas.microsoft.com/office/drawing/2014/main" id="{FCA0EB0E-B5AE-1D4D-ACDE-E95BDDA371F0}"/>
              </a:ext>
            </a:extLst>
          </p:cNvPr>
          <p:cNvSpPr/>
          <p:nvPr/>
        </p:nvSpPr>
        <p:spPr>
          <a:xfrm flipV="1">
            <a:off x="12975266" y="5037600"/>
            <a:ext cx="1298743" cy="37694"/>
          </a:xfrm>
          <a:prstGeom prst="rect">
            <a:avLst/>
          </a:prstGeom>
          <a:solidFill>
            <a:srgbClr val="A38B2C"/>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pic>
        <p:nvPicPr>
          <p:cNvPr id="6" name="Picture 5" descr="A close-up of a person smiling&#10;&#10;Description automatically generated">
            <a:extLst>
              <a:ext uri="{FF2B5EF4-FFF2-40B4-BE49-F238E27FC236}">
                <a16:creationId xmlns:a16="http://schemas.microsoft.com/office/drawing/2014/main" id="{75008BCF-BE92-57CD-FACF-759E8A7E23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1324" y="954648"/>
            <a:ext cx="2530769" cy="3179450"/>
          </a:xfrm>
          <a:prstGeom prst="rect">
            <a:avLst/>
          </a:prstGeom>
        </p:spPr>
      </p:pic>
      <p:sp>
        <p:nvSpPr>
          <p:cNvPr id="7" name="Marek Iwahashi…">
            <a:extLst>
              <a:ext uri="{FF2B5EF4-FFF2-40B4-BE49-F238E27FC236}">
                <a16:creationId xmlns:a16="http://schemas.microsoft.com/office/drawing/2014/main" id="{A1144012-7B4B-23E9-5BDB-500B12FAB9B3}"/>
              </a:ext>
            </a:extLst>
          </p:cNvPr>
          <p:cNvSpPr txBox="1"/>
          <p:nvPr/>
        </p:nvSpPr>
        <p:spPr>
          <a:xfrm>
            <a:off x="1341324" y="4172967"/>
            <a:ext cx="2408940" cy="8283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884" tIns="41884" rIns="41884" bIns="41884" anchor="ctr">
            <a:spAutoFit/>
          </a:bodyPr>
          <a:lstStyle/>
          <a:p>
            <a:pPr>
              <a:defRPr sz="6000">
                <a:solidFill>
                  <a:srgbClr val="1C437A"/>
                </a:solidFill>
                <a:latin typeface="Roboto Thin"/>
                <a:ea typeface="Roboto Thin"/>
                <a:cs typeface="Roboto Thin"/>
                <a:sym typeface="Roboto Thin"/>
              </a:defRPr>
            </a:pPr>
            <a:r>
              <a:rPr lang="en-US" sz="2400" dirty="0"/>
              <a:t>Danielle Money</a:t>
            </a:r>
            <a:endParaRPr sz="2400" dirty="0"/>
          </a:p>
          <a:p>
            <a:pPr>
              <a:spcBef>
                <a:spcPts val="989"/>
              </a:spcBef>
              <a:defRPr sz="2200" b="1">
                <a:solidFill>
                  <a:srgbClr val="1C437A"/>
                </a:solidFill>
                <a:latin typeface="Roboto"/>
                <a:ea typeface="Roboto"/>
                <a:cs typeface="Roboto"/>
                <a:sym typeface="Roboto"/>
              </a:defRPr>
            </a:pPr>
            <a:r>
              <a:rPr lang="en-US" sz="1600" dirty="0"/>
              <a:t>Chief Compliance Officer</a:t>
            </a:r>
          </a:p>
        </p:txBody>
      </p:sp>
      <p:sp>
        <p:nvSpPr>
          <p:cNvPr id="9" name="Otavio Costa is Portfolio Manager at Crescat Capital and has been with the firm for seven years. “Tavi” built Crescat’s macro model that identifies the current stage of the US economic cycle through a combination of 16 factors. His research has been feat">
            <a:extLst>
              <a:ext uri="{FF2B5EF4-FFF2-40B4-BE49-F238E27FC236}">
                <a16:creationId xmlns:a16="http://schemas.microsoft.com/office/drawing/2014/main" id="{ECC3C0B6-E216-BBA7-58B7-95004893C573}"/>
              </a:ext>
            </a:extLst>
          </p:cNvPr>
          <p:cNvSpPr txBox="1"/>
          <p:nvPr/>
        </p:nvSpPr>
        <p:spPr>
          <a:xfrm>
            <a:off x="1341324" y="5193774"/>
            <a:ext cx="4322233" cy="45165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884" tIns="41884" rIns="41884" bIns="41884" anchor="ctr">
            <a:spAutoFit/>
          </a:bodyPr>
          <a:lstStyle>
            <a:lvl1pPr defTabSz="914400">
              <a:lnSpc>
                <a:spcPct val="100000"/>
              </a:lnSpc>
              <a:spcBef>
                <a:spcPts val="400"/>
              </a:spcBef>
              <a:buFont typeface="Arial"/>
              <a:defRPr sz="2600">
                <a:solidFill>
                  <a:srgbClr val="5E5E5E"/>
                </a:solidFill>
                <a:latin typeface="Roboto Light"/>
                <a:ea typeface="Roboto Light"/>
                <a:cs typeface="Roboto Light"/>
                <a:sym typeface="Roboto Light"/>
              </a:defRPr>
            </a:lvl1pPr>
          </a:lstStyle>
          <a:p>
            <a:r>
              <a:rPr lang="en-US" sz="1600" dirty="0">
                <a:ea typeface="+mn-ea"/>
                <a:cs typeface="+mn-cs"/>
              </a:rPr>
              <a:t>Danielle is responsible for overseeing Crescat's compliance program as Chief Compliance Officer, ensuring that the firm consistently meets regulatory requirements and upholds the highest standards of compliance. Danielle joined the firm with over 13 years of experience and is the proud owner of an I Heart Compliance mug. She previously served as the Compliance Officer at </a:t>
            </a:r>
            <a:r>
              <a:rPr lang="en-US" sz="1600" dirty="0" err="1">
                <a:ea typeface="+mn-ea"/>
                <a:cs typeface="+mn-cs"/>
              </a:rPr>
              <a:t>Paradice</a:t>
            </a:r>
            <a:r>
              <a:rPr lang="en-US" sz="1600" dirty="0">
                <a:ea typeface="+mn-ea"/>
                <a:cs typeface="+mn-cs"/>
              </a:rPr>
              <a:t> Investment Management and held key compliance leadership roles as Director of Compliance at PINE Advisor Solutions and Compliance Manager at ALPS Fund Services. Danielle holds a Master of Legal Studies from Washington University in St. Louis and a Bachelor's degree from the University of Colorado. She is also a Certified Anti-Money Laundering Specialist (CAMS).</a:t>
            </a:r>
            <a:endParaRPr lang="en-US" sz="1600" dirty="0">
              <a:ea typeface="+mn-ea"/>
              <a:cs typeface="+mn-cs"/>
              <a:sym typeface="Helvetica Neue"/>
            </a:endParaRPr>
          </a:p>
        </p:txBody>
      </p:sp>
    </p:spTree>
    <p:extLst>
      <p:ext uri="{BB962C8B-B14F-4D97-AF65-F5344CB8AC3E}">
        <p14:creationId xmlns:p14="http://schemas.microsoft.com/office/powerpoint/2010/main" val="2969831479"/>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 name="slide5.png" descr="slide5.png"/>
          <p:cNvPicPr>
            <a:picLocks noChangeAspect="1"/>
          </p:cNvPicPr>
          <p:nvPr/>
        </p:nvPicPr>
        <p:blipFill>
          <a:blip r:embed="rId2"/>
          <a:stretch>
            <a:fillRect/>
          </a:stretch>
        </p:blipFill>
        <p:spPr>
          <a:xfrm>
            <a:off x="14915" y="-9921"/>
            <a:ext cx="20104100" cy="11308556"/>
          </a:xfrm>
          <a:prstGeom prst="rect">
            <a:avLst/>
          </a:prstGeom>
          <a:ln w="12700">
            <a:miter lim="400000"/>
          </a:ln>
        </p:spPr>
      </p:pic>
      <p:sp>
        <p:nvSpPr>
          <p:cNvPr id="378" name="Rectangle"/>
          <p:cNvSpPr/>
          <p:nvPr/>
        </p:nvSpPr>
        <p:spPr>
          <a:xfrm>
            <a:off x="-2" y="11199322"/>
            <a:ext cx="20102735" cy="109633"/>
          </a:xfrm>
          <a:prstGeom prst="rect">
            <a:avLst/>
          </a:prstGeom>
          <a:solidFill>
            <a:srgbClr val="5E5E5E"/>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2" name="Slide Number Placeholder 1">
            <a:extLst>
              <a:ext uri="{FF2B5EF4-FFF2-40B4-BE49-F238E27FC236}">
                <a16:creationId xmlns:a16="http://schemas.microsoft.com/office/drawing/2014/main" id="{E9E9B06D-86C5-4006-8C6B-ED6EEA65BA53}"/>
              </a:ext>
            </a:extLst>
          </p:cNvPr>
          <p:cNvSpPr>
            <a:spLocks noGrp="1"/>
          </p:cNvSpPr>
          <p:nvPr>
            <p:ph type="sldNum" sz="quarter" idx="2"/>
          </p:nvPr>
        </p:nvSpPr>
        <p:spPr>
          <a:xfrm>
            <a:off x="9955524" y="10628216"/>
            <a:ext cx="325125" cy="446276"/>
          </a:xfrm>
        </p:spPr>
        <p:txBody>
          <a:bodyPr/>
          <a:lstStyle/>
          <a:p>
            <a:fld id="{86CB4B4D-7CA3-9044-876B-883B54F8677D}" type="slidenum">
              <a:rPr lang="en-US" smtClean="0"/>
              <a:t>43</a:t>
            </a:fld>
            <a:endParaRPr lang="en-US" dirty="0"/>
          </a:p>
        </p:txBody>
      </p:sp>
      <p:sp>
        <p:nvSpPr>
          <p:cNvPr id="24" name="Marek Iwahashi…">
            <a:extLst>
              <a:ext uri="{FF2B5EF4-FFF2-40B4-BE49-F238E27FC236}">
                <a16:creationId xmlns:a16="http://schemas.microsoft.com/office/drawing/2014/main" id="{A0C32A25-FCC1-434C-8115-ED61D0732D65}"/>
              </a:ext>
            </a:extLst>
          </p:cNvPr>
          <p:cNvSpPr txBox="1"/>
          <p:nvPr/>
        </p:nvSpPr>
        <p:spPr>
          <a:xfrm>
            <a:off x="1104353" y="4295074"/>
            <a:ext cx="1929643" cy="8283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884" tIns="41884" rIns="41884" bIns="41884" anchor="ctr">
            <a:spAutoFit/>
          </a:bodyPr>
          <a:lstStyle/>
          <a:p>
            <a:pPr>
              <a:defRPr sz="6000">
                <a:solidFill>
                  <a:srgbClr val="1C437A"/>
                </a:solidFill>
                <a:latin typeface="Roboto Thin"/>
                <a:ea typeface="Roboto Thin"/>
                <a:cs typeface="Roboto Thin"/>
                <a:sym typeface="Roboto Thin"/>
              </a:defRPr>
            </a:pPr>
            <a:r>
              <a:rPr lang="en-US" sz="2400" dirty="0"/>
              <a:t>Ravena Khan</a:t>
            </a:r>
            <a:endParaRPr sz="2400" dirty="0"/>
          </a:p>
          <a:p>
            <a:pPr>
              <a:spcBef>
                <a:spcPts val="989"/>
              </a:spcBef>
              <a:defRPr sz="2200" b="1">
                <a:solidFill>
                  <a:srgbClr val="1C437A"/>
                </a:solidFill>
                <a:latin typeface="Roboto"/>
                <a:ea typeface="Roboto"/>
                <a:cs typeface="Roboto"/>
                <a:sym typeface="Roboto"/>
              </a:defRPr>
            </a:pPr>
            <a:r>
              <a:rPr lang="en-US" sz="1600" dirty="0"/>
              <a:t>Assistant Controller</a:t>
            </a:r>
            <a:endParaRPr sz="1600" dirty="0"/>
          </a:p>
        </p:txBody>
      </p:sp>
      <p:sp>
        <p:nvSpPr>
          <p:cNvPr id="26" name="Otavio Costa is Portfolio Manager at Crescat Capital and has been with the firm for seven years. “Tavi” built Crescat’s macro model that identifies the current stage of the US economic cycle through a combination of 16 factors. His research has been feat">
            <a:extLst>
              <a:ext uri="{FF2B5EF4-FFF2-40B4-BE49-F238E27FC236}">
                <a16:creationId xmlns:a16="http://schemas.microsoft.com/office/drawing/2014/main" id="{9A2E0622-9DAD-45D5-ACEE-98194BCA7B6E}"/>
              </a:ext>
            </a:extLst>
          </p:cNvPr>
          <p:cNvSpPr txBox="1"/>
          <p:nvPr/>
        </p:nvSpPr>
        <p:spPr>
          <a:xfrm>
            <a:off x="1076034" y="5309255"/>
            <a:ext cx="4023016" cy="37779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84" tIns="41884" rIns="41884" bIns="41884" anchor="ctr">
            <a:spAutoFit/>
          </a:bodyPr>
          <a:lstStyle>
            <a:lvl1pPr defTabSz="914400">
              <a:lnSpc>
                <a:spcPct val="100000"/>
              </a:lnSpc>
              <a:spcBef>
                <a:spcPts val="400"/>
              </a:spcBef>
              <a:buFont typeface="Arial"/>
              <a:defRPr sz="2600">
                <a:solidFill>
                  <a:srgbClr val="5E5E5E"/>
                </a:solidFill>
                <a:latin typeface="Roboto Light"/>
                <a:ea typeface="Roboto Light"/>
                <a:cs typeface="Roboto Light"/>
                <a:sym typeface="Roboto Light"/>
              </a:defRPr>
            </a:lvl1pPr>
          </a:lstStyle>
          <a:p>
            <a:r>
              <a:rPr lang="en-US" sz="1600" dirty="0">
                <a:ea typeface="+mn-ea"/>
                <a:cs typeface="+mn-cs"/>
              </a:rPr>
              <a:t>Ravena is responsible for the daily function in maintaining parallel records to the fund’s administrator and prime brokers.  She is also responsible for assisting in the review of monthly reporting and client statements.  Ravena came to Crescat with over 20 years of experience in the hedge fund industry. Her previous roles include serving as a Controller at </a:t>
            </a:r>
            <a:r>
              <a:rPr lang="en-US" sz="1600" dirty="0" err="1">
                <a:ea typeface="+mn-ea"/>
                <a:cs typeface="+mn-cs"/>
              </a:rPr>
              <a:t>Foxhill</a:t>
            </a:r>
            <a:r>
              <a:rPr lang="en-US" sz="1600" dirty="0">
                <a:ea typeface="+mn-ea"/>
                <a:cs typeface="+mn-cs"/>
              </a:rPr>
              <a:t> Capital Partners for 13 years and Gracie Capital for 5 years, where she gained invaluable expertise in fund accounting and reporting. Ravena is magna cum laude graduate of Berkeley College in New York, where she earned her accounting degree.</a:t>
            </a:r>
            <a:endParaRPr lang="en-US" sz="1600" dirty="0">
              <a:ea typeface="+mn-ea"/>
              <a:cs typeface="+mn-cs"/>
              <a:sym typeface="Helvetica Neue"/>
            </a:endParaRPr>
          </a:p>
        </p:txBody>
      </p:sp>
      <p:sp>
        <p:nvSpPr>
          <p:cNvPr id="31" name="As Chief Operating Officer, Linda Carleu Smith manages Crescat’s operations, finance, and client service activities. She also manages compliance activities in the broad range of U.S. and Cayman Island regulatory obligations that impact Crescat. In prior ">
            <a:extLst>
              <a:ext uri="{FF2B5EF4-FFF2-40B4-BE49-F238E27FC236}">
                <a16:creationId xmlns:a16="http://schemas.microsoft.com/office/drawing/2014/main" id="{34F737C2-B0FA-47D7-99CE-2F8B99D66CCB}"/>
              </a:ext>
            </a:extLst>
          </p:cNvPr>
          <p:cNvSpPr txBox="1"/>
          <p:nvPr/>
        </p:nvSpPr>
        <p:spPr>
          <a:xfrm>
            <a:off x="6775450" y="5374117"/>
            <a:ext cx="4023016" cy="3231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84" tIns="41884" rIns="41884" bIns="41884" anchor="ctr">
            <a:spAutoFit/>
          </a:bodyPr>
          <a:lstStyle>
            <a:lvl1pPr defTabSz="914400">
              <a:lnSpc>
                <a:spcPct val="100000"/>
              </a:lnSpc>
              <a:spcBef>
                <a:spcPts val="400"/>
              </a:spcBef>
              <a:buFont typeface="Arial"/>
              <a:defRPr sz="2600">
                <a:solidFill>
                  <a:srgbClr val="5E5E5E"/>
                </a:solidFill>
                <a:latin typeface="Roboto Light"/>
                <a:ea typeface="Roboto Light"/>
                <a:cs typeface="Roboto Light"/>
                <a:sym typeface="Roboto Light"/>
              </a:defRPr>
            </a:lvl1pPr>
          </a:lstStyle>
          <a:p>
            <a:pPr lvl="1">
              <a:lnSpc>
                <a:spcPct val="107000"/>
              </a:lnSpc>
              <a:spcAft>
                <a:spcPts val="1319"/>
              </a:spcAft>
            </a:pPr>
            <a:r>
              <a:rPr lang="en-US" sz="1600" dirty="0">
                <a:solidFill>
                  <a:srgbClr val="5E5E5E"/>
                </a:solidFill>
                <a:latin typeface="Roboto Light"/>
              </a:rPr>
              <a:t>Nathaniel handles various day-to-day and operational tasks for the Chief Investment Officer. In addition, he helps to maintain and expand Crescat’s proprietary models and assists the investment team with research and trading. Nathaniel joined Crescat in 2022 after graduating from the University of Colorado Boulder with a bachelor’s degree in Economics and a minor in Business and Financial Analytics.</a:t>
            </a:r>
            <a:endParaRPr lang="en-US" sz="1600" dirty="0">
              <a:solidFill>
                <a:srgbClr val="5E5E5E"/>
              </a:solidFill>
              <a:latin typeface="Roboto Light"/>
              <a:sym typeface="Roboto Light"/>
            </a:endParaRPr>
          </a:p>
        </p:txBody>
      </p:sp>
      <p:sp>
        <p:nvSpPr>
          <p:cNvPr id="36" name="Rectangle">
            <a:extLst>
              <a:ext uri="{FF2B5EF4-FFF2-40B4-BE49-F238E27FC236}">
                <a16:creationId xmlns:a16="http://schemas.microsoft.com/office/drawing/2014/main" id="{9865291C-9FCB-4C06-91F8-71103D0055A4}"/>
              </a:ext>
            </a:extLst>
          </p:cNvPr>
          <p:cNvSpPr/>
          <p:nvPr/>
        </p:nvSpPr>
        <p:spPr>
          <a:xfrm>
            <a:off x="16363203" y="1010518"/>
            <a:ext cx="1298743" cy="34361"/>
          </a:xfrm>
          <a:prstGeom prst="rect">
            <a:avLst/>
          </a:prstGeom>
          <a:solidFill>
            <a:srgbClr val="A38B2C"/>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37" name="Biographies">
            <a:extLst>
              <a:ext uri="{FF2B5EF4-FFF2-40B4-BE49-F238E27FC236}">
                <a16:creationId xmlns:a16="http://schemas.microsoft.com/office/drawing/2014/main" id="{5F31C005-4D91-4E31-9558-F9829876D63F}"/>
              </a:ext>
            </a:extLst>
          </p:cNvPr>
          <p:cNvSpPr txBox="1"/>
          <p:nvPr/>
        </p:nvSpPr>
        <p:spPr>
          <a:xfrm>
            <a:off x="16022319" y="10715"/>
            <a:ext cx="3749051" cy="10362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884" tIns="41884" rIns="41884" bIns="41884" anchor="ctr">
            <a:spAutoFit/>
          </a:bodyPr>
          <a:lstStyle>
            <a:lvl1pPr>
              <a:spcBef>
                <a:spcPts val="0"/>
              </a:spcBef>
              <a:defRPr sz="7500">
                <a:solidFill>
                  <a:srgbClr val="1C437A"/>
                </a:solidFill>
                <a:latin typeface="Roboto Thin"/>
                <a:ea typeface="Roboto Thin"/>
                <a:cs typeface="Roboto Thin"/>
                <a:sym typeface="Roboto Thin"/>
              </a:defRPr>
            </a:lvl1pPr>
          </a:lstStyle>
          <a:p>
            <a:r>
              <a:rPr lang="en-US" sz="6184" dirty="0"/>
              <a:t>Team Bios</a:t>
            </a:r>
            <a:endParaRPr sz="6184" dirty="0"/>
          </a:p>
        </p:txBody>
      </p:sp>
      <p:pic>
        <p:nvPicPr>
          <p:cNvPr id="21" name="object 6">
            <a:extLst>
              <a:ext uri="{FF2B5EF4-FFF2-40B4-BE49-F238E27FC236}">
                <a16:creationId xmlns:a16="http://schemas.microsoft.com/office/drawing/2014/main" id="{62843D6B-E845-484A-B56B-A17DF0FB452C}"/>
              </a:ext>
            </a:extLst>
          </p:cNvPr>
          <p:cNvPicPr/>
          <p:nvPr/>
        </p:nvPicPr>
        <p:blipFill rotWithShape="1">
          <a:blip r:embed="rId3" cstate="print"/>
          <a:srcRect l="20132" r="12610" b="39148"/>
          <a:stretch/>
        </p:blipFill>
        <p:spPr>
          <a:xfrm>
            <a:off x="0" y="10386121"/>
            <a:ext cx="2438229" cy="814938"/>
          </a:xfrm>
          <a:prstGeom prst="rect">
            <a:avLst/>
          </a:prstGeom>
        </p:spPr>
      </p:pic>
      <p:sp>
        <p:nvSpPr>
          <p:cNvPr id="22" name="Crescat Capital Firm Presentation | June 2020…">
            <a:extLst>
              <a:ext uri="{FF2B5EF4-FFF2-40B4-BE49-F238E27FC236}">
                <a16:creationId xmlns:a16="http://schemas.microsoft.com/office/drawing/2014/main" id="{31BFF3E8-CDFB-482D-9E24-ACC9CD0BFE0D}"/>
              </a:ext>
            </a:extLst>
          </p:cNvPr>
          <p:cNvSpPr txBox="1"/>
          <p:nvPr/>
        </p:nvSpPr>
        <p:spPr>
          <a:xfrm>
            <a:off x="14547851" y="10662098"/>
            <a:ext cx="5115200" cy="4145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2144" dirty="0">
                <a:solidFill>
                  <a:schemeClr val="tx1">
                    <a:lumMod val="95000"/>
                    <a:lumOff val="5000"/>
                  </a:schemeClr>
                </a:solidFill>
              </a:rPr>
              <a:t>Crescat Firmwide Presentation</a:t>
            </a:r>
          </a:p>
        </p:txBody>
      </p:sp>
      <p:sp>
        <p:nvSpPr>
          <p:cNvPr id="39" name="Rectangle">
            <a:extLst>
              <a:ext uri="{FF2B5EF4-FFF2-40B4-BE49-F238E27FC236}">
                <a16:creationId xmlns:a16="http://schemas.microsoft.com/office/drawing/2014/main" id="{4027BA19-F805-57BD-381E-7EB32C3A7EE4}"/>
              </a:ext>
            </a:extLst>
          </p:cNvPr>
          <p:cNvSpPr/>
          <p:nvPr/>
        </p:nvSpPr>
        <p:spPr>
          <a:xfrm>
            <a:off x="1076034" y="5142300"/>
            <a:ext cx="1298743" cy="45719"/>
          </a:xfrm>
          <a:prstGeom prst="rect">
            <a:avLst/>
          </a:prstGeom>
          <a:solidFill>
            <a:srgbClr val="A38B2C"/>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41" name="Rectangle">
            <a:extLst>
              <a:ext uri="{FF2B5EF4-FFF2-40B4-BE49-F238E27FC236}">
                <a16:creationId xmlns:a16="http://schemas.microsoft.com/office/drawing/2014/main" id="{54F70674-D12F-E3EF-C670-6B242A073CA8}"/>
              </a:ext>
            </a:extLst>
          </p:cNvPr>
          <p:cNvSpPr/>
          <p:nvPr/>
        </p:nvSpPr>
        <p:spPr>
          <a:xfrm flipV="1">
            <a:off x="7232650" y="5170490"/>
            <a:ext cx="1298743" cy="37694"/>
          </a:xfrm>
          <a:prstGeom prst="rect">
            <a:avLst/>
          </a:prstGeom>
          <a:solidFill>
            <a:srgbClr val="A38B2C"/>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5" name="Marek Iwahashi…">
            <a:extLst>
              <a:ext uri="{FF2B5EF4-FFF2-40B4-BE49-F238E27FC236}">
                <a16:creationId xmlns:a16="http://schemas.microsoft.com/office/drawing/2014/main" id="{FC8DFB2A-B996-C39F-5EF7-DAB0E4469903}"/>
              </a:ext>
            </a:extLst>
          </p:cNvPr>
          <p:cNvSpPr txBox="1"/>
          <p:nvPr/>
        </p:nvSpPr>
        <p:spPr>
          <a:xfrm>
            <a:off x="7232650" y="4289138"/>
            <a:ext cx="3825995" cy="8283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884" tIns="41884" rIns="41884" bIns="41884" anchor="ctr">
            <a:spAutoFit/>
          </a:bodyPr>
          <a:lstStyle/>
          <a:p>
            <a:pPr>
              <a:defRPr sz="6000">
                <a:solidFill>
                  <a:srgbClr val="1C437A"/>
                </a:solidFill>
                <a:latin typeface="Roboto Thin"/>
                <a:ea typeface="Roboto Thin"/>
                <a:cs typeface="Roboto Thin"/>
                <a:sym typeface="Roboto Thin"/>
              </a:defRPr>
            </a:pPr>
            <a:r>
              <a:rPr lang="en-US" sz="2400" dirty="0"/>
              <a:t>Nathaniel Gilbert</a:t>
            </a:r>
            <a:endParaRPr sz="2400" dirty="0"/>
          </a:p>
          <a:p>
            <a:pPr>
              <a:spcBef>
                <a:spcPts val="989"/>
              </a:spcBef>
              <a:defRPr sz="2200" b="1">
                <a:solidFill>
                  <a:srgbClr val="1C437A"/>
                </a:solidFill>
                <a:latin typeface="Roboto"/>
                <a:ea typeface="Roboto"/>
                <a:cs typeface="Roboto"/>
                <a:sym typeface="Roboto"/>
              </a:defRPr>
            </a:pPr>
            <a:r>
              <a:rPr lang="en-US" sz="1600" dirty="0"/>
              <a:t>Analyst and Assistant Portfolio Manager</a:t>
            </a:r>
            <a:endParaRPr sz="1600" dirty="0"/>
          </a:p>
        </p:txBody>
      </p:sp>
      <p:pic>
        <p:nvPicPr>
          <p:cNvPr id="10" name="Picture 9" descr="A person wearing glasses&#10;&#10;Description automatically generated with medium confidence">
            <a:extLst>
              <a:ext uri="{FF2B5EF4-FFF2-40B4-BE49-F238E27FC236}">
                <a16:creationId xmlns:a16="http://schemas.microsoft.com/office/drawing/2014/main" id="{1C42403C-CC30-1F88-EB16-DABDC117EA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2650" y="1102071"/>
            <a:ext cx="2282304" cy="3198684"/>
          </a:xfrm>
          <a:prstGeom prst="rect">
            <a:avLst/>
          </a:prstGeom>
        </p:spPr>
      </p:pic>
      <p:pic>
        <p:nvPicPr>
          <p:cNvPr id="4" name="Picture 3" descr="A person in a suit and tie&#10;&#10;Description automatically generated">
            <a:extLst>
              <a:ext uri="{FF2B5EF4-FFF2-40B4-BE49-F238E27FC236}">
                <a16:creationId xmlns:a16="http://schemas.microsoft.com/office/drawing/2014/main" id="{6D42B80C-4EDE-B0C2-B840-F9F788D49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42850" y="1192761"/>
            <a:ext cx="2516938" cy="3096377"/>
          </a:xfrm>
          <a:prstGeom prst="rect">
            <a:avLst/>
          </a:prstGeom>
        </p:spPr>
      </p:pic>
      <p:sp>
        <p:nvSpPr>
          <p:cNvPr id="6" name="Marek Iwahashi…">
            <a:extLst>
              <a:ext uri="{FF2B5EF4-FFF2-40B4-BE49-F238E27FC236}">
                <a16:creationId xmlns:a16="http://schemas.microsoft.com/office/drawing/2014/main" id="{5563FF39-1971-3A1C-ABEB-E0E6B35F763C}"/>
              </a:ext>
            </a:extLst>
          </p:cNvPr>
          <p:cNvSpPr txBox="1"/>
          <p:nvPr/>
        </p:nvSpPr>
        <p:spPr>
          <a:xfrm>
            <a:off x="12636500" y="4289241"/>
            <a:ext cx="1809417" cy="8283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884" tIns="41884" rIns="41884" bIns="41884" anchor="ctr">
            <a:spAutoFit/>
          </a:bodyPr>
          <a:lstStyle/>
          <a:p>
            <a:pPr>
              <a:defRPr sz="6000">
                <a:solidFill>
                  <a:srgbClr val="1C437A"/>
                </a:solidFill>
                <a:latin typeface="Roboto Thin"/>
                <a:ea typeface="Roboto Thin"/>
                <a:cs typeface="Roboto Thin"/>
                <a:sym typeface="Roboto Thin"/>
              </a:defRPr>
            </a:pPr>
            <a:r>
              <a:rPr lang="en-US" sz="2400" dirty="0"/>
              <a:t>Trevor Smith</a:t>
            </a:r>
            <a:endParaRPr sz="2400" dirty="0"/>
          </a:p>
          <a:p>
            <a:pPr>
              <a:spcBef>
                <a:spcPts val="989"/>
              </a:spcBef>
              <a:defRPr sz="2200" b="1">
                <a:solidFill>
                  <a:srgbClr val="1C437A"/>
                </a:solidFill>
                <a:latin typeface="Roboto"/>
                <a:ea typeface="Roboto"/>
                <a:cs typeface="Roboto"/>
                <a:sym typeface="Roboto"/>
              </a:defRPr>
            </a:pPr>
            <a:r>
              <a:rPr lang="en-US" sz="1600" dirty="0"/>
              <a:t>Data Scientist</a:t>
            </a:r>
            <a:endParaRPr sz="1600" dirty="0"/>
          </a:p>
        </p:txBody>
      </p:sp>
      <p:sp>
        <p:nvSpPr>
          <p:cNvPr id="8" name="Rectangle">
            <a:extLst>
              <a:ext uri="{FF2B5EF4-FFF2-40B4-BE49-F238E27FC236}">
                <a16:creationId xmlns:a16="http://schemas.microsoft.com/office/drawing/2014/main" id="{AA6241E0-E534-8B25-948E-4A6387099773}"/>
              </a:ext>
            </a:extLst>
          </p:cNvPr>
          <p:cNvSpPr/>
          <p:nvPr/>
        </p:nvSpPr>
        <p:spPr>
          <a:xfrm flipV="1">
            <a:off x="12642850" y="5170490"/>
            <a:ext cx="1298743" cy="37694"/>
          </a:xfrm>
          <a:prstGeom prst="rect">
            <a:avLst/>
          </a:prstGeom>
          <a:solidFill>
            <a:srgbClr val="A38B2C"/>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9" name="Otavio Costa is Portfolio Manager at Crescat Capital and has been with the firm for seven years. “Tavi” built Crescat’s macro model that identifies the current stage of the US economic cycle through a combination of 16 factors. His research has been feat">
            <a:extLst>
              <a:ext uri="{FF2B5EF4-FFF2-40B4-BE49-F238E27FC236}">
                <a16:creationId xmlns:a16="http://schemas.microsoft.com/office/drawing/2014/main" id="{25ED52C3-FE36-C534-77D0-F2D4B8C50A7C}"/>
              </a:ext>
            </a:extLst>
          </p:cNvPr>
          <p:cNvSpPr txBox="1"/>
          <p:nvPr/>
        </p:nvSpPr>
        <p:spPr>
          <a:xfrm>
            <a:off x="12642850" y="5302991"/>
            <a:ext cx="4023016" cy="45165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84" tIns="41884" rIns="41884" bIns="41884" anchor="ctr">
            <a:spAutoFit/>
          </a:bodyPr>
          <a:lstStyle>
            <a:lvl1pPr defTabSz="914400">
              <a:lnSpc>
                <a:spcPct val="100000"/>
              </a:lnSpc>
              <a:spcBef>
                <a:spcPts val="400"/>
              </a:spcBef>
              <a:buFont typeface="Arial"/>
              <a:defRPr sz="2600">
                <a:solidFill>
                  <a:srgbClr val="5E5E5E"/>
                </a:solidFill>
                <a:latin typeface="Roboto Light"/>
                <a:ea typeface="Roboto Light"/>
                <a:cs typeface="Roboto Light"/>
                <a:sym typeface="Roboto Light"/>
              </a:defRPr>
            </a:lvl1pPr>
          </a:lstStyle>
          <a:p>
            <a:r>
              <a:rPr lang="en-US" sz="1600" dirty="0">
                <a:ea typeface="+mn-ea"/>
                <a:cs typeface="+mn-cs"/>
              </a:rPr>
              <a:t>Trevor serves as Crescat’s Data Scientist. The exciting developments in the world of Artificial Intelligence have provided Crescat with the opportunity to harness the power of Machine Learning, Natural Language Processing, and Data Analytics to advance our quantitative analysis to new heights. With prior work experience in the Applied Math Department and degrees in Statistics &amp; Data Science and Economics from CU Boulder, Trevor works to both develop new financial models and improve existing ones in order to maximize Crescat’s quant research capabilities. Trevor also uses his statistical knowledge to provide day-to-day research and trading ideas. With AI suddenly exploding into the industry, Trevor helps keep Crescat ahead of the curve.</a:t>
            </a:r>
            <a:endParaRPr lang="en-US" sz="1600" dirty="0">
              <a:ea typeface="+mn-ea"/>
              <a:cs typeface="+mn-cs"/>
              <a:sym typeface="Helvetica Neue"/>
            </a:endParaRPr>
          </a:p>
        </p:txBody>
      </p:sp>
      <p:pic>
        <p:nvPicPr>
          <p:cNvPr id="11" name="Picture 10" descr="A person in a black suit&#10;&#10;Description automatically generated">
            <a:extLst>
              <a:ext uri="{FF2B5EF4-FFF2-40B4-BE49-F238E27FC236}">
                <a16:creationId xmlns:a16="http://schemas.microsoft.com/office/drawing/2014/main" id="{C0EEE022-E8E7-98AB-D341-A1AEAC6FDA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6034" y="925719"/>
            <a:ext cx="2340896" cy="3280941"/>
          </a:xfrm>
          <a:prstGeom prst="rect">
            <a:avLst/>
          </a:prstGeom>
        </p:spPr>
      </p:pic>
    </p:spTree>
    <p:extLst>
      <p:ext uri="{BB962C8B-B14F-4D97-AF65-F5344CB8AC3E}">
        <p14:creationId xmlns:p14="http://schemas.microsoft.com/office/powerpoint/2010/main" val="766960366"/>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ject 3">
            <a:extLst>
              <a:ext uri="{FF2B5EF4-FFF2-40B4-BE49-F238E27FC236}">
                <a16:creationId xmlns:a16="http://schemas.microsoft.com/office/drawing/2014/main" id="{0E146ECB-8F57-40DA-96DD-322C186DC087}"/>
              </a:ext>
            </a:extLst>
          </p:cNvPr>
          <p:cNvPicPr/>
          <p:nvPr/>
        </p:nvPicPr>
        <p:blipFill>
          <a:blip r:embed="rId2" cstate="print"/>
          <a:stretch>
            <a:fillRect/>
          </a:stretch>
        </p:blipFill>
        <p:spPr>
          <a:xfrm>
            <a:off x="-146710" y="-2867"/>
            <a:ext cx="20102688" cy="11307760"/>
          </a:xfrm>
          <a:prstGeom prst="rect">
            <a:avLst/>
          </a:prstGeom>
        </p:spPr>
      </p:pic>
      <p:sp>
        <p:nvSpPr>
          <p:cNvPr id="2" name="Slide Number Placeholder 1">
            <a:extLst>
              <a:ext uri="{FF2B5EF4-FFF2-40B4-BE49-F238E27FC236}">
                <a16:creationId xmlns:a16="http://schemas.microsoft.com/office/drawing/2014/main" id="{06E0F90B-C7B5-4C3D-B14E-3673428D3BF7}"/>
              </a:ext>
            </a:extLst>
          </p:cNvPr>
          <p:cNvSpPr>
            <a:spLocks noGrp="1"/>
          </p:cNvSpPr>
          <p:nvPr>
            <p:ph type="sldNum" sz="quarter" idx="7"/>
          </p:nvPr>
        </p:nvSpPr>
        <p:spPr>
          <a:xfrm>
            <a:off x="16332329" y="17854381"/>
            <a:ext cx="491085" cy="233269"/>
          </a:xfrm>
          <a:prstGeom prst="rect">
            <a:avLst/>
          </a:prstGeom>
        </p:spPr>
        <p:txBody>
          <a:bodyPr wrap="square" lIns="0" tIns="0" rIns="0" bIns="0">
            <a:spAutoFit/>
          </a:bodyPr>
          <a:lstStyle>
            <a:defPPr>
              <a:defRPr lang="en-US"/>
            </a:defPPr>
            <a:lvl1pPr marL="0" algn="l" defTabSz="1507846" rtl="0" eaLnBrk="1" latinLnBrk="0" hangingPunct="1">
              <a:defRPr sz="2391" b="0" i="0" kern="1200">
                <a:solidFill>
                  <a:schemeClr val="tx1"/>
                </a:solidFill>
                <a:latin typeface="Arial"/>
                <a:ea typeface="+mn-ea"/>
                <a:cs typeface="Arial"/>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marL="38098">
              <a:lnSpc>
                <a:spcPts val="1735"/>
              </a:lnSpc>
            </a:pPr>
            <a:fld id="{81D60167-4931-47E6-BA6A-407CBD079E47}" type="slidenum">
              <a:rPr lang="en-US" spc="25"/>
              <a:pPr marL="38098">
                <a:lnSpc>
                  <a:spcPts val="1735"/>
                </a:lnSpc>
              </a:pPr>
              <a:t>44</a:t>
            </a:fld>
            <a:endParaRPr lang="en-US" spc="15" dirty="0"/>
          </a:p>
        </p:txBody>
      </p:sp>
      <p:sp>
        <p:nvSpPr>
          <p:cNvPr id="4" name="object 4"/>
          <p:cNvSpPr txBox="1">
            <a:spLocks noGrp="1"/>
          </p:cNvSpPr>
          <p:nvPr>
            <p:ph type="title"/>
          </p:nvPr>
        </p:nvSpPr>
        <p:spPr>
          <a:xfrm>
            <a:off x="399225" y="245939"/>
            <a:ext cx="19305650" cy="709809"/>
          </a:xfrm>
          <a:prstGeom prst="rect">
            <a:avLst/>
          </a:prstGeom>
        </p:spPr>
        <p:txBody>
          <a:bodyPr vert="horz" wrap="square" lIns="0" tIns="17144" rIns="0" bIns="0" rtlCol="0" anchor="ctr">
            <a:spAutoFit/>
          </a:bodyPr>
          <a:lstStyle/>
          <a:p>
            <a:pPr marL="12699">
              <a:spcBef>
                <a:spcPts val="135"/>
              </a:spcBef>
            </a:pPr>
            <a:r>
              <a:rPr lang="en-US" sz="4500" spc="-130" dirty="0">
                <a:latin typeface="Roboto" panose="02000000000000000000" pitchFamily="2" charset="0"/>
                <a:ea typeface="Roboto" panose="02000000000000000000" pitchFamily="2" charset="0"/>
              </a:rPr>
              <a:t>Crescat’s Industry Experts: Oil &amp; Gas</a:t>
            </a:r>
            <a:endParaRPr sz="4500" spc="-140" dirty="0">
              <a:solidFill>
                <a:srgbClr val="1E3359"/>
              </a:solidFill>
              <a:latin typeface="Roboto" panose="02000000000000000000" pitchFamily="2" charset="0"/>
              <a:ea typeface="Roboto" panose="02000000000000000000" pitchFamily="2" charset="0"/>
            </a:endParaRPr>
          </a:p>
        </p:txBody>
      </p:sp>
      <p:pic>
        <p:nvPicPr>
          <p:cNvPr id="12" name="object 6">
            <a:extLst>
              <a:ext uri="{FF2B5EF4-FFF2-40B4-BE49-F238E27FC236}">
                <a16:creationId xmlns:a16="http://schemas.microsoft.com/office/drawing/2014/main" id="{CD65F22B-3D0A-4B34-9208-4C3DA1A1E35C}"/>
              </a:ext>
            </a:extLst>
          </p:cNvPr>
          <p:cNvPicPr/>
          <p:nvPr/>
        </p:nvPicPr>
        <p:blipFill rotWithShape="1">
          <a:blip r:embed="rId3" cstate="print"/>
          <a:srcRect l="20132" r="12610" b="39148"/>
          <a:stretch/>
        </p:blipFill>
        <p:spPr>
          <a:xfrm>
            <a:off x="-45076" y="10267188"/>
            <a:ext cx="2438229" cy="814938"/>
          </a:xfrm>
          <a:prstGeom prst="rect">
            <a:avLst/>
          </a:prstGeom>
        </p:spPr>
      </p:pic>
      <p:sp>
        <p:nvSpPr>
          <p:cNvPr id="16" name="Slide Number Placeholder 1">
            <a:extLst>
              <a:ext uri="{FF2B5EF4-FFF2-40B4-BE49-F238E27FC236}">
                <a16:creationId xmlns:a16="http://schemas.microsoft.com/office/drawing/2014/main" id="{6982BAA9-0822-4BC8-BB6B-1C6BF8472EEC}"/>
              </a:ext>
            </a:extLst>
          </p:cNvPr>
          <p:cNvSpPr txBox="1">
            <a:spLocks/>
          </p:cNvSpPr>
          <p:nvPr/>
        </p:nvSpPr>
        <p:spPr>
          <a:xfrm>
            <a:off x="9904634" y="10827191"/>
            <a:ext cx="297815" cy="236220"/>
          </a:xfrm>
          <a:prstGeom prst="rect">
            <a:avLst/>
          </a:prstGeom>
        </p:spPr>
        <p:txBody>
          <a:bodyPr wrap="square" lIns="0" tIns="0" rIns="0" bIns="0">
            <a:spAutoFit/>
          </a:bodyPr>
          <a:lstStyle>
            <a:defPPr>
              <a:defRPr lang="en-US"/>
            </a:defPPr>
            <a:lvl1pPr marL="0" algn="l" defTabSz="914400" rtl="0" eaLnBrk="1" latinLnBrk="0" hangingPunct="1">
              <a:defRPr sz="1450" b="0" i="0" kern="1200">
                <a:solidFill>
                  <a:schemeClr val="tx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735"/>
              </a:lnSpc>
            </a:pPr>
            <a:fld id="{81D60167-4931-47E6-BA6A-407CBD079E47}" type="slidenum">
              <a:rPr lang="en-US" spc="15" smtClean="0"/>
              <a:pPr marL="38100">
                <a:lnSpc>
                  <a:spcPts val="1735"/>
                </a:lnSpc>
              </a:pPr>
              <a:t>44</a:t>
            </a:fld>
            <a:endParaRPr lang="en-US" spc="15" dirty="0"/>
          </a:p>
        </p:txBody>
      </p:sp>
      <p:sp>
        <p:nvSpPr>
          <p:cNvPr id="26" name="Rectangle">
            <a:extLst>
              <a:ext uri="{FF2B5EF4-FFF2-40B4-BE49-F238E27FC236}">
                <a16:creationId xmlns:a16="http://schemas.microsoft.com/office/drawing/2014/main" id="{B84010ED-C746-C04D-A6C7-992E07BA17C1}"/>
              </a:ext>
            </a:extLst>
          </p:cNvPr>
          <p:cNvSpPr/>
          <p:nvPr/>
        </p:nvSpPr>
        <p:spPr>
          <a:xfrm>
            <a:off x="374649" y="1144895"/>
            <a:ext cx="1298742" cy="34361"/>
          </a:xfrm>
          <a:prstGeom prst="rect">
            <a:avLst/>
          </a:prstGeom>
          <a:solidFill>
            <a:srgbClr val="A38B2C"/>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14" name="Rectangle">
            <a:extLst>
              <a:ext uri="{FF2B5EF4-FFF2-40B4-BE49-F238E27FC236}">
                <a16:creationId xmlns:a16="http://schemas.microsoft.com/office/drawing/2014/main" id="{02EAC94A-8B8F-4D56-D65E-281C4D0AF9EF}"/>
              </a:ext>
            </a:extLst>
          </p:cNvPr>
          <p:cNvSpPr/>
          <p:nvPr/>
        </p:nvSpPr>
        <p:spPr>
          <a:xfrm>
            <a:off x="5632450" y="2746633"/>
            <a:ext cx="6477000" cy="1097280"/>
          </a:xfrm>
          <a:prstGeom prst="rect">
            <a:avLst/>
          </a:prstGeom>
          <a:solidFill>
            <a:srgbClr val="EFC952">
              <a:alpha val="84172"/>
            </a:srgbClr>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15" name="Triangle">
            <a:extLst>
              <a:ext uri="{FF2B5EF4-FFF2-40B4-BE49-F238E27FC236}">
                <a16:creationId xmlns:a16="http://schemas.microsoft.com/office/drawing/2014/main" id="{614BF3F4-98D0-0777-E747-F592C07C756F}"/>
              </a:ext>
            </a:extLst>
          </p:cNvPr>
          <p:cNvSpPr/>
          <p:nvPr/>
        </p:nvSpPr>
        <p:spPr>
          <a:xfrm rot="5400000">
            <a:off x="5715655" y="3131418"/>
            <a:ext cx="572557" cy="32770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FFFFF"/>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18" name="Global Equity Bear Market…">
            <a:extLst>
              <a:ext uri="{FF2B5EF4-FFF2-40B4-BE49-F238E27FC236}">
                <a16:creationId xmlns:a16="http://schemas.microsoft.com/office/drawing/2014/main" id="{B30329CD-2F4B-B522-BF4F-03C5D1B3FD67}"/>
              </a:ext>
            </a:extLst>
          </p:cNvPr>
          <p:cNvSpPr txBox="1"/>
          <p:nvPr/>
        </p:nvSpPr>
        <p:spPr>
          <a:xfrm>
            <a:off x="6242050" y="3037536"/>
            <a:ext cx="6675583" cy="5154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84" tIns="41884" rIns="41884" bIns="41884" anchor="ctr">
            <a:spAutoFit/>
          </a:bodyPr>
          <a:lstStyle/>
          <a:p>
            <a:pPr algn="just">
              <a:defRPr sz="3600">
                <a:solidFill>
                  <a:srgbClr val="1C437A"/>
                </a:solidFill>
                <a:latin typeface="Roboto Medium"/>
                <a:ea typeface="Roboto Medium"/>
                <a:cs typeface="Roboto Medium"/>
                <a:sym typeface="Roboto Medium"/>
              </a:defRPr>
            </a:pPr>
            <a:r>
              <a:rPr lang="en-US" sz="2800" dirty="0">
                <a:solidFill>
                  <a:schemeClr val="tx1">
                    <a:lumMod val="95000"/>
                    <a:lumOff val="5000"/>
                  </a:schemeClr>
                </a:solidFill>
                <a:latin typeface="Roboto" panose="02000000000000000000" pitchFamily="2" charset="0"/>
                <a:ea typeface="Roboto" panose="02000000000000000000" pitchFamily="2" charset="0"/>
                <a:cs typeface="Roboto" panose="02000000000000000000" pitchFamily="2" charset="0"/>
              </a:rPr>
              <a:t>Lisa Thieme, Senior Energy Advisor</a:t>
            </a:r>
            <a:endParaRPr sz="3600" dirty="0">
              <a:solidFill>
                <a:schemeClr val="tx1">
                  <a:lumMod val="95000"/>
                  <a:lumOff val="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24" name="TextBox 23">
            <a:extLst>
              <a:ext uri="{FF2B5EF4-FFF2-40B4-BE49-F238E27FC236}">
                <a16:creationId xmlns:a16="http://schemas.microsoft.com/office/drawing/2014/main" id="{DC21B124-960F-72A3-DD2E-0BC6657842E2}"/>
              </a:ext>
            </a:extLst>
          </p:cNvPr>
          <p:cNvSpPr txBox="1"/>
          <p:nvPr/>
        </p:nvSpPr>
        <p:spPr>
          <a:xfrm>
            <a:off x="5632450" y="4272640"/>
            <a:ext cx="8722829" cy="2677656"/>
          </a:xfrm>
          <a:prstGeom prst="rect">
            <a:avLst/>
          </a:prstGeom>
          <a:noFill/>
        </p:spPr>
        <p:txBody>
          <a:bodyPr wrap="square" rtlCol="0">
            <a:spAutoFit/>
          </a:bodyPr>
          <a:lstStyle/>
          <a:p>
            <a:pPr marL="285750" lvl="0" indent="-285750">
              <a:buFont typeface="Arial" panose="020B0604020202020204" pitchFamily="34" charset="0"/>
              <a:buChar char="•"/>
            </a:pPr>
            <a:r>
              <a:rPr lang="en-US" sz="2400" dirty="0">
                <a:latin typeface="Roboto" panose="02000000000000000000" pitchFamily="2" charset="0"/>
                <a:ea typeface="Roboto" panose="02000000000000000000" pitchFamily="2" charset="0"/>
                <a:cs typeface="Roboto" panose="02000000000000000000" pitchFamily="2" charset="0"/>
              </a:rPr>
              <a:t>M.S., Colorado School of Mines</a:t>
            </a:r>
          </a:p>
          <a:p>
            <a:pPr marL="285750" lvl="0" indent="-285750">
              <a:buFont typeface="Arial" panose="020B0604020202020204" pitchFamily="34" charset="0"/>
              <a:buChar char="•"/>
            </a:pPr>
            <a:r>
              <a:rPr lang="en-US" sz="2400" dirty="0">
                <a:latin typeface="Roboto" panose="02000000000000000000" pitchFamily="2" charset="0"/>
                <a:ea typeface="Roboto" panose="02000000000000000000" pitchFamily="2" charset="0"/>
                <a:cs typeface="Roboto" panose="02000000000000000000" pitchFamily="2" charset="0"/>
              </a:rPr>
              <a:t>B.S., Lawrence University</a:t>
            </a:r>
          </a:p>
          <a:p>
            <a:pPr marL="285750" lvl="0" indent="-285750">
              <a:buFont typeface="Arial" panose="020B0604020202020204" pitchFamily="34" charset="0"/>
              <a:buChar char="•"/>
            </a:pPr>
            <a:r>
              <a:rPr lang="en-US" sz="2400" dirty="0">
                <a:latin typeface="Roboto" panose="02000000000000000000" pitchFamily="2" charset="0"/>
                <a:ea typeface="Roboto" panose="02000000000000000000" pitchFamily="2" charset="0"/>
                <a:cs typeface="Roboto" panose="02000000000000000000" pitchFamily="2" charset="0"/>
              </a:rPr>
              <a:t>27 years of industry experience.</a:t>
            </a:r>
          </a:p>
          <a:p>
            <a:pPr marL="285750" lvl="0" indent="-285750">
              <a:buFont typeface="Arial" panose="020B0604020202020204" pitchFamily="34" charset="0"/>
              <a:buChar char="•"/>
            </a:pPr>
            <a:r>
              <a:rPr lang="en-US" sz="2400" dirty="0">
                <a:latin typeface="Roboto" panose="02000000000000000000" pitchFamily="2" charset="0"/>
                <a:ea typeface="Roboto" panose="02000000000000000000" pitchFamily="2" charset="0"/>
                <a:cs typeface="Roboto" panose="02000000000000000000" pitchFamily="2" charset="0"/>
              </a:rPr>
              <a:t>Worked for Shell for 20 years in Exploration, Development, and Carbon Sequestration/New Energies groups.</a:t>
            </a:r>
          </a:p>
          <a:p>
            <a:pPr marL="285750" lvl="0" indent="-285750">
              <a:buFont typeface="Arial" panose="020B0604020202020204" pitchFamily="34" charset="0"/>
              <a:buChar char="•"/>
            </a:pPr>
            <a:r>
              <a:rPr lang="en-US" sz="2400" dirty="0">
                <a:latin typeface="Roboto" panose="02000000000000000000" pitchFamily="2" charset="0"/>
                <a:ea typeface="Roboto" panose="02000000000000000000" pitchFamily="2" charset="0"/>
                <a:cs typeface="Roboto" panose="02000000000000000000" pitchFamily="2" charset="0"/>
              </a:rPr>
              <a:t>Played a key role in Eastern Gulf of Mexico oil discoveries and Gas discoveries in Asia.</a:t>
            </a:r>
          </a:p>
        </p:txBody>
      </p:sp>
      <p:pic>
        <p:nvPicPr>
          <p:cNvPr id="6" name="Picture 5" descr="Medium shot of a person smiling&#10;&#10;Description automatically generated">
            <a:extLst>
              <a:ext uri="{FF2B5EF4-FFF2-40B4-BE49-F238E27FC236}">
                <a16:creationId xmlns:a16="http://schemas.microsoft.com/office/drawing/2014/main" id="{77F74670-1C0C-07EE-9DDD-743893A6B3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250" y="1508951"/>
            <a:ext cx="4101940" cy="5500686"/>
          </a:xfrm>
          <a:prstGeom prst="rect">
            <a:avLst/>
          </a:prstGeom>
        </p:spPr>
      </p:pic>
    </p:spTree>
    <p:extLst>
      <p:ext uri="{BB962C8B-B14F-4D97-AF65-F5344CB8AC3E}">
        <p14:creationId xmlns:p14="http://schemas.microsoft.com/office/powerpoint/2010/main" val="19868969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ject 3">
            <a:extLst>
              <a:ext uri="{FF2B5EF4-FFF2-40B4-BE49-F238E27FC236}">
                <a16:creationId xmlns:a16="http://schemas.microsoft.com/office/drawing/2014/main" id="{0E146ECB-8F57-40DA-96DD-322C186DC087}"/>
              </a:ext>
            </a:extLst>
          </p:cNvPr>
          <p:cNvPicPr/>
          <p:nvPr/>
        </p:nvPicPr>
        <p:blipFill>
          <a:blip r:embed="rId2" cstate="print"/>
          <a:stretch>
            <a:fillRect/>
          </a:stretch>
        </p:blipFill>
        <p:spPr>
          <a:xfrm>
            <a:off x="-146710" y="-2867"/>
            <a:ext cx="20102688" cy="11307760"/>
          </a:xfrm>
          <a:prstGeom prst="rect">
            <a:avLst/>
          </a:prstGeom>
        </p:spPr>
      </p:pic>
      <p:sp>
        <p:nvSpPr>
          <p:cNvPr id="2" name="Slide Number Placeholder 1">
            <a:extLst>
              <a:ext uri="{FF2B5EF4-FFF2-40B4-BE49-F238E27FC236}">
                <a16:creationId xmlns:a16="http://schemas.microsoft.com/office/drawing/2014/main" id="{06E0F90B-C7B5-4C3D-B14E-3673428D3BF7}"/>
              </a:ext>
            </a:extLst>
          </p:cNvPr>
          <p:cNvSpPr>
            <a:spLocks noGrp="1"/>
          </p:cNvSpPr>
          <p:nvPr>
            <p:ph type="sldNum" sz="quarter" idx="7"/>
          </p:nvPr>
        </p:nvSpPr>
        <p:spPr>
          <a:xfrm>
            <a:off x="16332329" y="17854381"/>
            <a:ext cx="491085" cy="233269"/>
          </a:xfrm>
          <a:prstGeom prst="rect">
            <a:avLst/>
          </a:prstGeom>
        </p:spPr>
        <p:txBody>
          <a:bodyPr wrap="square" lIns="0" tIns="0" rIns="0" bIns="0">
            <a:spAutoFit/>
          </a:bodyPr>
          <a:lstStyle>
            <a:defPPr>
              <a:defRPr lang="en-US"/>
            </a:defPPr>
            <a:lvl1pPr marL="0" algn="l" defTabSz="1507846" rtl="0" eaLnBrk="1" latinLnBrk="0" hangingPunct="1">
              <a:defRPr sz="2391" b="0" i="0" kern="1200">
                <a:solidFill>
                  <a:schemeClr val="tx1"/>
                </a:solidFill>
                <a:latin typeface="Arial"/>
                <a:ea typeface="+mn-ea"/>
                <a:cs typeface="Arial"/>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marL="38098">
              <a:lnSpc>
                <a:spcPts val="1735"/>
              </a:lnSpc>
            </a:pPr>
            <a:fld id="{81D60167-4931-47E6-BA6A-407CBD079E47}" type="slidenum">
              <a:rPr lang="en-US" spc="25"/>
              <a:pPr marL="38098">
                <a:lnSpc>
                  <a:spcPts val="1735"/>
                </a:lnSpc>
              </a:pPr>
              <a:t>45</a:t>
            </a:fld>
            <a:endParaRPr lang="en-US" spc="15" dirty="0"/>
          </a:p>
        </p:txBody>
      </p:sp>
      <p:sp>
        <p:nvSpPr>
          <p:cNvPr id="4" name="object 4"/>
          <p:cNvSpPr txBox="1">
            <a:spLocks noGrp="1"/>
          </p:cNvSpPr>
          <p:nvPr>
            <p:ph type="title"/>
          </p:nvPr>
        </p:nvSpPr>
        <p:spPr>
          <a:xfrm>
            <a:off x="399225" y="245939"/>
            <a:ext cx="19305650" cy="709809"/>
          </a:xfrm>
          <a:prstGeom prst="rect">
            <a:avLst/>
          </a:prstGeom>
        </p:spPr>
        <p:txBody>
          <a:bodyPr vert="horz" wrap="square" lIns="0" tIns="17144" rIns="0" bIns="0" rtlCol="0" anchor="ctr">
            <a:spAutoFit/>
          </a:bodyPr>
          <a:lstStyle/>
          <a:p>
            <a:pPr marL="12699">
              <a:spcBef>
                <a:spcPts val="135"/>
              </a:spcBef>
            </a:pPr>
            <a:r>
              <a:rPr lang="en-US" sz="4500" spc="-130" dirty="0">
                <a:latin typeface="Roboto" panose="02000000000000000000" pitchFamily="2" charset="0"/>
                <a:ea typeface="Roboto" panose="02000000000000000000" pitchFamily="2" charset="0"/>
              </a:rPr>
              <a:t>Crescat’s Industry Experts: Biotech</a:t>
            </a:r>
            <a:endParaRPr sz="4500" spc="-140" dirty="0">
              <a:solidFill>
                <a:srgbClr val="1E3359"/>
              </a:solidFill>
              <a:latin typeface="Roboto" panose="02000000000000000000" pitchFamily="2" charset="0"/>
              <a:ea typeface="Roboto" panose="02000000000000000000" pitchFamily="2" charset="0"/>
            </a:endParaRPr>
          </a:p>
        </p:txBody>
      </p:sp>
      <p:pic>
        <p:nvPicPr>
          <p:cNvPr id="12" name="object 6">
            <a:extLst>
              <a:ext uri="{FF2B5EF4-FFF2-40B4-BE49-F238E27FC236}">
                <a16:creationId xmlns:a16="http://schemas.microsoft.com/office/drawing/2014/main" id="{CD65F22B-3D0A-4B34-9208-4C3DA1A1E35C}"/>
              </a:ext>
            </a:extLst>
          </p:cNvPr>
          <p:cNvPicPr/>
          <p:nvPr/>
        </p:nvPicPr>
        <p:blipFill rotWithShape="1">
          <a:blip r:embed="rId3" cstate="print"/>
          <a:srcRect l="20132" r="12610" b="39148"/>
          <a:stretch/>
        </p:blipFill>
        <p:spPr>
          <a:xfrm>
            <a:off x="-45076" y="10267188"/>
            <a:ext cx="2438229" cy="814938"/>
          </a:xfrm>
          <a:prstGeom prst="rect">
            <a:avLst/>
          </a:prstGeom>
        </p:spPr>
      </p:pic>
      <p:sp>
        <p:nvSpPr>
          <p:cNvPr id="16" name="Slide Number Placeholder 1">
            <a:extLst>
              <a:ext uri="{FF2B5EF4-FFF2-40B4-BE49-F238E27FC236}">
                <a16:creationId xmlns:a16="http://schemas.microsoft.com/office/drawing/2014/main" id="{6982BAA9-0822-4BC8-BB6B-1C6BF8472EEC}"/>
              </a:ext>
            </a:extLst>
          </p:cNvPr>
          <p:cNvSpPr txBox="1">
            <a:spLocks/>
          </p:cNvSpPr>
          <p:nvPr/>
        </p:nvSpPr>
        <p:spPr>
          <a:xfrm>
            <a:off x="9904634" y="10827191"/>
            <a:ext cx="297815" cy="236220"/>
          </a:xfrm>
          <a:prstGeom prst="rect">
            <a:avLst/>
          </a:prstGeom>
        </p:spPr>
        <p:txBody>
          <a:bodyPr wrap="square" lIns="0" tIns="0" rIns="0" bIns="0">
            <a:spAutoFit/>
          </a:bodyPr>
          <a:lstStyle>
            <a:defPPr>
              <a:defRPr lang="en-US"/>
            </a:defPPr>
            <a:lvl1pPr marL="0" algn="l" defTabSz="914400" rtl="0" eaLnBrk="1" latinLnBrk="0" hangingPunct="1">
              <a:defRPr sz="1450" b="0" i="0" kern="1200">
                <a:solidFill>
                  <a:schemeClr val="tx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735"/>
              </a:lnSpc>
            </a:pPr>
            <a:fld id="{81D60167-4931-47E6-BA6A-407CBD079E47}" type="slidenum">
              <a:rPr lang="en-US" spc="15" smtClean="0"/>
              <a:pPr marL="38100">
                <a:lnSpc>
                  <a:spcPts val="1735"/>
                </a:lnSpc>
              </a:pPr>
              <a:t>45</a:t>
            </a:fld>
            <a:endParaRPr lang="en-US" spc="15" dirty="0"/>
          </a:p>
        </p:txBody>
      </p:sp>
      <p:sp>
        <p:nvSpPr>
          <p:cNvPr id="26" name="Rectangle">
            <a:extLst>
              <a:ext uri="{FF2B5EF4-FFF2-40B4-BE49-F238E27FC236}">
                <a16:creationId xmlns:a16="http://schemas.microsoft.com/office/drawing/2014/main" id="{B84010ED-C746-C04D-A6C7-992E07BA17C1}"/>
              </a:ext>
            </a:extLst>
          </p:cNvPr>
          <p:cNvSpPr/>
          <p:nvPr/>
        </p:nvSpPr>
        <p:spPr>
          <a:xfrm>
            <a:off x="374649" y="1144895"/>
            <a:ext cx="1298742" cy="34361"/>
          </a:xfrm>
          <a:prstGeom prst="rect">
            <a:avLst/>
          </a:prstGeom>
          <a:solidFill>
            <a:srgbClr val="A38B2C"/>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21" name="Rectangle">
            <a:extLst>
              <a:ext uri="{FF2B5EF4-FFF2-40B4-BE49-F238E27FC236}">
                <a16:creationId xmlns:a16="http://schemas.microsoft.com/office/drawing/2014/main" id="{21CD6564-A003-74AE-BACF-657A049C0ABE}"/>
              </a:ext>
            </a:extLst>
          </p:cNvPr>
          <p:cNvSpPr/>
          <p:nvPr/>
        </p:nvSpPr>
        <p:spPr>
          <a:xfrm>
            <a:off x="6154506" y="2759075"/>
            <a:ext cx="7500256" cy="1097280"/>
          </a:xfrm>
          <a:prstGeom prst="rect">
            <a:avLst/>
          </a:prstGeom>
          <a:solidFill>
            <a:srgbClr val="EFC952">
              <a:alpha val="84172"/>
            </a:srgbClr>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22" name="Triangle">
            <a:extLst>
              <a:ext uri="{FF2B5EF4-FFF2-40B4-BE49-F238E27FC236}">
                <a16:creationId xmlns:a16="http://schemas.microsoft.com/office/drawing/2014/main" id="{06A416FD-43E3-FDAA-1264-323EDE984106}"/>
              </a:ext>
            </a:extLst>
          </p:cNvPr>
          <p:cNvSpPr/>
          <p:nvPr/>
        </p:nvSpPr>
        <p:spPr>
          <a:xfrm rot="5400000">
            <a:off x="6184480" y="3102032"/>
            <a:ext cx="572557" cy="32770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FFFFF"/>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23" name="Global Equity Bear Market…">
            <a:extLst>
              <a:ext uri="{FF2B5EF4-FFF2-40B4-BE49-F238E27FC236}">
                <a16:creationId xmlns:a16="http://schemas.microsoft.com/office/drawing/2014/main" id="{8E3D38C9-10BD-A4C0-BC1F-F182704198C7}"/>
              </a:ext>
            </a:extLst>
          </p:cNvPr>
          <p:cNvSpPr txBox="1"/>
          <p:nvPr/>
        </p:nvSpPr>
        <p:spPr>
          <a:xfrm>
            <a:off x="6692038" y="3008148"/>
            <a:ext cx="7361383" cy="5154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84" tIns="41884" rIns="41884" bIns="41884" anchor="ctr">
            <a:spAutoFit/>
          </a:bodyPr>
          <a:lstStyle/>
          <a:p>
            <a:pPr algn="just">
              <a:defRPr sz="3600">
                <a:solidFill>
                  <a:srgbClr val="1C437A"/>
                </a:solidFill>
                <a:latin typeface="Roboto Medium"/>
                <a:ea typeface="Roboto Medium"/>
                <a:cs typeface="Roboto Medium"/>
                <a:sym typeface="Roboto Medium"/>
              </a:defRPr>
            </a:pPr>
            <a:r>
              <a:rPr lang="en-US" sz="2800" dirty="0">
                <a:solidFill>
                  <a:schemeClr val="tx1">
                    <a:lumMod val="95000"/>
                    <a:lumOff val="5000"/>
                  </a:schemeClr>
                </a:solidFill>
                <a:latin typeface="Roboto" panose="02000000000000000000" pitchFamily="2" charset="0"/>
                <a:ea typeface="Roboto" panose="02000000000000000000" pitchFamily="2" charset="0"/>
                <a:cs typeface="Roboto" panose="02000000000000000000" pitchFamily="2" charset="0"/>
              </a:rPr>
              <a:t>Lars </a:t>
            </a:r>
            <a:r>
              <a:rPr lang="en-US" sz="2800" dirty="0" err="1">
                <a:solidFill>
                  <a:schemeClr val="tx1">
                    <a:lumMod val="95000"/>
                    <a:lumOff val="5000"/>
                  </a:schemeClr>
                </a:solidFill>
                <a:latin typeface="Roboto" panose="02000000000000000000" pitchFamily="2" charset="0"/>
                <a:ea typeface="Roboto" panose="02000000000000000000" pitchFamily="2" charset="0"/>
                <a:cs typeface="Roboto" panose="02000000000000000000" pitchFamily="2" charset="0"/>
              </a:rPr>
              <a:t>Thiell</a:t>
            </a:r>
            <a:r>
              <a:rPr lang="en-US" sz="2800" dirty="0">
                <a:solidFill>
                  <a:schemeClr val="tx1">
                    <a:lumMod val="95000"/>
                    <a:lumOff val="5000"/>
                  </a:schemeClr>
                </a:solidFill>
                <a:latin typeface="Roboto" panose="02000000000000000000" pitchFamily="2" charset="0"/>
                <a:ea typeface="Roboto" panose="02000000000000000000" pitchFamily="2" charset="0"/>
                <a:cs typeface="Roboto" panose="02000000000000000000" pitchFamily="2" charset="0"/>
              </a:rPr>
              <a:t>, PhD, Senior Biopharma Advisor</a:t>
            </a:r>
            <a:endParaRPr dirty="0">
              <a:solidFill>
                <a:schemeClr val="tx1">
                  <a:lumMod val="95000"/>
                  <a:lumOff val="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25" name="TextBox 24">
            <a:extLst>
              <a:ext uri="{FF2B5EF4-FFF2-40B4-BE49-F238E27FC236}">
                <a16:creationId xmlns:a16="http://schemas.microsoft.com/office/drawing/2014/main" id="{8940E854-A6F1-AB83-E29A-F4B2E6E71FA0}"/>
              </a:ext>
            </a:extLst>
          </p:cNvPr>
          <p:cNvSpPr txBox="1"/>
          <p:nvPr/>
        </p:nvSpPr>
        <p:spPr>
          <a:xfrm>
            <a:off x="6151204" y="4363193"/>
            <a:ext cx="9100456" cy="3416320"/>
          </a:xfrm>
          <a:prstGeom prst="rect">
            <a:avLst/>
          </a:prstGeom>
          <a:noFill/>
        </p:spPr>
        <p:txBody>
          <a:bodyPr wrap="square" rtlCol="0">
            <a:spAutoFit/>
          </a:bodyPr>
          <a:lstStyle/>
          <a:p>
            <a:pPr marL="285750" lvl="0" indent="-285750">
              <a:buFont typeface="Arial" panose="020B0604020202020204" pitchFamily="34" charset="0"/>
              <a:buChar char="•"/>
            </a:pPr>
            <a:r>
              <a:rPr lang="en-US" sz="2400" dirty="0">
                <a:latin typeface="Roboto" panose="02000000000000000000" pitchFamily="2" charset="0"/>
                <a:ea typeface="Roboto" panose="02000000000000000000" pitchFamily="2" charset="0"/>
                <a:cs typeface="Roboto" panose="02000000000000000000" pitchFamily="2" charset="0"/>
              </a:rPr>
              <a:t>PhD, Aarhus University</a:t>
            </a:r>
          </a:p>
          <a:p>
            <a:pPr marL="285750" lvl="0" indent="-285750">
              <a:buFont typeface="Arial" panose="020B0604020202020204" pitchFamily="34" charset="0"/>
              <a:buChar char="•"/>
            </a:pPr>
            <a:r>
              <a:rPr lang="en-US" sz="2400" dirty="0">
                <a:latin typeface="Roboto" panose="02000000000000000000" pitchFamily="2" charset="0"/>
                <a:ea typeface="Roboto" panose="02000000000000000000" pitchFamily="2" charset="0"/>
                <a:cs typeface="Roboto" panose="02000000000000000000" pitchFamily="2" charset="0"/>
              </a:rPr>
              <a:t>Medicinal Chemistry Degree, UC San Diego</a:t>
            </a:r>
          </a:p>
          <a:p>
            <a:pPr marL="285750" lvl="0" indent="-285750">
              <a:buFont typeface="Arial" panose="020B0604020202020204" pitchFamily="34" charset="0"/>
              <a:buChar char="•"/>
            </a:pPr>
            <a:r>
              <a:rPr lang="en-US" sz="2400" dirty="0">
                <a:latin typeface="Roboto" panose="02000000000000000000" pitchFamily="2" charset="0"/>
                <a:ea typeface="Roboto" panose="02000000000000000000" pitchFamily="2" charset="0"/>
                <a:cs typeface="Roboto" panose="02000000000000000000" pitchFamily="2" charset="0"/>
              </a:rPr>
              <a:t>30+ years of biomedical research and drug discovery experience. </a:t>
            </a:r>
          </a:p>
          <a:p>
            <a:pPr marL="285750" lvl="0" indent="-285750">
              <a:buFont typeface="Arial" panose="020B0604020202020204" pitchFamily="34" charset="0"/>
              <a:buChar char="•"/>
            </a:pPr>
            <a:r>
              <a:rPr lang="en-US" sz="2400" dirty="0">
                <a:latin typeface="Roboto" panose="02000000000000000000" pitchFamily="2" charset="0"/>
                <a:ea typeface="Roboto" panose="02000000000000000000" pitchFamily="2" charset="0"/>
                <a:cs typeface="Roboto" panose="02000000000000000000" pitchFamily="2" charset="0"/>
              </a:rPr>
              <a:t>Lead biotherapeutics discoveries lab at Amgen for 15 years, contributing to the development of numerous small molecule and protein-based therapeutic candidates (including Prolia) for treatment of cancer, inflammation, and neurodegenerative diseases.</a:t>
            </a:r>
          </a:p>
        </p:txBody>
      </p:sp>
      <p:pic>
        <p:nvPicPr>
          <p:cNvPr id="5" name="Picture 4" descr="A person in a suit and tie&#10;&#10;Description automatically generated with medium confidence">
            <a:extLst>
              <a:ext uri="{FF2B5EF4-FFF2-40B4-BE49-F238E27FC236}">
                <a16:creationId xmlns:a16="http://schemas.microsoft.com/office/drawing/2014/main" id="{90E95923-FD5B-AFA5-4948-6233E3301F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020" y="2101097"/>
            <a:ext cx="5133593" cy="5673055"/>
          </a:xfrm>
          <a:prstGeom prst="rect">
            <a:avLst/>
          </a:prstGeom>
        </p:spPr>
      </p:pic>
    </p:spTree>
    <p:extLst>
      <p:ext uri="{BB962C8B-B14F-4D97-AF65-F5344CB8AC3E}">
        <p14:creationId xmlns:p14="http://schemas.microsoft.com/office/powerpoint/2010/main" val="17865917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object 3">
            <a:extLst>
              <a:ext uri="{FF2B5EF4-FFF2-40B4-BE49-F238E27FC236}">
                <a16:creationId xmlns:a16="http://schemas.microsoft.com/office/drawing/2014/main" id="{B9B6DDE1-406B-4A92-96B7-167AA2B73BB5}"/>
              </a:ext>
            </a:extLst>
          </p:cNvPr>
          <p:cNvPicPr/>
          <p:nvPr/>
        </p:nvPicPr>
        <p:blipFill>
          <a:blip r:embed="rId3" cstate="print"/>
          <a:stretch>
            <a:fillRect/>
          </a:stretch>
        </p:blipFill>
        <p:spPr>
          <a:xfrm>
            <a:off x="-105260" y="6799"/>
            <a:ext cx="20209361" cy="11307760"/>
          </a:xfrm>
          <a:prstGeom prst="rect">
            <a:avLst/>
          </a:prstGeom>
        </p:spPr>
      </p:pic>
      <p:sp>
        <p:nvSpPr>
          <p:cNvPr id="171" name="Rectangle"/>
          <p:cNvSpPr/>
          <p:nvPr/>
        </p:nvSpPr>
        <p:spPr>
          <a:xfrm>
            <a:off x="-23495" y="2085618"/>
            <a:ext cx="8574516" cy="5330144"/>
          </a:xfrm>
          <a:prstGeom prst="rect">
            <a:avLst/>
          </a:prstGeom>
          <a:solidFill>
            <a:srgbClr val="5E5E5E"/>
          </a:solidFill>
          <a:ln w="12700">
            <a:miter lim="400000"/>
          </a:ln>
        </p:spPr>
        <p:txBody>
          <a:bodyPr lIns="41880" tIns="41880" rIns="41880" bIns="41880" anchor="ctr"/>
          <a:lstStyle/>
          <a:p>
            <a:pPr algn="ctr" defTabSz="680593">
              <a:defRPr sz="3200">
                <a:solidFill>
                  <a:srgbClr val="FFFFFF"/>
                </a:solidFill>
                <a:latin typeface="Helvetica Neue Medium"/>
                <a:ea typeface="Helvetica Neue Medium"/>
                <a:cs typeface="Helvetica Neue Medium"/>
                <a:sym typeface="Helvetica Neue Medium"/>
              </a:defRPr>
            </a:pPr>
            <a:endParaRPr sz="2638"/>
          </a:p>
        </p:txBody>
      </p:sp>
      <p:sp>
        <p:nvSpPr>
          <p:cNvPr id="173" name="2006-2008…"/>
          <p:cNvSpPr txBox="1"/>
          <p:nvPr/>
        </p:nvSpPr>
        <p:spPr>
          <a:xfrm>
            <a:off x="9938534" y="702008"/>
            <a:ext cx="4524940" cy="5681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1880" tIns="41880" rIns="41880" bIns="41880" anchor="ctr">
            <a:spAutoFit/>
          </a:bodyPr>
          <a:lstStyle/>
          <a:p>
            <a:pPr>
              <a:lnSpc>
                <a:spcPct val="10000"/>
              </a:lnSpc>
              <a:spcBef>
                <a:spcPts val="2803"/>
              </a:spcBef>
              <a:defRPr sz="3000" b="1">
                <a:solidFill>
                  <a:srgbClr val="A38B2C"/>
                </a:solidFill>
                <a:latin typeface="Roboto"/>
                <a:ea typeface="Roboto"/>
                <a:cs typeface="Roboto"/>
                <a:sym typeface="Roboto"/>
              </a:defRPr>
            </a:pPr>
            <a:r>
              <a:rPr sz="2474" dirty="0"/>
              <a:t>2006-2008</a:t>
            </a:r>
          </a:p>
          <a:p>
            <a:pPr>
              <a:lnSpc>
                <a:spcPct val="10000"/>
              </a:lnSpc>
              <a:spcBef>
                <a:spcPts val="2803"/>
              </a:spcBef>
              <a:defRPr sz="2400">
                <a:latin typeface="Roboto"/>
                <a:ea typeface="Roboto"/>
                <a:cs typeface="Roboto"/>
                <a:sym typeface="Roboto"/>
              </a:defRPr>
            </a:pPr>
            <a:r>
              <a:rPr sz="1979" dirty="0"/>
              <a:t>The U.S. Housing &amp; Mortgage Bust</a:t>
            </a:r>
          </a:p>
        </p:txBody>
      </p:sp>
      <p:sp>
        <p:nvSpPr>
          <p:cNvPr id="174" name="2007-2008…"/>
          <p:cNvSpPr txBox="1"/>
          <p:nvPr/>
        </p:nvSpPr>
        <p:spPr>
          <a:xfrm>
            <a:off x="9932378" y="1768705"/>
            <a:ext cx="4476312" cy="13471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1880" tIns="41880" rIns="41880" bIns="41880" anchor="ctr">
            <a:spAutoFit/>
          </a:bodyPr>
          <a:lstStyle/>
          <a:p>
            <a:pPr>
              <a:lnSpc>
                <a:spcPct val="10000"/>
              </a:lnSpc>
              <a:spcBef>
                <a:spcPts val="2803"/>
              </a:spcBef>
              <a:defRPr sz="3000" b="1">
                <a:solidFill>
                  <a:srgbClr val="A38B2C"/>
                </a:solidFill>
                <a:latin typeface="Roboto"/>
                <a:ea typeface="Roboto"/>
                <a:cs typeface="Roboto"/>
                <a:sym typeface="Roboto"/>
              </a:defRPr>
            </a:pPr>
            <a:r>
              <a:rPr sz="2474" dirty="0"/>
              <a:t>2007-2008</a:t>
            </a:r>
          </a:p>
          <a:p>
            <a:pPr>
              <a:lnSpc>
                <a:spcPct val="10000"/>
              </a:lnSpc>
              <a:spcBef>
                <a:spcPts val="2803"/>
              </a:spcBef>
              <a:defRPr sz="2400">
                <a:latin typeface="Roboto"/>
                <a:ea typeface="Roboto"/>
                <a:cs typeface="Roboto"/>
                <a:sym typeface="Roboto"/>
              </a:defRPr>
            </a:pPr>
            <a:r>
              <a:rPr sz="1979" dirty="0"/>
              <a:t>Oil Bull Market (Peak Oil)</a:t>
            </a:r>
            <a:endParaRPr lang="en-US" sz="1979" dirty="0"/>
          </a:p>
          <a:p>
            <a:pPr>
              <a:lnSpc>
                <a:spcPct val="10000"/>
              </a:lnSpc>
              <a:spcBef>
                <a:spcPts val="2803"/>
              </a:spcBef>
              <a:defRPr sz="2400">
                <a:latin typeface="Roboto"/>
                <a:ea typeface="Roboto"/>
                <a:cs typeface="Roboto"/>
                <a:sym typeface="Roboto"/>
              </a:defRPr>
            </a:pPr>
            <a:r>
              <a:rPr lang="en-US" sz="1979" dirty="0"/>
              <a:t>Global Financial Crisis</a:t>
            </a:r>
          </a:p>
          <a:p>
            <a:pPr>
              <a:lnSpc>
                <a:spcPct val="10000"/>
              </a:lnSpc>
              <a:spcBef>
                <a:spcPts val="2803"/>
              </a:spcBef>
              <a:defRPr sz="2400">
                <a:latin typeface="Roboto"/>
                <a:ea typeface="Roboto"/>
                <a:cs typeface="Roboto"/>
                <a:sym typeface="Roboto"/>
              </a:defRPr>
            </a:pPr>
            <a:endParaRPr sz="1979" dirty="0"/>
          </a:p>
        </p:txBody>
      </p:sp>
      <p:sp>
        <p:nvSpPr>
          <p:cNvPr id="176" name="2006-2010…"/>
          <p:cNvSpPr txBox="1"/>
          <p:nvPr/>
        </p:nvSpPr>
        <p:spPr>
          <a:xfrm>
            <a:off x="9932380" y="3159290"/>
            <a:ext cx="4121611" cy="5681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1880" tIns="41880" rIns="41880" bIns="41880" anchor="ctr">
            <a:spAutoFit/>
          </a:bodyPr>
          <a:lstStyle/>
          <a:p>
            <a:pPr>
              <a:lnSpc>
                <a:spcPct val="10000"/>
              </a:lnSpc>
              <a:spcBef>
                <a:spcPts val="2803"/>
              </a:spcBef>
              <a:defRPr sz="3000" b="1">
                <a:solidFill>
                  <a:srgbClr val="A38B2C"/>
                </a:solidFill>
                <a:latin typeface="Roboto"/>
                <a:ea typeface="Roboto"/>
                <a:cs typeface="Roboto"/>
                <a:sym typeface="Roboto"/>
              </a:defRPr>
            </a:pPr>
            <a:r>
              <a:rPr sz="2474" dirty="0"/>
              <a:t>2006-2010</a:t>
            </a:r>
          </a:p>
          <a:p>
            <a:pPr>
              <a:lnSpc>
                <a:spcPct val="10000"/>
              </a:lnSpc>
              <a:spcBef>
                <a:spcPts val="2803"/>
              </a:spcBef>
              <a:defRPr sz="2400">
                <a:latin typeface="Roboto"/>
                <a:ea typeface="Roboto"/>
                <a:cs typeface="Roboto"/>
                <a:sym typeface="Roboto"/>
              </a:defRPr>
            </a:pPr>
            <a:r>
              <a:rPr sz="1979" dirty="0"/>
              <a:t>Precious Metals Bull Market</a:t>
            </a:r>
          </a:p>
        </p:txBody>
      </p:sp>
      <p:sp>
        <p:nvSpPr>
          <p:cNvPr id="177" name="2014-2015 &amp; 2018…"/>
          <p:cNvSpPr txBox="1"/>
          <p:nvPr/>
        </p:nvSpPr>
        <p:spPr>
          <a:xfrm>
            <a:off x="9932380" y="4246697"/>
            <a:ext cx="3594432" cy="5681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1880" tIns="41880" rIns="41880" bIns="41880" anchor="ctr">
            <a:spAutoFit/>
          </a:bodyPr>
          <a:lstStyle/>
          <a:p>
            <a:pPr>
              <a:lnSpc>
                <a:spcPct val="10000"/>
              </a:lnSpc>
              <a:spcBef>
                <a:spcPts val="2803"/>
              </a:spcBef>
              <a:defRPr sz="3000" b="1">
                <a:solidFill>
                  <a:srgbClr val="A38B2C"/>
                </a:solidFill>
                <a:latin typeface="Roboto"/>
                <a:ea typeface="Roboto"/>
                <a:cs typeface="Roboto"/>
                <a:sym typeface="Roboto"/>
              </a:defRPr>
            </a:pPr>
            <a:r>
              <a:rPr sz="2474" dirty="0"/>
              <a:t>2014</a:t>
            </a:r>
          </a:p>
          <a:p>
            <a:pPr>
              <a:lnSpc>
                <a:spcPct val="10000"/>
              </a:lnSpc>
              <a:spcBef>
                <a:spcPts val="2803"/>
              </a:spcBef>
              <a:defRPr sz="2400">
                <a:latin typeface="Roboto"/>
                <a:ea typeface="Roboto"/>
                <a:cs typeface="Roboto"/>
                <a:sym typeface="Roboto"/>
              </a:defRPr>
            </a:pPr>
            <a:r>
              <a:rPr sz="1979" dirty="0"/>
              <a:t>Oil Price Collapse</a:t>
            </a:r>
          </a:p>
        </p:txBody>
      </p:sp>
      <p:sp>
        <p:nvSpPr>
          <p:cNvPr id="178" name="2014-2015…"/>
          <p:cNvSpPr txBox="1"/>
          <p:nvPr/>
        </p:nvSpPr>
        <p:spPr>
          <a:xfrm>
            <a:off x="9932382" y="5443022"/>
            <a:ext cx="3440825" cy="5681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1880" tIns="41880" rIns="41880" bIns="41880" anchor="ctr">
            <a:spAutoFit/>
          </a:bodyPr>
          <a:lstStyle/>
          <a:p>
            <a:pPr>
              <a:lnSpc>
                <a:spcPct val="10000"/>
              </a:lnSpc>
              <a:spcBef>
                <a:spcPts val="2803"/>
              </a:spcBef>
              <a:defRPr sz="3000" b="1">
                <a:solidFill>
                  <a:srgbClr val="A38B2C"/>
                </a:solidFill>
                <a:latin typeface="Roboto"/>
                <a:ea typeface="Roboto"/>
                <a:cs typeface="Roboto"/>
                <a:sym typeface="Roboto"/>
              </a:defRPr>
            </a:pPr>
            <a:r>
              <a:rPr sz="2474" dirty="0"/>
              <a:t>2014-2015</a:t>
            </a:r>
          </a:p>
          <a:p>
            <a:pPr>
              <a:lnSpc>
                <a:spcPct val="10000"/>
              </a:lnSpc>
              <a:spcBef>
                <a:spcPts val="2803"/>
              </a:spcBef>
              <a:defRPr sz="2400">
                <a:latin typeface="Roboto"/>
                <a:ea typeface="Roboto"/>
                <a:cs typeface="Roboto"/>
                <a:sym typeface="Roboto"/>
              </a:defRPr>
            </a:pPr>
            <a:r>
              <a:rPr sz="1979" dirty="0"/>
              <a:t>Biotech Run-up &amp; Bust</a:t>
            </a:r>
          </a:p>
        </p:txBody>
      </p:sp>
      <p:sp>
        <p:nvSpPr>
          <p:cNvPr id="179" name="2014-2017…"/>
          <p:cNvSpPr txBox="1"/>
          <p:nvPr/>
        </p:nvSpPr>
        <p:spPr>
          <a:xfrm>
            <a:off x="9925814" y="6556875"/>
            <a:ext cx="3690283" cy="5681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1880" tIns="41880" rIns="41880" bIns="41880" anchor="ctr">
            <a:spAutoFit/>
          </a:bodyPr>
          <a:lstStyle/>
          <a:p>
            <a:pPr>
              <a:lnSpc>
                <a:spcPct val="10000"/>
              </a:lnSpc>
              <a:spcBef>
                <a:spcPts val="2803"/>
              </a:spcBef>
              <a:defRPr sz="3000" b="1">
                <a:solidFill>
                  <a:srgbClr val="A38B2C"/>
                </a:solidFill>
                <a:latin typeface="Roboto"/>
                <a:ea typeface="Roboto"/>
                <a:cs typeface="Roboto"/>
                <a:sym typeface="Roboto"/>
              </a:defRPr>
            </a:pPr>
            <a:r>
              <a:rPr sz="2474" dirty="0"/>
              <a:t>2014-2017</a:t>
            </a:r>
          </a:p>
          <a:p>
            <a:pPr>
              <a:lnSpc>
                <a:spcPct val="10000"/>
              </a:lnSpc>
              <a:spcBef>
                <a:spcPts val="2803"/>
              </a:spcBef>
              <a:defRPr sz="2400">
                <a:latin typeface="Roboto"/>
                <a:ea typeface="Roboto"/>
                <a:cs typeface="Roboto"/>
                <a:sym typeface="Roboto"/>
              </a:defRPr>
            </a:pPr>
            <a:r>
              <a:rPr sz="1979" dirty="0"/>
              <a:t>Rise of Artificial Intelligence</a:t>
            </a:r>
          </a:p>
        </p:txBody>
      </p:sp>
      <p:sp>
        <p:nvSpPr>
          <p:cNvPr id="180" name="2014-2017…"/>
          <p:cNvSpPr txBox="1"/>
          <p:nvPr/>
        </p:nvSpPr>
        <p:spPr>
          <a:xfrm>
            <a:off x="9912668" y="8690783"/>
            <a:ext cx="3619887" cy="5681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1880" tIns="41880" rIns="41880" bIns="41880" anchor="ctr">
            <a:spAutoFit/>
          </a:bodyPr>
          <a:lstStyle/>
          <a:p>
            <a:pPr>
              <a:lnSpc>
                <a:spcPct val="10000"/>
              </a:lnSpc>
              <a:spcBef>
                <a:spcPts val="2803"/>
              </a:spcBef>
              <a:defRPr sz="3000" b="1">
                <a:solidFill>
                  <a:srgbClr val="A38B2C"/>
                </a:solidFill>
                <a:latin typeface="Roboto"/>
                <a:ea typeface="Roboto"/>
                <a:cs typeface="Roboto"/>
                <a:sym typeface="Roboto"/>
              </a:defRPr>
            </a:pPr>
            <a:r>
              <a:rPr sz="2474" dirty="0"/>
              <a:t>201</a:t>
            </a:r>
            <a:r>
              <a:rPr lang="en-US" sz="2474" dirty="0"/>
              <a:t>5</a:t>
            </a:r>
            <a:endParaRPr sz="2474" dirty="0"/>
          </a:p>
          <a:p>
            <a:pPr>
              <a:lnSpc>
                <a:spcPct val="10000"/>
              </a:lnSpc>
              <a:spcBef>
                <a:spcPts val="2803"/>
              </a:spcBef>
              <a:defRPr sz="2400">
                <a:latin typeface="Roboto"/>
                <a:ea typeface="Roboto"/>
                <a:cs typeface="Roboto"/>
                <a:sym typeface="Roboto"/>
              </a:defRPr>
            </a:pPr>
            <a:r>
              <a:rPr lang="en-US" sz="1979" dirty="0"/>
              <a:t>China Credit Bust</a:t>
            </a:r>
            <a:endParaRPr sz="1979" dirty="0"/>
          </a:p>
        </p:txBody>
      </p:sp>
      <p:sp>
        <p:nvSpPr>
          <p:cNvPr id="184" name="2016-2018…"/>
          <p:cNvSpPr txBox="1"/>
          <p:nvPr/>
        </p:nvSpPr>
        <p:spPr>
          <a:xfrm>
            <a:off x="14527284" y="692476"/>
            <a:ext cx="3810185" cy="21103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1880" tIns="41880" rIns="41880" bIns="41880" anchor="ctr">
            <a:spAutoFit/>
          </a:bodyPr>
          <a:lstStyle/>
          <a:p>
            <a:pPr>
              <a:lnSpc>
                <a:spcPct val="10000"/>
              </a:lnSpc>
              <a:spcBef>
                <a:spcPts val="2803"/>
              </a:spcBef>
              <a:defRPr sz="3000" b="1">
                <a:solidFill>
                  <a:srgbClr val="A38B2C"/>
                </a:solidFill>
                <a:latin typeface="Roboto"/>
                <a:ea typeface="Roboto"/>
                <a:cs typeface="Roboto"/>
                <a:sym typeface="Roboto"/>
              </a:defRPr>
            </a:pPr>
            <a:r>
              <a:rPr sz="2474" dirty="0"/>
              <a:t>2018</a:t>
            </a:r>
            <a:endParaRPr lang="en-US" sz="2474" dirty="0"/>
          </a:p>
          <a:p>
            <a:pPr>
              <a:spcBef>
                <a:spcPts val="1484"/>
              </a:spcBef>
              <a:defRPr sz="2400">
                <a:latin typeface="Roboto"/>
                <a:ea typeface="Roboto"/>
                <a:cs typeface="Roboto"/>
                <a:sym typeface="Roboto"/>
              </a:defRPr>
            </a:pPr>
            <a:r>
              <a:rPr lang="en-US" sz="1979" dirty="0"/>
              <a:t>Equity &amp; Credit Market Downturn</a:t>
            </a:r>
          </a:p>
          <a:p>
            <a:pPr>
              <a:spcBef>
                <a:spcPts val="1484"/>
              </a:spcBef>
              <a:defRPr sz="2400">
                <a:latin typeface="Roboto"/>
                <a:ea typeface="Roboto"/>
                <a:cs typeface="Roboto"/>
                <a:sym typeface="Roboto"/>
              </a:defRPr>
            </a:pPr>
            <a:r>
              <a:rPr lang="en-US" sz="1979" dirty="0"/>
              <a:t>Emerging Market Contagion</a:t>
            </a:r>
          </a:p>
          <a:p>
            <a:pPr>
              <a:spcBef>
                <a:spcPts val="1484"/>
              </a:spcBef>
              <a:defRPr sz="2400">
                <a:latin typeface="Roboto"/>
                <a:ea typeface="Roboto"/>
                <a:cs typeface="Roboto"/>
                <a:sym typeface="Roboto"/>
              </a:defRPr>
            </a:pPr>
            <a:endParaRPr lang="en-US" sz="1979" dirty="0"/>
          </a:p>
          <a:p>
            <a:pPr>
              <a:spcBef>
                <a:spcPts val="1484"/>
              </a:spcBef>
              <a:defRPr sz="2400">
                <a:latin typeface="Roboto"/>
                <a:ea typeface="Roboto"/>
                <a:cs typeface="Roboto"/>
                <a:sym typeface="Roboto"/>
              </a:defRPr>
            </a:pPr>
            <a:endParaRPr lang="en-US" sz="1979" dirty="0"/>
          </a:p>
        </p:txBody>
      </p:sp>
      <p:sp>
        <p:nvSpPr>
          <p:cNvPr id="185" name="2020…"/>
          <p:cNvSpPr txBox="1"/>
          <p:nvPr/>
        </p:nvSpPr>
        <p:spPr>
          <a:xfrm>
            <a:off x="14527285" y="2256747"/>
            <a:ext cx="3810185" cy="17459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1880" tIns="41880" rIns="41880" bIns="41880" anchor="ctr">
            <a:spAutoFit/>
          </a:bodyPr>
          <a:lstStyle/>
          <a:p>
            <a:pPr>
              <a:lnSpc>
                <a:spcPct val="10000"/>
              </a:lnSpc>
              <a:spcBef>
                <a:spcPts val="2803"/>
              </a:spcBef>
              <a:defRPr sz="3000" b="1">
                <a:solidFill>
                  <a:srgbClr val="A38B2C"/>
                </a:solidFill>
                <a:latin typeface="Roboto"/>
                <a:ea typeface="Roboto"/>
                <a:cs typeface="Roboto"/>
                <a:sym typeface="Roboto"/>
              </a:defRPr>
            </a:pPr>
            <a:r>
              <a:rPr sz="2474" dirty="0"/>
              <a:t>2020</a:t>
            </a:r>
            <a:endParaRPr lang="en-US" sz="2474" dirty="0"/>
          </a:p>
          <a:p>
            <a:pPr>
              <a:lnSpc>
                <a:spcPct val="10000"/>
              </a:lnSpc>
              <a:spcBef>
                <a:spcPts val="1484"/>
              </a:spcBef>
              <a:defRPr sz="3000" b="1">
                <a:solidFill>
                  <a:srgbClr val="A38B2C"/>
                </a:solidFill>
                <a:latin typeface="Roboto"/>
                <a:ea typeface="Roboto"/>
                <a:cs typeface="Roboto"/>
                <a:sym typeface="Roboto"/>
              </a:defRPr>
            </a:pPr>
            <a:endParaRPr lang="en-US" sz="2474" dirty="0"/>
          </a:p>
          <a:p>
            <a:pPr>
              <a:lnSpc>
                <a:spcPct val="10000"/>
              </a:lnSpc>
              <a:spcBef>
                <a:spcPts val="1484"/>
              </a:spcBef>
              <a:defRPr sz="2400">
                <a:latin typeface="Roboto"/>
                <a:ea typeface="Roboto"/>
                <a:cs typeface="Roboto"/>
                <a:sym typeface="Roboto"/>
              </a:defRPr>
            </a:pPr>
            <a:r>
              <a:rPr sz="1979" dirty="0"/>
              <a:t>Global Economic </a:t>
            </a:r>
            <a:r>
              <a:rPr lang="en-US" sz="1979" dirty="0"/>
              <a:t>Recession</a:t>
            </a:r>
          </a:p>
          <a:p>
            <a:pPr algn="ctr">
              <a:lnSpc>
                <a:spcPct val="10000"/>
              </a:lnSpc>
              <a:spcBef>
                <a:spcPts val="1484"/>
              </a:spcBef>
              <a:defRPr sz="2400">
                <a:latin typeface="Roboto"/>
                <a:ea typeface="Roboto"/>
                <a:cs typeface="Roboto"/>
                <a:sym typeface="Roboto"/>
              </a:defRPr>
            </a:pPr>
            <a:endParaRPr lang="en-US" sz="1979" dirty="0"/>
          </a:p>
          <a:p>
            <a:pPr>
              <a:lnSpc>
                <a:spcPct val="10000"/>
              </a:lnSpc>
              <a:spcBef>
                <a:spcPts val="1484"/>
              </a:spcBef>
              <a:defRPr sz="2400">
                <a:latin typeface="Roboto"/>
                <a:ea typeface="Roboto"/>
                <a:cs typeface="Roboto"/>
                <a:sym typeface="Roboto"/>
              </a:defRPr>
            </a:pPr>
            <a:r>
              <a:rPr lang="en-US" sz="1979" dirty="0"/>
              <a:t>March Equity Dislocation</a:t>
            </a:r>
          </a:p>
          <a:p>
            <a:pPr>
              <a:lnSpc>
                <a:spcPct val="10000"/>
              </a:lnSpc>
              <a:spcBef>
                <a:spcPts val="1484"/>
              </a:spcBef>
              <a:defRPr sz="2400">
                <a:latin typeface="Roboto"/>
                <a:ea typeface="Roboto"/>
                <a:cs typeface="Roboto"/>
                <a:sym typeface="Roboto"/>
              </a:defRPr>
            </a:pPr>
            <a:endParaRPr lang="en-US" sz="1979" dirty="0"/>
          </a:p>
          <a:p>
            <a:pPr>
              <a:lnSpc>
                <a:spcPct val="10000"/>
              </a:lnSpc>
              <a:spcBef>
                <a:spcPts val="1484"/>
              </a:spcBef>
              <a:defRPr sz="2400">
                <a:latin typeface="Roboto"/>
                <a:ea typeface="Roboto"/>
                <a:cs typeface="Roboto"/>
                <a:sym typeface="Roboto"/>
              </a:defRPr>
            </a:pPr>
            <a:r>
              <a:rPr lang="en-US" sz="1979" dirty="0"/>
              <a:t>Global Fiat Debasement</a:t>
            </a:r>
          </a:p>
          <a:p>
            <a:pPr>
              <a:lnSpc>
                <a:spcPct val="10000"/>
              </a:lnSpc>
              <a:spcBef>
                <a:spcPts val="1484"/>
              </a:spcBef>
              <a:defRPr sz="2400">
                <a:latin typeface="Roboto"/>
                <a:ea typeface="Roboto"/>
                <a:cs typeface="Roboto"/>
                <a:sym typeface="Roboto"/>
              </a:defRPr>
            </a:pPr>
            <a:endParaRPr lang="en-US" sz="1979" dirty="0"/>
          </a:p>
        </p:txBody>
      </p:sp>
      <p:sp>
        <p:nvSpPr>
          <p:cNvPr id="186" name="Line"/>
          <p:cNvSpPr/>
          <p:nvPr/>
        </p:nvSpPr>
        <p:spPr>
          <a:xfrm flipV="1">
            <a:off x="13809544" y="244853"/>
            <a:ext cx="133767" cy="10210083"/>
          </a:xfrm>
          <a:prstGeom prst="line">
            <a:avLst/>
          </a:prstGeom>
          <a:ln w="25400">
            <a:solidFill>
              <a:srgbClr val="D5D5D5"/>
            </a:solidFill>
            <a:miter lim="400000"/>
          </a:ln>
        </p:spPr>
        <p:txBody>
          <a:bodyPr lIns="41880" tIns="41880" rIns="41880" bIns="41880" anchor="ctr"/>
          <a:lstStyle/>
          <a:p>
            <a:endParaRPr sz="1484"/>
          </a:p>
        </p:txBody>
      </p:sp>
      <p:sp>
        <p:nvSpPr>
          <p:cNvPr id="187" name="Rectangle"/>
          <p:cNvSpPr/>
          <p:nvPr/>
        </p:nvSpPr>
        <p:spPr>
          <a:xfrm>
            <a:off x="937621" y="5025219"/>
            <a:ext cx="1298650" cy="34359"/>
          </a:xfrm>
          <a:prstGeom prst="rect">
            <a:avLst/>
          </a:prstGeom>
          <a:solidFill>
            <a:srgbClr val="A38B2C"/>
          </a:solidFill>
          <a:ln w="12700">
            <a:miter lim="400000"/>
          </a:ln>
        </p:spPr>
        <p:txBody>
          <a:bodyPr lIns="41880" tIns="41880" rIns="41880" bIns="41880" anchor="ctr"/>
          <a:lstStyle/>
          <a:p>
            <a:pPr algn="ctr" defTabSz="680593">
              <a:defRPr sz="3200">
                <a:solidFill>
                  <a:srgbClr val="FFFFFF"/>
                </a:solidFill>
                <a:latin typeface="Helvetica Neue Medium"/>
                <a:ea typeface="Helvetica Neue Medium"/>
                <a:cs typeface="Helvetica Neue Medium"/>
                <a:sym typeface="Helvetica Neue Medium"/>
              </a:defRPr>
            </a:pPr>
            <a:endParaRPr sz="2638"/>
          </a:p>
        </p:txBody>
      </p:sp>
      <p:sp>
        <p:nvSpPr>
          <p:cNvPr id="188" name="History of…"/>
          <p:cNvSpPr txBox="1"/>
          <p:nvPr/>
        </p:nvSpPr>
        <p:spPr>
          <a:xfrm>
            <a:off x="937619" y="2764576"/>
            <a:ext cx="6831618" cy="20392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880" tIns="41880" rIns="41880" bIns="41880" anchor="ctr">
            <a:spAutoFit/>
          </a:bodyPr>
          <a:lstStyle/>
          <a:p>
            <a:pPr>
              <a:spcBef>
                <a:spcPts val="412"/>
              </a:spcBef>
              <a:defRPr sz="7500">
                <a:solidFill>
                  <a:srgbClr val="FFFFFF"/>
                </a:solidFill>
                <a:latin typeface="Roboto Thin"/>
                <a:ea typeface="Roboto Thin"/>
                <a:cs typeface="Roboto Thin"/>
                <a:sym typeface="Roboto Thin"/>
              </a:defRPr>
            </a:pPr>
            <a:r>
              <a:rPr sz="6184" dirty="0"/>
              <a:t>History of</a:t>
            </a:r>
          </a:p>
          <a:p>
            <a:pPr>
              <a:spcBef>
                <a:spcPts val="412"/>
              </a:spcBef>
              <a:defRPr sz="7500">
                <a:solidFill>
                  <a:srgbClr val="FFFFFF"/>
                </a:solidFill>
                <a:latin typeface="Roboto Thin"/>
                <a:ea typeface="Roboto Thin"/>
                <a:cs typeface="Roboto Thin"/>
                <a:sym typeface="Roboto Thin"/>
              </a:defRPr>
            </a:pPr>
            <a:r>
              <a:rPr sz="6184" dirty="0"/>
              <a:t>Successful Themes</a:t>
            </a:r>
          </a:p>
        </p:txBody>
      </p:sp>
      <p:sp>
        <p:nvSpPr>
          <p:cNvPr id="189" name="Crescat’s investment process has led to successfully capitalizing on many major economic themes"/>
          <p:cNvSpPr txBox="1"/>
          <p:nvPr/>
        </p:nvSpPr>
        <p:spPr>
          <a:xfrm>
            <a:off x="937620" y="5439339"/>
            <a:ext cx="5489305" cy="12268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1880" tIns="41880" rIns="41880" bIns="41880" anchor="ctr">
            <a:spAutoFit/>
          </a:bodyPr>
          <a:lstStyle>
            <a:lvl1pPr defTabSz="914400">
              <a:lnSpc>
                <a:spcPct val="100000"/>
              </a:lnSpc>
              <a:spcBef>
                <a:spcPts val="400"/>
              </a:spcBef>
              <a:buFont typeface="Arial"/>
              <a:defRPr sz="3000">
                <a:solidFill>
                  <a:srgbClr val="FFFFFF"/>
                </a:solidFill>
                <a:latin typeface="Roboto Light"/>
                <a:ea typeface="Roboto Light"/>
                <a:cs typeface="Roboto Light"/>
                <a:sym typeface="Roboto Light"/>
              </a:defRPr>
            </a:lvl1pPr>
          </a:lstStyle>
          <a:p>
            <a:r>
              <a:rPr sz="2474" dirty="0"/>
              <a:t>Crescat’s investment process has led</a:t>
            </a:r>
            <a:r>
              <a:rPr lang="en-US" sz="2474" dirty="0"/>
              <a:t> us</a:t>
            </a:r>
            <a:r>
              <a:rPr sz="2474" dirty="0"/>
              <a:t> to successfully capitaliz</a:t>
            </a:r>
            <a:r>
              <a:rPr lang="en-US" sz="2474" dirty="0"/>
              <a:t>e</a:t>
            </a:r>
            <a:r>
              <a:rPr sz="2474" dirty="0"/>
              <a:t> on many major economic themes</a:t>
            </a:r>
          </a:p>
        </p:txBody>
      </p:sp>
      <p:sp>
        <p:nvSpPr>
          <p:cNvPr id="190" name="Rectangle"/>
          <p:cNvSpPr/>
          <p:nvPr/>
        </p:nvSpPr>
        <p:spPr>
          <a:xfrm>
            <a:off x="9547963" y="731615"/>
            <a:ext cx="219326" cy="281370"/>
          </a:xfrm>
          <a:prstGeom prst="rect">
            <a:avLst/>
          </a:prstGeom>
          <a:solidFill>
            <a:srgbClr val="D5D5D5"/>
          </a:solidFill>
          <a:ln w="12700">
            <a:miter lim="400000"/>
          </a:ln>
        </p:spPr>
        <p:txBody>
          <a:bodyPr lIns="41880" tIns="41880" rIns="41880" bIns="41880" anchor="ctr"/>
          <a:lstStyle/>
          <a:p>
            <a:pPr algn="ctr" defTabSz="680593">
              <a:defRPr sz="3200">
                <a:solidFill>
                  <a:srgbClr val="FFFFFF"/>
                </a:solidFill>
                <a:latin typeface="Helvetica Neue Medium"/>
                <a:ea typeface="Helvetica Neue Medium"/>
                <a:cs typeface="Helvetica Neue Medium"/>
                <a:sym typeface="Helvetica Neue Medium"/>
              </a:defRPr>
            </a:pPr>
            <a:endParaRPr sz="2638" dirty="0"/>
          </a:p>
        </p:txBody>
      </p:sp>
      <p:sp>
        <p:nvSpPr>
          <p:cNvPr id="191" name="Rectangle"/>
          <p:cNvSpPr/>
          <p:nvPr/>
        </p:nvSpPr>
        <p:spPr>
          <a:xfrm>
            <a:off x="9541807" y="1837344"/>
            <a:ext cx="219326" cy="281370"/>
          </a:xfrm>
          <a:prstGeom prst="rect">
            <a:avLst/>
          </a:prstGeom>
          <a:solidFill>
            <a:srgbClr val="D5D5D5"/>
          </a:solidFill>
          <a:ln w="12700">
            <a:miter lim="400000"/>
          </a:ln>
        </p:spPr>
        <p:txBody>
          <a:bodyPr lIns="41880" tIns="41880" rIns="41880" bIns="41880" anchor="ctr"/>
          <a:lstStyle/>
          <a:p>
            <a:pPr algn="ctr" defTabSz="680593">
              <a:defRPr sz="3200">
                <a:solidFill>
                  <a:srgbClr val="FFFFFF"/>
                </a:solidFill>
                <a:latin typeface="Helvetica Neue Medium"/>
                <a:ea typeface="Helvetica Neue Medium"/>
                <a:cs typeface="Helvetica Neue Medium"/>
                <a:sym typeface="Helvetica Neue Medium"/>
              </a:defRPr>
            </a:pPr>
            <a:endParaRPr sz="2638"/>
          </a:p>
        </p:txBody>
      </p:sp>
      <p:sp>
        <p:nvSpPr>
          <p:cNvPr id="193" name="Rectangle"/>
          <p:cNvSpPr/>
          <p:nvPr/>
        </p:nvSpPr>
        <p:spPr>
          <a:xfrm>
            <a:off x="9541807" y="3182927"/>
            <a:ext cx="219326" cy="281370"/>
          </a:xfrm>
          <a:prstGeom prst="rect">
            <a:avLst/>
          </a:prstGeom>
          <a:solidFill>
            <a:srgbClr val="D5D5D5"/>
          </a:solidFill>
          <a:ln w="12700">
            <a:miter lim="400000"/>
          </a:ln>
        </p:spPr>
        <p:txBody>
          <a:bodyPr lIns="41880" tIns="41880" rIns="41880" bIns="41880" anchor="ctr"/>
          <a:lstStyle/>
          <a:p>
            <a:pPr algn="ctr" defTabSz="680593">
              <a:defRPr sz="3200">
                <a:solidFill>
                  <a:srgbClr val="FFFFFF"/>
                </a:solidFill>
                <a:latin typeface="Helvetica Neue Medium"/>
                <a:ea typeface="Helvetica Neue Medium"/>
                <a:cs typeface="Helvetica Neue Medium"/>
                <a:sym typeface="Helvetica Neue Medium"/>
              </a:defRPr>
            </a:pPr>
            <a:endParaRPr sz="2638"/>
          </a:p>
        </p:txBody>
      </p:sp>
      <p:sp>
        <p:nvSpPr>
          <p:cNvPr id="194" name="Rectangle"/>
          <p:cNvSpPr/>
          <p:nvPr/>
        </p:nvSpPr>
        <p:spPr>
          <a:xfrm>
            <a:off x="9541807" y="4273827"/>
            <a:ext cx="219326" cy="281370"/>
          </a:xfrm>
          <a:prstGeom prst="rect">
            <a:avLst/>
          </a:prstGeom>
          <a:solidFill>
            <a:srgbClr val="D5D5D5"/>
          </a:solidFill>
          <a:ln w="12700">
            <a:miter lim="400000"/>
          </a:ln>
        </p:spPr>
        <p:txBody>
          <a:bodyPr lIns="41880" tIns="41880" rIns="41880" bIns="41880" anchor="ctr"/>
          <a:lstStyle/>
          <a:p>
            <a:pPr algn="ctr" defTabSz="680593">
              <a:defRPr sz="3200">
                <a:solidFill>
                  <a:srgbClr val="FFFFFF"/>
                </a:solidFill>
                <a:latin typeface="Helvetica Neue Medium"/>
                <a:ea typeface="Helvetica Neue Medium"/>
                <a:cs typeface="Helvetica Neue Medium"/>
                <a:sym typeface="Helvetica Neue Medium"/>
              </a:defRPr>
            </a:pPr>
            <a:endParaRPr sz="2638"/>
          </a:p>
        </p:txBody>
      </p:sp>
      <p:sp>
        <p:nvSpPr>
          <p:cNvPr id="195" name="Rectangle"/>
          <p:cNvSpPr/>
          <p:nvPr/>
        </p:nvSpPr>
        <p:spPr>
          <a:xfrm>
            <a:off x="9541807" y="5473643"/>
            <a:ext cx="219326" cy="281370"/>
          </a:xfrm>
          <a:prstGeom prst="rect">
            <a:avLst/>
          </a:prstGeom>
          <a:solidFill>
            <a:srgbClr val="D5D5D5"/>
          </a:solidFill>
          <a:ln w="12700">
            <a:miter lim="400000"/>
          </a:ln>
        </p:spPr>
        <p:txBody>
          <a:bodyPr lIns="41880" tIns="41880" rIns="41880" bIns="41880" anchor="ctr"/>
          <a:lstStyle/>
          <a:p>
            <a:pPr algn="ctr" defTabSz="680593">
              <a:defRPr sz="3200">
                <a:solidFill>
                  <a:srgbClr val="FFFFFF"/>
                </a:solidFill>
                <a:latin typeface="Helvetica Neue Medium"/>
                <a:ea typeface="Helvetica Neue Medium"/>
                <a:cs typeface="Helvetica Neue Medium"/>
                <a:sym typeface="Helvetica Neue Medium"/>
              </a:defRPr>
            </a:pPr>
            <a:endParaRPr sz="2638"/>
          </a:p>
        </p:txBody>
      </p:sp>
      <p:sp>
        <p:nvSpPr>
          <p:cNvPr id="196" name="Rectangle"/>
          <p:cNvSpPr/>
          <p:nvPr/>
        </p:nvSpPr>
        <p:spPr>
          <a:xfrm>
            <a:off x="9541807" y="6507393"/>
            <a:ext cx="219326" cy="281370"/>
          </a:xfrm>
          <a:prstGeom prst="rect">
            <a:avLst/>
          </a:prstGeom>
          <a:solidFill>
            <a:srgbClr val="D5D5D5"/>
          </a:solidFill>
          <a:ln w="12700">
            <a:miter lim="400000"/>
          </a:ln>
        </p:spPr>
        <p:txBody>
          <a:bodyPr lIns="41880" tIns="41880" rIns="41880" bIns="41880" anchor="ctr"/>
          <a:lstStyle/>
          <a:p>
            <a:pPr algn="ctr" defTabSz="680593">
              <a:defRPr sz="3200">
                <a:solidFill>
                  <a:srgbClr val="FFFFFF"/>
                </a:solidFill>
                <a:latin typeface="Helvetica Neue Medium"/>
                <a:ea typeface="Helvetica Neue Medium"/>
                <a:cs typeface="Helvetica Neue Medium"/>
                <a:sym typeface="Helvetica Neue Medium"/>
              </a:defRPr>
            </a:pPr>
            <a:endParaRPr sz="2638"/>
          </a:p>
        </p:txBody>
      </p:sp>
      <p:sp>
        <p:nvSpPr>
          <p:cNvPr id="197" name="Rectangle"/>
          <p:cNvSpPr/>
          <p:nvPr/>
        </p:nvSpPr>
        <p:spPr>
          <a:xfrm>
            <a:off x="9489804" y="7715506"/>
            <a:ext cx="219326" cy="281370"/>
          </a:xfrm>
          <a:prstGeom prst="rect">
            <a:avLst/>
          </a:prstGeom>
          <a:solidFill>
            <a:srgbClr val="D5D5D5"/>
          </a:solidFill>
          <a:ln w="12700">
            <a:miter lim="400000"/>
          </a:ln>
        </p:spPr>
        <p:txBody>
          <a:bodyPr lIns="41880" tIns="41880" rIns="41880" bIns="41880" anchor="ctr"/>
          <a:lstStyle/>
          <a:p>
            <a:pPr algn="ctr" defTabSz="680593">
              <a:defRPr sz="3200">
                <a:solidFill>
                  <a:srgbClr val="FFFFFF"/>
                </a:solidFill>
                <a:latin typeface="Helvetica Neue Medium"/>
                <a:ea typeface="Helvetica Neue Medium"/>
                <a:cs typeface="Helvetica Neue Medium"/>
                <a:sym typeface="Helvetica Neue Medium"/>
              </a:defRPr>
            </a:pPr>
            <a:endParaRPr sz="2638"/>
          </a:p>
        </p:txBody>
      </p:sp>
      <p:sp>
        <p:nvSpPr>
          <p:cNvPr id="198" name="Rectangle"/>
          <p:cNvSpPr/>
          <p:nvPr/>
        </p:nvSpPr>
        <p:spPr>
          <a:xfrm>
            <a:off x="9442494" y="8667448"/>
            <a:ext cx="219326" cy="281370"/>
          </a:xfrm>
          <a:prstGeom prst="rect">
            <a:avLst/>
          </a:prstGeom>
          <a:solidFill>
            <a:srgbClr val="D5D5D5"/>
          </a:solidFill>
          <a:ln w="12700">
            <a:miter lim="400000"/>
          </a:ln>
        </p:spPr>
        <p:txBody>
          <a:bodyPr lIns="41880" tIns="41880" rIns="41880" bIns="41880" anchor="ctr"/>
          <a:lstStyle/>
          <a:p>
            <a:pPr algn="ctr" defTabSz="680593">
              <a:defRPr sz="3200">
                <a:solidFill>
                  <a:srgbClr val="FFFFFF"/>
                </a:solidFill>
                <a:latin typeface="Helvetica Neue Medium"/>
                <a:ea typeface="Helvetica Neue Medium"/>
                <a:cs typeface="Helvetica Neue Medium"/>
                <a:sym typeface="Helvetica Neue Medium"/>
              </a:defRPr>
            </a:pPr>
            <a:endParaRPr sz="2638"/>
          </a:p>
        </p:txBody>
      </p:sp>
      <p:sp>
        <p:nvSpPr>
          <p:cNvPr id="200" name="Rectangle"/>
          <p:cNvSpPr/>
          <p:nvPr/>
        </p:nvSpPr>
        <p:spPr>
          <a:xfrm>
            <a:off x="14166563" y="758815"/>
            <a:ext cx="219326" cy="281370"/>
          </a:xfrm>
          <a:prstGeom prst="rect">
            <a:avLst/>
          </a:prstGeom>
          <a:solidFill>
            <a:srgbClr val="D5D5D5"/>
          </a:solidFill>
          <a:ln w="12700">
            <a:miter lim="400000"/>
          </a:ln>
        </p:spPr>
        <p:txBody>
          <a:bodyPr lIns="41880" tIns="41880" rIns="41880" bIns="41880" anchor="ctr"/>
          <a:lstStyle/>
          <a:p>
            <a:pPr algn="ctr" defTabSz="680593">
              <a:defRPr sz="3200">
                <a:solidFill>
                  <a:srgbClr val="FFFFFF"/>
                </a:solidFill>
                <a:latin typeface="Helvetica Neue Medium"/>
                <a:ea typeface="Helvetica Neue Medium"/>
                <a:cs typeface="Helvetica Neue Medium"/>
                <a:sym typeface="Helvetica Neue Medium"/>
              </a:defRPr>
            </a:pPr>
            <a:endParaRPr sz="2638"/>
          </a:p>
        </p:txBody>
      </p:sp>
      <p:sp>
        <p:nvSpPr>
          <p:cNvPr id="201" name="Rectangle"/>
          <p:cNvSpPr/>
          <p:nvPr/>
        </p:nvSpPr>
        <p:spPr>
          <a:xfrm>
            <a:off x="14186196" y="2358383"/>
            <a:ext cx="219326" cy="281370"/>
          </a:xfrm>
          <a:prstGeom prst="rect">
            <a:avLst/>
          </a:prstGeom>
          <a:solidFill>
            <a:srgbClr val="D5D5D5"/>
          </a:solidFill>
          <a:ln w="12700">
            <a:miter lim="400000"/>
          </a:ln>
        </p:spPr>
        <p:txBody>
          <a:bodyPr lIns="41880" tIns="41880" rIns="41880" bIns="41880" anchor="ctr"/>
          <a:lstStyle/>
          <a:p>
            <a:pPr algn="ctr" defTabSz="680593">
              <a:defRPr sz="3200">
                <a:solidFill>
                  <a:srgbClr val="FFFFFF"/>
                </a:solidFill>
                <a:latin typeface="Helvetica Neue Medium"/>
                <a:ea typeface="Helvetica Neue Medium"/>
                <a:cs typeface="Helvetica Neue Medium"/>
                <a:sym typeface="Helvetica Neue Medium"/>
              </a:defRPr>
            </a:pPr>
            <a:endParaRPr sz="2638"/>
          </a:p>
        </p:txBody>
      </p:sp>
      <p:sp>
        <p:nvSpPr>
          <p:cNvPr id="204" name="Triangle"/>
          <p:cNvSpPr/>
          <p:nvPr/>
        </p:nvSpPr>
        <p:spPr>
          <a:xfrm rot="16200000">
            <a:off x="8160062" y="4563703"/>
            <a:ext cx="572517" cy="32768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FFFFF"/>
          </a:solidFill>
          <a:ln w="12700">
            <a:miter lim="400000"/>
          </a:ln>
        </p:spPr>
        <p:txBody>
          <a:bodyPr lIns="41880" tIns="41880" rIns="41880" bIns="41880" anchor="ctr"/>
          <a:lstStyle/>
          <a:p>
            <a:pPr algn="ctr" defTabSz="680593">
              <a:defRPr sz="3200">
                <a:solidFill>
                  <a:srgbClr val="FFFFFF"/>
                </a:solidFill>
                <a:latin typeface="Helvetica Neue Medium"/>
                <a:ea typeface="Helvetica Neue Medium"/>
                <a:cs typeface="Helvetica Neue Medium"/>
                <a:sym typeface="Helvetica Neue Medium"/>
              </a:defRPr>
            </a:pPr>
            <a:endParaRPr sz="2638"/>
          </a:p>
        </p:txBody>
      </p:sp>
      <p:sp>
        <p:nvSpPr>
          <p:cNvPr id="37" name="2006-2008…">
            <a:extLst>
              <a:ext uri="{FF2B5EF4-FFF2-40B4-BE49-F238E27FC236}">
                <a16:creationId xmlns:a16="http://schemas.microsoft.com/office/drawing/2014/main" id="{C6C07034-A92A-48D4-87D6-88D4EC950842}"/>
              </a:ext>
            </a:extLst>
          </p:cNvPr>
          <p:cNvSpPr txBox="1"/>
          <p:nvPr/>
        </p:nvSpPr>
        <p:spPr>
          <a:xfrm>
            <a:off x="9908064" y="7724288"/>
            <a:ext cx="4524940" cy="5681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1880" tIns="41880" rIns="41880" bIns="41880" anchor="ctr">
            <a:spAutoFit/>
          </a:bodyPr>
          <a:lstStyle/>
          <a:p>
            <a:pPr>
              <a:lnSpc>
                <a:spcPct val="10000"/>
              </a:lnSpc>
              <a:spcBef>
                <a:spcPts val="2803"/>
              </a:spcBef>
              <a:defRPr sz="3000" b="1">
                <a:solidFill>
                  <a:srgbClr val="A38B2C"/>
                </a:solidFill>
                <a:latin typeface="Roboto"/>
                <a:ea typeface="Roboto"/>
                <a:cs typeface="Roboto"/>
                <a:sym typeface="Roboto"/>
              </a:defRPr>
            </a:pPr>
            <a:r>
              <a:rPr sz="2474" dirty="0"/>
              <a:t>20</a:t>
            </a:r>
            <a:r>
              <a:rPr lang="en-US" sz="2474" dirty="0"/>
              <a:t>14</a:t>
            </a:r>
            <a:r>
              <a:rPr sz="2474" dirty="0"/>
              <a:t>-20</a:t>
            </a:r>
            <a:r>
              <a:rPr lang="en-US" sz="2474" dirty="0"/>
              <a:t>19</a:t>
            </a:r>
          </a:p>
          <a:p>
            <a:pPr>
              <a:lnSpc>
                <a:spcPct val="10000"/>
              </a:lnSpc>
              <a:spcBef>
                <a:spcPts val="2803"/>
              </a:spcBef>
              <a:defRPr sz="2400">
                <a:latin typeface="Roboto"/>
                <a:ea typeface="Roboto"/>
                <a:cs typeface="Roboto"/>
                <a:sym typeface="Roboto"/>
              </a:defRPr>
            </a:pPr>
            <a:r>
              <a:rPr lang="en-US" sz="1979" dirty="0"/>
              <a:t>Yuan Devaluation</a:t>
            </a:r>
          </a:p>
        </p:txBody>
      </p:sp>
      <p:sp>
        <p:nvSpPr>
          <p:cNvPr id="39" name="Rectangle">
            <a:extLst>
              <a:ext uri="{FF2B5EF4-FFF2-40B4-BE49-F238E27FC236}">
                <a16:creationId xmlns:a16="http://schemas.microsoft.com/office/drawing/2014/main" id="{AE804E56-4DAB-41E2-89DE-4FD1E187A757}"/>
              </a:ext>
            </a:extLst>
          </p:cNvPr>
          <p:cNvSpPr/>
          <p:nvPr/>
        </p:nvSpPr>
        <p:spPr>
          <a:xfrm>
            <a:off x="14168814" y="4352329"/>
            <a:ext cx="219326" cy="281370"/>
          </a:xfrm>
          <a:prstGeom prst="rect">
            <a:avLst/>
          </a:prstGeom>
          <a:solidFill>
            <a:srgbClr val="D5D5D5"/>
          </a:solidFill>
          <a:ln w="12700">
            <a:miter lim="400000"/>
          </a:ln>
        </p:spPr>
        <p:txBody>
          <a:bodyPr lIns="41880" tIns="41880" rIns="41880" bIns="41880" anchor="ctr"/>
          <a:lstStyle/>
          <a:p>
            <a:pPr algn="ctr" defTabSz="680593">
              <a:defRPr sz="3200">
                <a:solidFill>
                  <a:srgbClr val="FFFFFF"/>
                </a:solidFill>
                <a:latin typeface="Helvetica Neue Medium"/>
                <a:ea typeface="Helvetica Neue Medium"/>
                <a:cs typeface="Helvetica Neue Medium"/>
                <a:sym typeface="Helvetica Neue Medium"/>
              </a:defRPr>
            </a:pPr>
            <a:endParaRPr sz="2638"/>
          </a:p>
        </p:txBody>
      </p:sp>
      <p:sp>
        <p:nvSpPr>
          <p:cNvPr id="40" name="2020…">
            <a:extLst>
              <a:ext uri="{FF2B5EF4-FFF2-40B4-BE49-F238E27FC236}">
                <a16:creationId xmlns:a16="http://schemas.microsoft.com/office/drawing/2014/main" id="{2AD37E8E-03A0-43CF-B5AE-F88CFB930365}"/>
              </a:ext>
            </a:extLst>
          </p:cNvPr>
          <p:cNvSpPr txBox="1"/>
          <p:nvPr/>
        </p:nvSpPr>
        <p:spPr>
          <a:xfrm>
            <a:off x="14502709" y="4245785"/>
            <a:ext cx="3810185" cy="1292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1880" tIns="41880" rIns="41880" bIns="41880" anchor="ctr">
            <a:spAutoFit/>
          </a:bodyPr>
          <a:lstStyle/>
          <a:p>
            <a:pPr>
              <a:lnSpc>
                <a:spcPct val="10000"/>
              </a:lnSpc>
              <a:spcBef>
                <a:spcPts val="2803"/>
              </a:spcBef>
              <a:defRPr sz="3000" b="1">
                <a:solidFill>
                  <a:srgbClr val="A38B2C"/>
                </a:solidFill>
                <a:latin typeface="Roboto"/>
                <a:ea typeface="Roboto"/>
                <a:cs typeface="Roboto"/>
                <a:sym typeface="Roboto"/>
              </a:defRPr>
            </a:pPr>
            <a:r>
              <a:rPr lang="en-US" sz="2474" dirty="0"/>
              <a:t>2021</a:t>
            </a:r>
          </a:p>
          <a:p>
            <a:pPr>
              <a:lnSpc>
                <a:spcPct val="10000"/>
              </a:lnSpc>
              <a:spcBef>
                <a:spcPts val="1484"/>
              </a:spcBef>
              <a:defRPr sz="2400">
                <a:latin typeface="Roboto"/>
                <a:ea typeface="Roboto"/>
                <a:cs typeface="Roboto"/>
                <a:sym typeface="Roboto"/>
              </a:defRPr>
            </a:pPr>
            <a:endParaRPr lang="en-US" sz="1979" dirty="0"/>
          </a:p>
          <a:p>
            <a:pPr>
              <a:lnSpc>
                <a:spcPct val="10000"/>
              </a:lnSpc>
              <a:spcBef>
                <a:spcPts val="1484"/>
              </a:spcBef>
              <a:defRPr sz="2400">
                <a:latin typeface="Roboto"/>
                <a:ea typeface="Roboto"/>
                <a:cs typeface="Roboto"/>
                <a:sym typeface="Roboto"/>
              </a:defRPr>
            </a:pPr>
            <a:r>
              <a:rPr lang="en-US" sz="1979" dirty="0"/>
              <a:t>Resource Underinvestment</a:t>
            </a:r>
          </a:p>
          <a:p>
            <a:pPr>
              <a:lnSpc>
                <a:spcPct val="10000"/>
              </a:lnSpc>
              <a:spcBef>
                <a:spcPts val="1484"/>
              </a:spcBef>
              <a:defRPr sz="2400">
                <a:latin typeface="Roboto"/>
                <a:ea typeface="Roboto"/>
                <a:cs typeface="Roboto"/>
                <a:sym typeface="Roboto"/>
              </a:defRPr>
            </a:pPr>
            <a:endParaRPr lang="en-US" sz="1979" dirty="0"/>
          </a:p>
          <a:p>
            <a:pPr>
              <a:lnSpc>
                <a:spcPct val="10000"/>
              </a:lnSpc>
              <a:spcBef>
                <a:spcPts val="1484"/>
              </a:spcBef>
              <a:defRPr sz="2400">
                <a:latin typeface="Roboto"/>
                <a:ea typeface="Roboto"/>
                <a:cs typeface="Roboto"/>
                <a:sym typeface="Roboto"/>
              </a:defRPr>
            </a:pPr>
            <a:r>
              <a:rPr lang="en-US" sz="1979" dirty="0"/>
              <a:t>Energy Shortage</a:t>
            </a:r>
          </a:p>
          <a:p>
            <a:pPr>
              <a:lnSpc>
                <a:spcPct val="10000"/>
              </a:lnSpc>
              <a:spcBef>
                <a:spcPts val="1484"/>
              </a:spcBef>
              <a:defRPr sz="2400">
                <a:latin typeface="Roboto"/>
                <a:ea typeface="Roboto"/>
                <a:cs typeface="Roboto"/>
                <a:sym typeface="Roboto"/>
              </a:defRPr>
            </a:pPr>
            <a:endParaRPr lang="en-US" sz="1979" dirty="0"/>
          </a:p>
        </p:txBody>
      </p:sp>
      <p:sp>
        <p:nvSpPr>
          <p:cNvPr id="44" name="Slide Number Placeholder 1">
            <a:extLst>
              <a:ext uri="{FF2B5EF4-FFF2-40B4-BE49-F238E27FC236}">
                <a16:creationId xmlns:a16="http://schemas.microsoft.com/office/drawing/2014/main" id="{A1E3ED72-7286-4721-8583-AD53ADD16B87}"/>
              </a:ext>
            </a:extLst>
          </p:cNvPr>
          <p:cNvSpPr txBox="1">
            <a:spLocks/>
          </p:cNvSpPr>
          <p:nvPr/>
        </p:nvSpPr>
        <p:spPr>
          <a:xfrm>
            <a:off x="9904645" y="10826828"/>
            <a:ext cx="528379" cy="25529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098">
              <a:lnSpc>
                <a:spcPts val="1735"/>
              </a:lnSpc>
            </a:pPr>
            <a:fld id="{81D60167-4931-47E6-BA6A-407CBD079E47}" type="slidenum">
              <a:rPr lang="en-US" sz="1449" spc="15">
                <a:latin typeface="Arial" panose="020B0604020202020204" pitchFamily="34" charset="0"/>
                <a:cs typeface="Arial" panose="020B0604020202020204" pitchFamily="34" charset="0"/>
              </a:rPr>
              <a:pPr marL="38098">
                <a:lnSpc>
                  <a:spcPts val="1735"/>
                </a:lnSpc>
              </a:pPr>
              <a:t>46</a:t>
            </a:fld>
            <a:endParaRPr lang="en-US" sz="1449" spc="15" dirty="0">
              <a:latin typeface="Arial" panose="020B0604020202020204" pitchFamily="34" charset="0"/>
              <a:cs typeface="Arial" panose="020B0604020202020204" pitchFamily="34" charset="0"/>
            </a:endParaRPr>
          </a:p>
        </p:txBody>
      </p:sp>
      <p:pic>
        <p:nvPicPr>
          <p:cNvPr id="43" name="object 6">
            <a:extLst>
              <a:ext uri="{FF2B5EF4-FFF2-40B4-BE49-F238E27FC236}">
                <a16:creationId xmlns:a16="http://schemas.microsoft.com/office/drawing/2014/main" id="{508D97EC-AC59-484B-9758-2024A73A23EE}"/>
              </a:ext>
            </a:extLst>
          </p:cNvPr>
          <p:cNvPicPr/>
          <p:nvPr/>
        </p:nvPicPr>
        <p:blipFill rotWithShape="1">
          <a:blip r:embed="rId4" cstate="print"/>
          <a:srcRect l="20132" r="12610" b="39148"/>
          <a:stretch/>
        </p:blipFill>
        <p:spPr>
          <a:xfrm>
            <a:off x="-44367" y="10266865"/>
            <a:ext cx="2438057" cy="814881"/>
          </a:xfrm>
          <a:prstGeom prst="rect">
            <a:avLst/>
          </a:prstGeom>
        </p:spPr>
      </p:pic>
      <p:sp>
        <p:nvSpPr>
          <p:cNvPr id="46" name="Crescat Capital Firm Presentation | June 2020…">
            <a:extLst>
              <a:ext uri="{FF2B5EF4-FFF2-40B4-BE49-F238E27FC236}">
                <a16:creationId xmlns:a16="http://schemas.microsoft.com/office/drawing/2014/main" id="{22CC977A-68B2-C743-9D2B-375A9D814B6B}"/>
              </a:ext>
            </a:extLst>
          </p:cNvPr>
          <p:cNvSpPr txBox="1"/>
          <p:nvPr/>
        </p:nvSpPr>
        <p:spPr>
          <a:xfrm>
            <a:off x="15503872" y="10830614"/>
            <a:ext cx="4172663" cy="4145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880" tIns="41880" rIns="41880" bIns="41880" anchor="ctr">
            <a:spAutoFit/>
          </a:bodyPr>
          <a:lstStyle/>
          <a:p>
            <a:pPr defTabSz="753888">
              <a:defRPr sz="2600">
                <a:solidFill>
                  <a:srgbClr val="A38B2C"/>
                </a:solidFill>
                <a:latin typeface="Roboto"/>
                <a:ea typeface="Roboto"/>
                <a:cs typeface="Roboto"/>
                <a:sym typeface="Roboto"/>
              </a:defRPr>
            </a:pPr>
            <a:r>
              <a:rPr lang="en-US" sz="2144" dirty="0">
                <a:solidFill>
                  <a:schemeClr val="tx1">
                    <a:lumMod val="95000"/>
                    <a:lumOff val="5000"/>
                  </a:schemeClr>
                </a:solidFill>
              </a:rPr>
              <a:t>Crescat Firmwide Presentation</a:t>
            </a:r>
          </a:p>
        </p:txBody>
      </p:sp>
      <p:sp>
        <p:nvSpPr>
          <p:cNvPr id="5" name="Rectangle">
            <a:extLst>
              <a:ext uri="{FF2B5EF4-FFF2-40B4-BE49-F238E27FC236}">
                <a16:creationId xmlns:a16="http://schemas.microsoft.com/office/drawing/2014/main" id="{76EA9BF8-D05A-C23D-9B7E-6DE9A6F17694}"/>
              </a:ext>
            </a:extLst>
          </p:cNvPr>
          <p:cNvSpPr/>
          <p:nvPr/>
        </p:nvSpPr>
        <p:spPr>
          <a:xfrm>
            <a:off x="14168814" y="6210535"/>
            <a:ext cx="219326" cy="281370"/>
          </a:xfrm>
          <a:prstGeom prst="rect">
            <a:avLst/>
          </a:prstGeom>
          <a:solidFill>
            <a:srgbClr val="D5D5D5"/>
          </a:solidFill>
          <a:ln w="12700">
            <a:miter lim="400000"/>
          </a:ln>
        </p:spPr>
        <p:txBody>
          <a:bodyPr lIns="41880" tIns="41880" rIns="41880" bIns="41880" anchor="ctr"/>
          <a:lstStyle/>
          <a:p>
            <a:pPr algn="ctr" defTabSz="680593">
              <a:defRPr sz="3200">
                <a:solidFill>
                  <a:srgbClr val="FFFFFF"/>
                </a:solidFill>
                <a:latin typeface="Helvetica Neue Medium"/>
                <a:ea typeface="Helvetica Neue Medium"/>
                <a:cs typeface="Helvetica Neue Medium"/>
                <a:sym typeface="Helvetica Neue Medium"/>
              </a:defRPr>
            </a:pPr>
            <a:endParaRPr sz="2638"/>
          </a:p>
        </p:txBody>
      </p:sp>
      <p:sp>
        <p:nvSpPr>
          <p:cNvPr id="6" name="2020…">
            <a:extLst>
              <a:ext uri="{FF2B5EF4-FFF2-40B4-BE49-F238E27FC236}">
                <a16:creationId xmlns:a16="http://schemas.microsoft.com/office/drawing/2014/main" id="{F64C6BD4-5C03-5232-7553-66C4B6300834}"/>
              </a:ext>
            </a:extLst>
          </p:cNvPr>
          <p:cNvSpPr txBox="1"/>
          <p:nvPr/>
        </p:nvSpPr>
        <p:spPr>
          <a:xfrm>
            <a:off x="14527284" y="6065993"/>
            <a:ext cx="3463630" cy="30752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80" tIns="41880" rIns="41880" bIns="41880" anchor="ctr">
            <a:spAutoFit/>
          </a:bodyPr>
          <a:lstStyle/>
          <a:p>
            <a:pPr>
              <a:lnSpc>
                <a:spcPct val="10000"/>
              </a:lnSpc>
              <a:spcBef>
                <a:spcPts val="2803"/>
              </a:spcBef>
              <a:defRPr sz="3000" b="1">
                <a:solidFill>
                  <a:srgbClr val="A38B2C"/>
                </a:solidFill>
                <a:latin typeface="Roboto"/>
                <a:ea typeface="Roboto"/>
                <a:cs typeface="Roboto"/>
                <a:sym typeface="Roboto"/>
              </a:defRPr>
            </a:pPr>
            <a:r>
              <a:rPr lang="en-US" sz="2474" dirty="0"/>
              <a:t>2022</a:t>
            </a:r>
          </a:p>
          <a:p>
            <a:pPr>
              <a:lnSpc>
                <a:spcPct val="10000"/>
              </a:lnSpc>
              <a:spcBef>
                <a:spcPts val="1484"/>
              </a:spcBef>
              <a:defRPr sz="2400">
                <a:latin typeface="Roboto"/>
                <a:ea typeface="Roboto"/>
                <a:cs typeface="Roboto"/>
                <a:sym typeface="Roboto"/>
              </a:defRPr>
            </a:pPr>
            <a:endParaRPr lang="en-US" sz="1979" dirty="0"/>
          </a:p>
          <a:p>
            <a:pPr>
              <a:lnSpc>
                <a:spcPct val="10000"/>
              </a:lnSpc>
              <a:spcBef>
                <a:spcPts val="1484"/>
              </a:spcBef>
              <a:defRPr sz="2400">
                <a:latin typeface="Roboto"/>
                <a:ea typeface="Roboto"/>
                <a:cs typeface="Roboto"/>
                <a:sym typeface="Roboto"/>
              </a:defRPr>
            </a:pPr>
            <a:r>
              <a:rPr lang="en-US" sz="1979" dirty="0" err="1"/>
              <a:t>Megacap</a:t>
            </a:r>
            <a:r>
              <a:rPr lang="en-US" sz="1979" dirty="0"/>
              <a:t> Growth Ceiling </a:t>
            </a:r>
          </a:p>
          <a:p>
            <a:pPr>
              <a:lnSpc>
                <a:spcPct val="10000"/>
              </a:lnSpc>
              <a:spcBef>
                <a:spcPts val="1484"/>
              </a:spcBef>
              <a:defRPr sz="2400">
                <a:latin typeface="Roboto"/>
                <a:ea typeface="Roboto"/>
                <a:cs typeface="Roboto"/>
                <a:sym typeface="Roboto"/>
              </a:defRPr>
            </a:pPr>
            <a:endParaRPr lang="en-US" sz="1979" dirty="0"/>
          </a:p>
          <a:p>
            <a:pPr>
              <a:lnSpc>
                <a:spcPct val="10000"/>
              </a:lnSpc>
              <a:spcBef>
                <a:spcPts val="1484"/>
              </a:spcBef>
              <a:defRPr sz="2400">
                <a:latin typeface="Roboto"/>
                <a:ea typeface="Roboto"/>
                <a:cs typeface="Roboto"/>
                <a:sym typeface="Roboto"/>
              </a:defRPr>
            </a:pPr>
            <a:r>
              <a:rPr lang="en-US" sz="1979" dirty="0"/>
              <a:t>SaaS Rationalization </a:t>
            </a:r>
          </a:p>
          <a:p>
            <a:pPr>
              <a:lnSpc>
                <a:spcPct val="10000"/>
              </a:lnSpc>
              <a:spcBef>
                <a:spcPts val="1484"/>
              </a:spcBef>
              <a:defRPr sz="2400">
                <a:latin typeface="Roboto"/>
                <a:ea typeface="Roboto"/>
                <a:cs typeface="Roboto"/>
                <a:sym typeface="Roboto"/>
              </a:defRPr>
            </a:pPr>
            <a:endParaRPr lang="en-US" sz="1979" dirty="0"/>
          </a:p>
          <a:p>
            <a:pPr>
              <a:lnSpc>
                <a:spcPct val="10000"/>
              </a:lnSpc>
              <a:spcBef>
                <a:spcPts val="1484"/>
              </a:spcBef>
              <a:defRPr sz="2400">
                <a:latin typeface="Roboto"/>
                <a:ea typeface="Roboto"/>
                <a:cs typeface="Roboto"/>
                <a:sym typeface="Roboto"/>
              </a:defRPr>
            </a:pPr>
            <a:r>
              <a:rPr lang="en-US" sz="1979" dirty="0">
                <a:latin typeface="Roboto"/>
                <a:ea typeface="Roboto"/>
                <a:cs typeface="Roboto"/>
              </a:rPr>
              <a:t>Electrification Metals </a:t>
            </a:r>
          </a:p>
          <a:p>
            <a:pPr>
              <a:lnSpc>
                <a:spcPct val="10000"/>
              </a:lnSpc>
              <a:spcBef>
                <a:spcPts val="1484"/>
              </a:spcBef>
              <a:defRPr sz="2400">
                <a:latin typeface="Roboto"/>
                <a:ea typeface="Roboto"/>
                <a:cs typeface="Roboto"/>
                <a:sym typeface="Roboto"/>
              </a:defRPr>
            </a:pPr>
            <a:endParaRPr lang="en-US" sz="1979" dirty="0">
              <a:latin typeface="Roboto"/>
              <a:ea typeface="Roboto"/>
              <a:cs typeface="Roboto"/>
            </a:endParaRPr>
          </a:p>
          <a:p>
            <a:pPr>
              <a:lnSpc>
                <a:spcPct val="10000"/>
              </a:lnSpc>
              <a:spcBef>
                <a:spcPts val="1484"/>
              </a:spcBef>
              <a:defRPr sz="2400">
                <a:latin typeface="Roboto"/>
                <a:ea typeface="Roboto"/>
                <a:cs typeface="Roboto"/>
                <a:sym typeface="Roboto"/>
              </a:defRPr>
            </a:pPr>
            <a:r>
              <a:rPr lang="en-US" sz="1979" dirty="0"/>
              <a:t>Energy Shortage</a:t>
            </a:r>
          </a:p>
          <a:p>
            <a:pPr>
              <a:lnSpc>
                <a:spcPct val="10000"/>
              </a:lnSpc>
              <a:spcBef>
                <a:spcPts val="1484"/>
              </a:spcBef>
              <a:defRPr sz="2400">
                <a:latin typeface="Roboto"/>
                <a:ea typeface="Roboto"/>
                <a:cs typeface="Roboto"/>
                <a:sym typeface="Roboto"/>
              </a:defRPr>
            </a:pPr>
            <a:endParaRPr lang="en-US" sz="1979" dirty="0"/>
          </a:p>
          <a:p>
            <a:pPr>
              <a:lnSpc>
                <a:spcPct val="10000"/>
              </a:lnSpc>
              <a:spcBef>
                <a:spcPts val="1484"/>
              </a:spcBef>
              <a:defRPr sz="2400">
                <a:latin typeface="Roboto"/>
                <a:ea typeface="Roboto"/>
                <a:cs typeface="Roboto"/>
                <a:sym typeface="Roboto"/>
              </a:defRPr>
            </a:pPr>
            <a:r>
              <a:rPr lang="en-US" sz="1979" dirty="0"/>
              <a:t>Yuan Devaluation</a:t>
            </a:r>
          </a:p>
          <a:p>
            <a:pPr>
              <a:lnSpc>
                <a:spcPct val="10000"/>
              </a:lnSpc>
              <a:spcBef>
                <a:spcPts val="1484"/>
              </a:spcBef>
              <a:defRPr sz="2400">
                <a:latin typeface="Roboto"/>
                <a:ea typeface="Roboto"/>
                <a:cs typeface="Roboto"/>
                <a:sym typeface="Roboto"/>
              </a:defRPr>
            </a:pPr>
            <a:endParaRPr lang="en-US" sz="1979" dirty="0"/>
          </a:p>
          <a:p>
            <a:pPr>
              <a:lnSpc>
                <a:spcPct val="10000"/>
              </a:lnSpc>
              <a:spcBef>
                <a:spcPts val="1484"/>
              </a:spcBef>
              <a:defRPr sz="2400">
                <a:latin typeface="Roboto"/>
                <a:ea typeface="Roboto"/>
                <a:cs typeface="Roboto"/>
                <a:sym typeface="Roboto"/>
              </a:defRPr>
            </a:pPr>
            <a:endParaRPr lang="en-US" sz="1979" dirty="0">
              <a:latin typeface="Roboto"/>
              <a:ea typeface="Roboto"/>
              <a:cs typeface="Roboto"/>
            </a:endParaRPr>
          </a:p>
          <a:p>
            <a:pPr>
              <a:lnSpc>
                <a:spcPct val="10000"/>
              </a:lnSpc>
              <a:spcBef>
                <a:spcPts val="1484"/>
              </a:spcBef>
              <a:defRPr sz="2400">
                <a:latin typeface="Roboto"/>
                <a:ea typeface="Roboto"/>
                <a:cs typeface="Roboto"/>
                <a:sym typeface="Roboto"/>
              </a:defRPr>
            </a:pPr>
            <a:endParaRPr lang="en-US" sz="1979" dirty="0"/>
          </a:p>
        </p:txBody>
      </p:sp>
      <p:sp>
        <p:nvSpPr>
          <p:cNvPr id="2" name="Crescat’s investment process has led to successfully capitalizing on many major economic themes">
            <a:extLst>
              <a:ext uri="{FF2B5EF4-FFF2-40B4-BE49-F238E27FC236}">
                <a16:creationId xmlns:a16="http://schemas.microsoft.com/office/drawing/2014/main" id="{A6D94231-3E49-C830-B5E1-405A998C8F08}"/>
              </a:ext>
            </a:extLst>
          </p:cNvPr>
          <p:cNvSpPr txBox="1"/>
          <p:nvPr/>
        </p:nvSpPr>
        <p:spPr>
          <a:xfrm>
            <a:off x="0" y="7502422"/>
            <a:ext cx="8551020" cy="6937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80" tIns="41880" rIns="41880" bIns="41880" anchor="ctr">
            <a:spAutoFit/>
          </a:bodyPr>
          <a:lstStyle>
            <a:lvl1pPr defTabSz="914400">
              <a:lnSpc>
                <a:spcPct val="100000"/>
              </a:lnSpc>
              <a:spcBef>
                <a:spcPts val="400"/>
              </a:spcBef>
              <a:buFont typeface="Arial"/>
              <a:defRPr sz="3000">
                <a:solidFill>
                  <a:srgbClr val="FFFFFF"/>
                </a:solidFill>
                <a:latin typeface="Roboto Light"/>
                <a:ea typeface="Roboto Light"/>
                <a:cs typeface="Roboto Light"/>
                <a:sym typeface="Roboto Light"/>
              </a:defRPr>
            </a:lvl1pPr>
          </a:lstStyle>
          <a:p>
            <a:r>
              <a:rPr lang="en-US" sz="1979" dirty="0">
                <a:solidFill>
                  <a:schemeClr val="tx1"/>
                </a:solidFill>
              </a:rPr>
              <a:t>Please refer to the performance slide of this presentation deck for the full performance history.</a:t>
            </a:r>
            <a:endParaRPr sz="1979" dirty="0">
              <a:solidFill>
                <a:schemeClr val="tx1"/>
              </a:solidFill>
            </a:endParaRPr>
          </a:p>
        </p:txBody>
      </p:sp>
      <p:sp>
        <p:nvSpPr>
          <p:cNvPr id="3" name="Rectangle">
            <a:extLst>
              <a:ext uri="{FF2B5EF4-FFF2-40B4-BE49-F238E27FC236}">
                <a16:creationId xmlns:a16="http://schemas.microsoft.com/office/drawing/2014/main" id="{14809F15-9250-5E59-7419-7AA7977C4E60}"/>
              </a:ext>
            </a:extLst>
          </p:cNvPr>
          <p:cNvSpPr/>
          <p:nvPr/>
        </p:nvSpPr>
        <p:spPr>
          <a:xfrm>
            <a:off x="9431497" y="9724852"/>
            <a:ext cx="219326" cy="281370"/>
          </a:xfrm>
          <a:prstGeom prst="rect">
            <a:avLst/>
          </a:prstGeom>
          <a:solidFill>
            <a:srgbClr val="D5D5D5"/>
          </a:solidFill>
          <a:ln w="12700">
            <a:miter lim="400000"/>
          </a:ln>
        </p:spPr>
        <p:txBody>
          <a:bodyPr lIns="41880" tIns="41880" rIns="41880" bIns="41880" anchor="ctr"/>
          <a:lstStyle/>
          <a:p>
            <a:pPr algn="ctr" defTabSz="680593">
              <a:defRPr sz="3200">
                <a:solidFill>
                  <a:srgbClr val="FFFFFF"/>
                </a:solidFill>
                <a:latin typeface="Helvetica Neue Medium"/>
                <a:ea typeface="Helvetica Neue Medium"/>
                <a:cs typeface="Helvetica Neue Medium"/>
                <a:sym typeface="Helvetica Neue Medium"/>
              </a:defRPr>
            </a:pPr>
            <a:endParaRPr sz="2638"/>
          </a:p>
        </p:txBody>
      </p:sp>
      <p:sp>
        <p:nvSpPr>
          <p:cNvPr id="4" name="2016-2018…"/>
          <p:cNvSpPr txBox="1"/>
          <p:nvPr/>
        </p:nvSpPr>
        <p:spPr>
          <a:xfrm>
            <a:off x="9904645" y="9806492"/>
            <a:ext cx="3217113" cy="5681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80" tIns="41880" rIns="41880" bIns="41880" anchor="ctr">
            <a:spAutoFit/>
          </a:bodyPr>
          <a:lstStyle/>
          <a:p>
            <a:pPr>
              <a:lnSpc>
                <a:spcPct val="10000"/>
              </a:lnSpc>
              <a:spcBef>
                <a:spcPts val="2803"/>
              </a:spcBef>
              <a:defRPr sz="3000" b="1">
                <a:solidFill>
                  <a:srgbClr val="A38B2C"/>
                </a:solidFill>
                <a:latin typeface="Roboto"/>
                <a:ea typeface="Roboto"/>
                <a:cs typeface="Roboto"/>
                <a:sym typeface="Roboto"/>
              </a:defRPr>
            </a:pPr>
            <a:r>
              <a:rPr sz="2474" dirty="0"/>
              <a:t>2016-2018</a:t>
            </a:r>
          </a:p>
          <a:p>
            <a:pPr>
              <a:lnSpc>
                <a:spcPct val="10000"/>
              </a:lnSpc>
              <a:spcBef>
                <a:spcPts val="2803"/>
              </a:spcBef>
              <a:defRPr sz="2400">
                <a:latin typeface="Roboto"/>
                <a:ea typeface="Roboto"/>
                <a:cs typeface="Roboto"/>
                <a:sym typeface="Roboto"/>
              </a:defRPr>
            </a:pPr>
            <a:r>
              <a:rPr sz="1979" dirty="0"/>
              <a:t>Demand for Cybersecurity</a:t>
            </a:r>
          </a:p>
        </p:txBody>
      </p:sp>
      <p:sp>
        <p:nvSpPr>
          <p:cNvPr id="7" name="Rectangle"/>
          <p:cNvSpPr/>
          <p:nvPr/>
        </p:nvSpPr>
        <p:spPr>
          <a:xfrm>
            <a:off x="14153886" y="9005094"/>
            <a:ext cx="219326" cy="281370"/>
          </a:xfrm>
          <a:prstGeom prst="rect">
            <a:avLst/>
          </a:prstGeom>
          <a:solidFill>
            <a:srgbClr val="D5D5D5"/>
          </a:solidFill>
          <a:ln w="12700">
            <a:miter lim="400000"/>
          </a:ln>
        </p:spPr>
        <p:txBody>
          <a:bodyPr lIns="41880" tIns="41880" rIns="41880" bIns="41880" anchor="ctr"/>
          <a:lstStyle/>
          <a:p>
            <a:pPr algn="ctr" defTabSz="680593">
              <a:defRPr sz="3200">
                <a:solidFill>
                  <a:srgbClr val="FFFFFF"/>
                </a:solidFill>
                <a:latin typeface="Helvetica Neue Medium"/>
                <a:ea typeface="Helvetica Neue Medium"/>
                <a:cs typeface="Helvetica Neue Medium"/>
                <a:sym typeface="Helvetica Neue Medium"/>
              </a:defRPr>
            </a:pPr>
            <a:endParaRPr sz="2638"/>
          </a:p>
        </p:txBody>
      </p:sp>
      <p:sp>
        <p:nvSpPr>
          <p:cNvPr id="8" name="2014-2017…">
            <a:extLst>
              <a:ext uri="{FF2B5EF4-FFF2-40B4-BE49-F238E27FC236}">
                <a16:creationId xmlns:a16="http://schemas.microsoft.com/office/drawing/2014/main" id="{96DE729E-B533-DA86-CA13-4C130C96B2FF}"/>
              </a:ext>
            </a:extLst>
          </p:cNvPr>
          <p:cNvSpPr txBox="1"/>
          <p:nvPr/>
        </p:nvSpPr>
        <p:spPr>
          <a:xfrm>
            <a:off x="14463475" y="8868791"/>
            <a:ext cx="3619887" cy="957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1880" tIns="41880" rIns="41880" bIns="41880" anchor="ctr">
            <a:spAutoFit/>
          </a:bodyPr>
          <a:lstStyle/>
          <a:p>
            <a:pPr>
              <a:lnSpc>
                <a:spcPct val="10000"/>
              </a:lnSpc>
              <a:spcBef>
                <a:spcPts val="2803"/>
              </a:spcBef>
              <a:defRPr sz="3000" b="1">
                <a:solidFill>
                  <a:srgbClr val="A38B2C"/>
                </a:solidFill>
                <a:latin typeface="Roboto"/>
                <a:ea typeface="Roboto"/>
                <a:cs typeface="Roboto"/>
                <a:sym typeface="Roboto"/>
              </a:defRPr>
            </a:pPr>
            <a:r>
              <a:rPr sz="2474" dirty="0"/>
              <a:t>20</a:t>
            </a:r>
            <a:r>
              <a:rPr lang="en-US" sz="2474" dirty="0"/>
              <a:t>23</a:t>
            </a:r>
            <a:endParaRPr sz="2474" dirty="0"/>
          </a:p>
          <a:p>
            <a:pPr>
              <a:lnSpc>
                <a:spcPct val="10000"/>
              </a:lnSpc>
              <a:spcBef>
                <a:spcPts val="2803"/>
              </a:spcBef>
              <a:defRPr sz="2400">
                <a:latin typeface="Roboto"/>
                <a:ea typeface="Roboto"/>
                <a:cs typeface="Roboto"/>
                <a:sym typeface="Roboto"/>
              </a:defRPr>
            </a:pPr>
            <a:r>
              <a:rPr lang="en-US" sz="1979" dirty="0"/>
              <a:t>Electrification Metals</a:t>
            </a:r>
          </a:p>
          <a:p>
            <a:pPr>
              <a:lnSpc>
                <a:spcPct val="10000"/>
              </a:lnSpc>
              <a:spcBef>
                <a:spcPts val="2803"/>
              </a:spcBef>
              <a:defRPr sz="2400">
                <a:latin typeface="Roboto"/>
                <a:ea typeface="Roboto"/>
                <a:cs typeface="Roboto"/>
                <a:sym typeface="Roboto"/>
              </a:defRPr>
            </a:pPr>
            <a:r>
              <a:rPr lang="en-US" sz="1979" dirty="0"/>
              <a:t>Genomic Revolution</a:t>
            </a:r>
            <a:endParaRPr sz="1979" dirty="0"/>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a:extLst>
              <a:ext uri="{FF2B5EF4-FFF2-40B4-BE49-F238E27FC236}">
                <a16:creationId xmlns:a16="http://schemas.microsoft.com/office/drawing/2014/main" id="{891ED696-940D-E4B9-C2DD-95F7998FC285}"/>
              </a:ext>
            </a:extLst>
          </p:cNvPr>
          <p:cNvPicPr/>
          <p:nvPr/>
        </p:nvPicPr>
        <p:blipFill>
          <a:blip r:embed="rId3" cstate="print"/>
          <a:stretch>
            <a:fillRect/>
          </a:stretch>
        </p:blipFill>
        <p:spPr>
          <a:xfrm>
            <a:off x="1" y="64237"/>
            <a:ext cx="20209361" cy="11307760"/>
          </a:xfrm>
          <a:prstGeom prst="rect">
            <a:avLst/>
          </a:prstGeom>
        </p:spPr>
      </p:pic>
      <p:sp>
        <p:nvSpPr>
          <p:cNvPr id="171" name="Rectangle"/>
          <p:cNvSpPr/>
          <p:nvPr/>
        </p:nvSpPr>
        <p:spPr>
          <a:xfrm>
            <a:off x="-23495" y="2085618"/>
            <a:ext cx="8574516" cy="5330144"/>
          </a:xfrm>
          <a:prstGeom prst="rect">
            <a:avLst/>
          </a:prstGeom>
          <a:solidFill>
            <a:srgbClr val="5E5E5E"/>
          </a:solidFill>
          <a:ln w="12700">
            <a:miter lim="400000"/>
          </a:ln>
        </p:spPr>
        <p:txBody>
          <a:bodyPr lIns="41880" tIns="41880" rIns="41880" bIns="41880" anchor="ctr"/>
          <a:lstStyle/>
          <a:p>
            <a:pPr algn="ctr" defTabSz="680593">
              <a:defRPr sz="3200">
                <a:solidFill>
                  <a:srgbClr val="FFFFFF"/>
                </a:solidFill>
                <a:latin typeface="Helvetica Neue Medium"/>
                <a:ea typeface="Helvetica Neue Medium"/>
                <a:cs typeface="Helvetica Neue Medium"/>
                <a:sym typeface="Helvetica Neue Medium"/>
              </a:defRPr>
            </a:pPr>
            <a:endParaRPr sz="2638"/>
          </a:p>
        </p:txBody>
      </p:sp>
      <p:sp>
        <p:nvSpPr>
          <p:cNvPr id="187" name="Rectangle"/>
          <p:cNvSpPr/>
          <p:nvPr/>
        </p:nvSpPr>
        <p:spPr>
          <a:xfrm>
            <a:off x="937621" y="5025219"/>
            <a:ext cx="1298650" cy="34359"/>
          </a:xfrm>
          <a:prstGeom prst="rect">
            <a:avLst/>
          </a:prstGeom>
          <a:solidFill>
            <a:srgbClr val="A38B2C"/>
          </a:solidFill>
          <a:ln w="12700">
            <a:miter lim="400000"/>
          </a:ln>
        </p:spPr>
        <p:txBody>
          <a:bodyPr lIns="41880" tIns="41880" rIns="41880" bIns="41880" anchor="ctr"/>
          <a:lstStyle/>
          <a:p>
            <a:pPr algn="ctr" defTabSz="680593">
              <a:defRPr sz="3200">
                <a:solidFill>
                  <a:srgbClr val="FFFFFF"/>
                </a:solidFill>
                <a:latin typeface="Helvetica Neue Medium"/>
                <a:ea typeface="Helvetica Neue Medium"/>
                <a:cs typeface="Helvetica Neue Medium"/>
                <a:sym typeface="Helvetica Neue Medium"/>
              </a:defRPr>
            </a:pPr>
            <a:endParaRPr sz="2638"/>
          </a:p>
        </p:txBody>
      </p:sp>
      <p:sp>
        <p:nvSpPr>
          <p:cNvPr id="188" name="History of…"/>
          <p:cNvSpPr txBox="1"/>
          <p:nvPr/>
        </p:nvSpPr>
        <p:spPr>
          <a:xfrm>
            <a:off x="552823" y="2783651"/>
            <a:ext cx="7719681" cy="20392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880" tIns="41880" rIns="41880" bIns="41880" anchor="ctr">
            <a:spAutoFit/>
          </a:bodyPr>
          <a:lstStyle/>
          <a:p>
            <a:pPr>
              <a:spcBef>
                <a:spcPts val="412"/>
              </a:spcBef>
              <a:defRPr sz="7500">
                <a:solidFill>
                  <a:srgbClr val="FFFFFF"/>
                </a:solidFill>
                <a:latin typeface="Roboto Thin"/>
                <a:ea typeface="Roboto Thin"/>
                <a:cs typeface="Roboto Thin"/>
                <a:sym typeface="Roboto Thin"/>
              </a:defRPr>
            </a:pPr>
            <a:r>
              <a:rPr lang="en-US" sz="6184" dirty="0"/>
              <a:t>Lessons From </a:t>
            </a:r>
          </a:p>
          <a:p>
            <a:pPr>
              <a:spcBef>
                <a:spcPts val="412"/>
              </a:spcBef>
              <a:defRPr sz="7500">
                <a:solidFill>
                  <a:srgbClr val="FFFFFF"/>
                </a:solidFill>
                <a:latin typeface="Roboto Thin"/>
                <a:ea typeface="Roboto Thin"/>
                <a:cs typeface="Roboto Thin"/>
                <a:sym typeface="Roboto Thin"/>
              </a:defRPr>
            </a:pPr>
            <a:r>
              <a:rPr lang="en-US" sz="6184" dirty="0"/>
              <a:t>Unsuccessful </a:t>
            </a:r>
            <a:r>
              <a:rPr sz="6184" dirty="0"/>
              <a:t>Themes</a:t>
            </a:r>
          </a:p>
        </p:txBody>
      </p:sp>
      <p:sp>
        <p:nvSpPr>
          <p:cNvPr id="189" name="Crescat’s investment process has led to successfully capitalizing on many major economic themes"/>
          <p:cNvSpPr txBox="1"/>
          <p:nvPr/>
        </p:nvSpPr>
        <p:spPr>
          <a:xfrm>
            <a:off x="552823" y="5318525"/>
            <a:ext cx="5611224" cy="16075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880" tIns="41880" rIns="41880" bIns="41880" anchor="ctr">
            <a:spAutoFit/>
          </a:bodyPr>
          <a:lstStyle>
            <a:lvl1pPr defTabSz="914400">
              <a:lnSpc>
                <a:spcPct val="100000"/>
              </a:lnSpc>
              <a:spcBef>
                <a:spcPts val="400"/>
              </a:spcBef>
              <a:buFont typeface="Arial"/>
              <a:defRPr sz="3000">
                <a:solidFill>
                  <a:srgbClr val="FFFFFF"/>
                </a:solidFill>
                <a:latin typeface="Roboto Light"/>
                <a:ea typeface="Roboto Light"/>
                <a:cs typeface="Roboto Light"/>
                <a:sym typeface="Roboto Light"/>
              </a:defRPr>
            </a:lvl1pPr>
          </a:lstStyle>
          <a:p>
            <a:r>
              <a:rPr lang="en-US" sz="2474" dirty="0"/>
              <a:t>However, Crescat's investment process has also led the firm to pursue certain themes that at times proved unsuccessful. </a:t>
            </a:r>
          </a:p>
        </p:txBody>
      </p:sp>
      <p:sp>
        <p:nvSpPr>
          <p:cNvPr id="193" name="Rectangle"/>
          <p:cNvSpPr/>
          <p:nvPr/>
        </p:nvSpPr>
        <p:spPr>
          <a:xfrm>
            <a:off x="9187232" y="2318784"/>
            <a:ext cx="219326" cy="281370"/>
          </a:xfrm>
          <a:prstGeom prst="rect">
            <a:avLst/>
          </a:prstGeom>
          <a:solidFill>
            <a:srgbClr val="D5D5D5"/>
          </a:solidFill>
          <a:ln w="12700">
            <a:miter lim="400000"/>
          </a:ln>
        </p:spPr>
        <p:txBody>
          <a:bodyPr lIns="41880" tIns="41880" rIns="41880" bIns="41880" anchor="ctr"/>
          <a:lstStyle/>
          <a:p>
            <a:pPr algn="ctr" defTabSz="680593">
              <a:defRPr sz="3200">
                <a:solidFill>
                  <a:srgbClr val="FFFFFF"/>
                </a:solidFill>
                <a:latin typeface="Helvetica Neue Medium"/>
                <a:ea typeface="Helvetica Neue Medium"/>
                <a:cs typeface="Helvetica Neue Medium"/>
                <a:sym typeface="Helvetica Neue Medium"/>
              </a:defRPr>
            </a:pPr>
            <a:endParaRPr sz="2638"/>
          </a:p>
        </p:txBody>
      </p:sp>
      <p:sp>
        <p:nvSpPr>
          <p:cNvPr id="194" name="Rectangle"/>
          <p:cNvSpPr/>
          <p:nvPr/>
        </p:nvSpPr>
        <p:spPr>
          <a:xfrm>
            <a:off x="9248364" y="5841450"/>
            <a:ext cx="219326" cy="281370"/>
          </a:xfrm>
          <a:prstGeom prst="rect">
            <a:avLst/>
          </a:prstGeom>
          <a:solidFill>
            <a:srgbClr val="D5D5D5"/>
          </a:solidFill>
          <a:ln w="12700">
            <a:miter lim="400000"/>
          </a:ln>
        </p:spPr>
        <p:txBody>
          <a:bodyPr lIns="41880" tIns="41880" rIns="41880" bIns="41880" anchor="ctr"/>
          <a:lstStyle/>
          <a:p>
            <a:pPr algn="ctr" defTabSz="680593">
              <a:defRPr sz="3200">
                <a:solidFill>
                  <a:srgbClr val="FFFFFF"/>
                </a:solidFill>
                <a:latin typeface="Helvetica Neue Medium"/>
                <a:ea typeface="Helvetica Neue Medium"/>
                <a:cs typeface="Helvetica Neue Medium"/>
                <a:sym typeface="Helvetica Neue Medium"/>
              </a:defRPr>
            </a:pPr>
            <a:endParaRPr sz="2638"/>
          </a:p>
        </p:txBody>
      </p:sp>
      <p:sp>
        <p:nvSpPr>
          <p:cNvPr id="196" name="Rectangle"/>
          <p:cNvSpPr/>
          <p:nvPr/>
        </p:nvSpPr>
        <p:spPr>
          <a:xfrm>
            <a:off x="9238156" y="9162330"/>
            <a:ext cx="219326" cy="281370"/>
          </a:xfrm>
          <a:prstGeom prst="rect">
            <a:avLst/>
          </a:prstGeom>
          <a:solidFill>
            <a:srgbClr val="D5D5D5"/>
          </a:solidFill>
          <a:ln w="12700">
            <a:miter lim="400000"/>
          </a:ln>
        </p:spPr>
        <p:txBody>
          <a:bodyPr lIns="41880" tIns="41880" rIns="41880" bIns="41880" anchor="ctr"/>
          <a:lstStyle/>
          <a:p>
            <a:pPr algn="ctr" defTabSz="680593">
              <a:defRPr sz="3200">
                <a:solidFill>
                  <a:srgbClr val="FFFFFF"/>
                </a:solidFill>
                <a:latin typeface="Helvetica Neue Medium"/>
                <a:ea typeface="Helvetica Neue Medium"/>
                <a:cs typeface="Helvetica Neue Medium"/>
                <a:sym typeface="Helvetica Neue Medium"/>
              </a:defRPr>
            </a:pPr>
            <a:endParaRPr sz="2638"/>
          </a:p>
        </p:txBody>
      </p:sp>
      <p:sp>
        <p:nvSpPr>
          <p:cNvPr id="204" name="Triangle"/>
          <p:cNvSpPr/>
          <p:nvPr/>
        </p:nvSpPr>
        <p:spPr>
          <a:xfrm rot="16200000">
            <a:off x="8160062" y="4563703"/>
            <a:ext cx="572517" cy="32768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FFFFF"/>
          </a:solidFill>
          <a:ln w="12700">
            <a:miter lim="400000"/>
          </a:ln>
        </p:spPr>
        <p:txBody>
          <a:bodyPr lIns="41880" tIns="41880" rIns="41880" bIns="41880" anchor="ctr"/>
          <a:lstStyle/>
          <a:p>
            <a:pPr algn="ctr" defTabSz="680593">
              <a:defRPr sz="3200">
                <a:solidFill>
                  <a:srgbClr val="FFFFFF"/>
                </a:solidFill>
                <a:latin typeface="Helvetica Neue Medium"/>
                <a:ea typeface="Helvetica Neue Medium"/>
                <a:cs typeface="Helvetica Neue Medium"/>
                <a:sym typeface="Helvetica Neue Medium"/>
              </a:defRPr>
            </a:pPr>
            <a:endParaRPr sz="2638"/>
          </a:p>
        </p:txBody>
      </p:sp>
      <p:sp>
        <p:nvSpPr>
          <p:cNvPr id="44" name="Slide Number Placeholder 1">
            <a:extLst>
              <a:ext uri="{FF2B5EF4-FFF2-40B4-BE49-F238E27FC236}">
                <a16:creationId xmlns:a16="http://schemas.microsoft.com/office/drawing/2014/main" id="{A1E3ED72-7286-4721-8583-AD53ADD16B87}"/>
              </a:ext>
            </a:extLst>
          </p:cNvPr>
          <p:cNvSpPr txBox="1">
            <a:spLocks/>
          </p:cNvSpPr>
          <p:nvPr/>
        </p:nvSpPr>
        <p:spPr>
          <a:xfrm>
            <a:off x="9904645" y="10826828"/>
            <a:ext cx="528379" cy="25529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098">
              <a:lnSpc>
                <a:spcPts val="1735"/>
              </a:lnSpc>
            </a:pPr>
            <a:fld id="{81D60167-4931-47E6-BA6A-407CBD079E47}" type="slidenum">
              <a:rPr lang="en-US" sz="1449" spc="15">
                <a:latin typeface="Arial" panose="020B0604020202020204" pitchFamily="34" charset="0"/>
                <a:cs typeface="Arial" panose="020B0604020202020204" pitchFamily="34" charset="0"/>
              </a:rPr>
              <a:pPr marL="38098">
                <a:lnSpc>
                  <a:spcPts val="1735"/>
                </a:lnSpc>
              </a:pPr>
              <a:t>47</a:t>
            </a:fld>
            <a:endParaRPr lang="en-US" sz="1449" spc="15" dirty="0">
              <a:latin typeface="Arial" panose="020B0604020202020204" pitchFamily="34" charset="0"/>
              <a:cs typeface="Arial" panose="020B0604020202020204" pitchFamily="34" charset="0"/>
            </a:endParaRPr>
          </a:p>
        </p:txBody>
      </p:sp>
      <p:pic>
        <p:nvPicPr>
          <p:cNvPr id="43" name="object 6">
            <a:extLst>
              <a:ext uri="{FF2B5EF4-FFF2-40B4-BE49-F238E27FC236}">
                <a16:creationId xmlns:a16="http://schemas.microsoft.com/office/drawing/2014/main" id="{508D97EC-AC59-484B-9758-2024A73A23EE}"/>
              </a:ext>
            </a:extLst>
          </p:cNvPr>
          <p:cNvPicPr/>
          <p:nvPr/>
        </p:nvPicPr>
        <p:blipFill rotWithShape="1">
          <a:blip r:embed="rId4" cstate="print"/>
          <a:srcRect l="20132" r="12610" b="39148"/>
          <a:stretch/>
        </p:blipFill>
        <p:spPr>
          <a:xfrm>
            <a:off x="-44367" y="10266865"/>
            <a:ext cx="2438057" cy="814881"/>
          </a:xfrm>
          <a:prstGeom prst="rect">
            <a:avLst/>
          </a:prstGeom>
        </p:spPr>
      </p:pic>
      <p:sp>
        <p:nvSpPr>
          <p:cNvPr id="46" name="Crescat Capital Firm Presentation | June 2020…">
            <a:extLst>
              <a:ext uri="{FF2B5EF4-FFF2-40B4-BE49-F238E27FC236}">
                <a16:creationId xmlns:a16="http://schemas.microsoft.com/office/drawing/2014/main" id="{22CC977A-68B2-C743-9D2B-375A9D814B6B}"/>
              </a:ext>
            </a:extLst>
          </p:cNvPr>
          <p:cNvSpPr txBox="1"/>
          <p:nvPr/>
        </p:nvSpPr>
        <p:spPr>
          <a:xfrm>
            <a:off x="15503872" y="10830614"/>
            <a:ext cx="4172663" cy="4145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80" tIns="41880" rIns="41880" bIns="41880" anchor="ctr">
            <a:spAutoFit/>
          </a:bodyPr>
          <a:lstStyle/>
          <a:p>
            <a:pPr defTabSz="753888">
              <a:defRPr sz="2600">
                <a:solidFill>
                  <a:srgbClr val="A38B2C"/>
                </a:solidFill>
                <a:latin typeface="Roboto"/>
                <a:ea typeface="Roboto"/>
                <a:cs typeface="Roboto"/>
                <a:sym typeface="Roboto"/>
              </a:defRPr>
            </a:pPr>
            <a:r>
              <a:rPr lang="en-US" sz="2144" dirty="0">
                <a:solidFill>
                  <a:schemeClr val="tx1">
                    <a:lumMod val="95000"/>
                    <a:lumOff val="5000"/>
                  </a:schemeClr>
                </a:solidFill>
              </a:rPr>
              <a:t>Crescat Firmwide Presentation</a:t>
            </a:r>
          </a:p>
        </p:txBody>
      </p:sp>
      <p:sp>
        <p:nvSpPr>
          <p:cNvPr id="2" name="Crescat’s investment process has led to successfully capitalizing on many major economic themes">
            <a:extLst>
              <a:ext uri="{FF2B5EF4-FFF2-40B4-BE49-F238E27FC236}">
                <a16:creationId xmlns:a16="http://schemas.microsoft.com/office/drawing/2014/main" id="{B634B904-E5A5-A594-D294-9F333BC5A65A}"/>
              </a:ext>
            </a:extLst>
          </p:cNvPr>
          <p:cNvSpPr txBox="1"/>
          <p:nvPr/>
        </p:nvSpPr>
        <p:spPr>
          <a:xfrm>
            <a:off x="0" y="7502422"/>
            <a:ext cx="8551020" cy="6937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880" tIns="41880" rIns="41880" bIns="41880" anchor="ctr">
            <a:spAutoFit/>
          </a:bodyPr>
          <a:lstStyle>
            <a:lvl1pPr defTabSz="914400">
              <a:lnSpc>
                <a:spcPct val="100000"/>
              </a:lnSpc>
              <a:spcBef>
                <a:spcPts val="400"/>
              </a:spcBef>
              <a:buFont typeface="Arial"/>
              <a:defRPr sz="3000">
                <a:solidFill>
                  <a:srgbClr val="FFFFFF"/>
                </a:solidFill>
                <a:latin typeface="Roboto Light"/>
                <a:ea typeface="Roboto Light"/>
                <a:cs typeface="Roboto Light"/>
                <a:sym typeface="Roboto Light"/>
              </a:defRPr>
            </a:lvl1pPr>
          </a:lstStyle>
          <a:p>
            <a:r>
              <a:rPr lang="en-US" sz="1979" dirty="0">
                <a:solidFill>
                  <a:schemeClr val="tx1"/>
                </a:solidFill>
              </a:rPr>
              <a:t>Please refer to the performance slide of this presentation deck for the full performance history.</a:t>
            </a:r>
            <a:endParaRPr sz="1979" dirty="0">
              <a:solidFill>
                <a:schemeClr val="tx1"/>
              </a:solidFill>
            </a:endParaRPr>
          </a:p>
        </p:txBody>
      </p:sp>
      <p:sp>
        <p:nvSpPr>
          <p:cNvPr id="6" name="TextBox 5">
            <a:extLst>
              <a:ext uri="{FF2B5EF4-FFF2-40B4-BE49-F238E27FC236}">
                <a16:creationId xmlns:a16="http://schemas.microsoft.com/office/drawing/2014/main" id="{8876C3E4-4A31-B354-B161-AA701F00E8A5}"/>
              </a:ext>
            </a:extLst>
          </p:cNvPr>
          <p:cNvSpPr txBox="1"/>
          <p:nvPr/>
        </p:nvSpPr>
        <p:spPr>
          <a:xfrm>
            <a:off x="10026075" y="441392"/>
            <a:ext cx="9525203" cy="3924536"/>
          </a:xfrm>
          <a:prstGeom prst="rect">
            <a:avLst/>
          </a:prstGeom>
          <a:noFill/>
        </p:spPr>
        <p:txBody>
          <a:bodyPr wrap="square" rtlCol="0">
            <a:spAutoFit/>
          </a:bodyPr>
          <a:lstStyle/>
          <a:p>
            <a:r>
              <a:rPr lang="en-US" sz="1814" b="1" dirty="0">
                <a:solidFill>
                  <a:srgbClr val="A38B2C"/>
                </a:solidFill>
                <a:latin typeface="Roboto" panose="02000000000000000000" pitchFamily="2" charset="0"/>
                <a:ea typeface="Roboto" panose="02000000000000000000" pitchFamily="2" charset="0"/>
                <a:cs typeface="Roboto" panose="02000000000000000000" pitchFamily="2" charset="0"/>
              </a:rPr>
              <a:t>2011-2015</a:t>
            </a:r>
          </a:p>
          <a:p>
            <a:r>
              <a:rPr lang="en-US" sz="1649" dirty="0">
                <a:latin typeface="Roboto" panose="02000000000000000000" pitchFamily="2" charset="0"/>
                <a:ea typeface="Roboto" panose="02000000000000000000" pitchFamily="2" charset="0"/>
                <a:cs typeface="Roboto" panose="02000000000000000000" pitchFamily="2" charset="0"/>
              </a:rPr>
              <a:t>Global Fiat Debasement</a:t>
            </a:r>
          </a:p>
          <a:p>
            <a:endParaRPr lang="en-US" sz="1649" dirty="0">
              <a:latin typeface="Roboto" panose="02000000000000000000" pitchFamily="2" charset="0"/>
              <a:ea typeface="Roboto" panose="02000000000000000000" pitchFamily="2" charset="0"/>
              <a:cs typeface="Roboto" panose="02000000000000000000" pitchFamily="2" charset="0"/>
            </a:endParaRPr>
          </a:p>
          <a:p>
            <a:r>
              <a:rPr lang="en-US" sz="1649" dirty="0">
                <a:latin typeface="Roboto" panose="02000000000000000000" pitchFamily="2" charset="0"/>
                <a:ea typeface="Roboto" panose="02000000000000000000" pitchFamily="2" charset="0"/>
                <a:cs typeface="Roboto" panose="02000000000000000000" pitchFamily="2" charset="0"/>
              </a:rPr>
              <a:t>After profiting from this long precious metals theme in the 2000s, we stuck with it based on our belief that increasing government debt, deficits, and money printing in the wake of the GFC would lead to substantial inflation. Instead of creating inflation, the money printing led to bubbles in financial assets relative to commodities that have continued to this day. Inflation took much longer than we ever imagined to play out. So, in 2020, we partnered with an industry expert and started building an activist precious metals mining portfolio to take advantage of the industry depression and deep undervaluation. Since then, this gold-focused theme and its sister theme, Electrification Metals, have had outstanding absolute and relative performance. Lesson: If life gives you lemons, make lemonade. Never give up on a great idea. Now rising inflation is finally here and proving to be intractable. We believe our fortitude has allowed us to be well positioned in a deeply undervalued portfolio of some of the biggest new economically viable metal discoveries on the planet for a likely upcoming precious metals and commodity bull market.</a:t>
            </a:r>
          </a:p>
        </p:txBody>
      </p:sp>
      <p:sp>
        <p:nvSpPr>
          <p:cNvPr id="7" name="TextBox 6">
            <a:extLst>
              <a:ext uri="{FF2B5EF4-FFF2-40B4-BE49-F238E27FC236}">
                <a16:creationId xmlns:a16="http://schemas.microsoft.com/office/drawing/2014/main" id="{907055F8-A890-833D-DEB4-70CD3B8CF2BA}"/>
              </a:ext>
            </a:extLst>
          </p:cNvPr>
          <p:cNvSpPr txBox="1"/>
          <p:nvPr/>
        </p:nvSpPr>
        <p:spPr>
          <a:xfrm>
            <a:off x="10052050" y="4493637"/>
            <a:ext cx="9499227" cy="2909386"/>
          </a:xfrm>
          <a:prstGeom prst="rect">
            <a:avLst/>
          </a:prstGeom>
          <a:noFill/>
        </p:spPr>
        <p:txBody>
          <a:bodyPr wrap="square" rtlCol="0">
            <a:spAutoFit/>
          </a:bodyPr>
          <a:lstStyle/>
          <a:p>
            <a:r>
              <a:rPr lang="en-US" sz="1814" b="1" dirty="0">
                <a:solidFill>
                  <a:srgbClr val="A38B2C"/>
                </a:solidFill>
                <a:latin typeface="Roboto" panose="02000000000000000000" pitchFamily="2" charset="0"/>
                <a:ea typeface="Roboto" panose="02000000000000000000" pitchFamily="2" charset="0"/>
                <a:cs typeface="Roboto" panose="02000000000000000000" pitchFamily="2" charset="0"/>
              </a:rPr>
              <a:t>2020-2021</a:t>
            </a:r>
          </a:p>
          <a:p>
            <a:r>
              <a:rPr lang="en-US" sz="1649" dirty="0">
                <a:latin typeface="Roboto" panose="02000000000000000000" pitchFamily="2" charset="0"/>
                <a:ea typeface="Roboto" panose="02000000000000000000" pitchFamily="2" charset="0"/>
                <a:cs typeface="Roboto" panose="02000000000000000000" pitchFamily="2" charset="0"/>
              </a:rPr>
              <a:t>SaaS Rationalization </a:t>
            </a:r>
          </a:p>
          <a:p>
            <a:endParaRPr lang="en-US" sz="1649" dirty="0">
              <a:latin typeface="Roboto" panose="02000000000000000000" pitchFamily="2" charset="0"/>
              <a:ea typeface="Roboto" panose="02000000000000000000" pitchFamily="2" charset="0"/>
              <a:cs typeface="Roboto" panose="02000000000000000000" pitchFamily="2" charset="0"/>
            </a:endParaRPr>
          </a:p>
          <a:p>
            <a:r>
              <a:rPr lang="en-US" sz="1649" dirty="0">
                <a:latin typeface="Roboto" panose="02000000000000000000" pitchFamily="2" charset="0"/>
                <a:ea typeface="Roboto" panose="02000000000000000000" pitchFamily="2" charset="0"/>
                <a:cs typeface="Roboto" panose="02000000000000000000" pitchFamily="2" charset="0"/>
              </a:rPr>
              <a:t>In our Global Macro and Long/Short funds, we took a contrary position by shorting popular software-as-a-service stocks that were highly overvalued based on our fundamental equity model. This hurt us as valuations went from excessive to ultra-excessive under the Covid stimulus. Many of the stocks we shorted worked spectacularly in late 2021 and 2022, but we did not benefit as much as we could after shrinking our exposure due to the trauma of being too early. Lesson: Don’t underestimate the ability of overvalued stocks to get more overvalued when the fiscal and monetary stimulus is flowing and animal spirits are running high, but don’t be afraid to stick with a good short theme either just because it burned you at one time in the past. </a:t>
            </a:r>
          </a:p>
        </p:txBody>
      </p:sp>
      <p:sp>
        <p:nvSpPr>
          <p:cNvPr id="8" name="TextBox 7">
            <a:extLst>
              <a:ext uri="{FF2B5EF4-FFF2-40B4-BE49-F238E27FC236}">
                <a16:creationId xmlns:a16="http://schemas.microsoft.com/office/drawing/2014/main" id="{8EB8345E-1CA3-7AF1-D873-CECDBCD5D190}"/>
              </a:ext>
            </a:extLst>
          </p:cNvPr>
          <p:cNvSpPr txBox="1"/>
          <p:nvPr/>
        </p:nvSpPr>
        <p:spPr>
          <a:xfrm>
            <a:off x="10052049" y="7570107"/>
            <a:ext cx="9499225" cy="3416961"/>
          </a:xfrm>
          <a:prstGeom prst="rect">
            <a:avLst/>
          </a:prstGeom>
          <a:noFill/>
        </p:spPr>
        <p:txBody>
          <a:bodyPr wrap="square" rtlCol="0">
            <a:spAutoFit/>
          </a:bodyPr>
          <a:lstStyle/>
          <a:p>
            <a:r>
              <a:rPr lang="en-US" sz="1814" b="1" dirty="0">
                <a:solidFill>
                  <a:srgbClr val="A38B2C"/>
                </a:solidFill>
                <a:latin typeface="Roboto" panose="02000000000000000000" pitchFamily="2" charset="0"/>
                <a:ea typeface="Roboto" panose="02000000000000000000" pitchFamily="2" charset="0"/>
                <a:cs typeface="Roboto" panose="02000000000000000000" pitchFamily="2" charset="0"/>
              </a:rPr>
              <a:t>2023</a:t>
            </a:r>
          </a:p>
          <a:p>
            <a:r>
              <a:rPr lang="en-US" sz="1649" dirty="0">
                <a:latin typeface="Roboto" panose="02000000000000000000" pitchFamily="2" charset="0"/>
                <a:ea typeface="Roboto" panose="02000000000000000000" pitchFamily="2" charset="0"/>
                <a:cs typeface="Roboto" panose="02000000000000000000" pitchFamily="2" charset="0"/>
              </a:rPr>
              <a:t>Megacap Growth Ceiling</a:t>
            </a:r>
          </a:p>
          <a:p>
            <a:endParaRPr lang="en-US" sz="1649" dirty="0">
              <a:latin typeface="Roboto" panose="02000000000000000000" pitchFamily="2" charset="0"/>
              <a:ea typeface="Roboto" panose="02000000000000000000" pitchFamily="2" charset="0"/>
              <a:cs typeface="Roboto" panose="02000000000000000000" pitchFamily="2" charset="0"/>
            </a:endParaRPr>
          </a:p>
          <a:p>
            <a:r>
              <a:rPr lang="en-US" sz="1649" dirty="0">
                <a:latin typeface="Roboto" panose="02000000000000000000" pitchFamily="2" charset="0"/>
                <a:ea typeface="Roboto" panose="02000000000000000000" pitchFamily="2" charset="0"/>
                <a:cs typeface="Roboto" panose="02000000000000000000" pitchFamily="2" charset="0"/>
              </a:rPr>
              <a:t>After performing well with this short theme in 2022 in our Global Macro and Long/Short funds to deliver positive returns and strong alpha in a down market, we overstayed our welcome in 2023. We thought the tech bubble was bursting much like from 2000-2002, but unlike then, growth in 2023 reaccelerated driven by breakthroughs in generative AI and the corresponding spending frenzy. Lesson: Growth inflections can be tricky. Pay close attention to the calculus of recent and near-term expected sales, earnings, and free cash flow growth. The problem of historically high market share and enterprise value to GDP, however, remain impediments to sustained high growth for megacap tech, so we stuck with this theme with intermittent success to date in 2024 as growth is now decelerating while antitrust action, tech disruption, geopolitical threats, and potential recession are looming. We believe this theme remains highly relevant and timely.</a:t>
            </a:r>
          </a:p>
        </p:txBody>
      </p:sp>
    </p:spTree>
    <p:extLst>
      <p:ext uri="{BB962C8B-B14F-4D97-AF65-F5344CB8AC3E}">
        <p14:creationId xmlns:p14="http://schemas.microsoft.com/office/powerpoint/2010/main" val="3446086790"/>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object 2">
            <a:extLst>
              <a:ext uri="{FF2B5EF4-FFF2-40B4-BE49-F238E27FC236}">
                <a16:creationId xmlns:a16="http://schemas.microsoft.com/office/drawing/2014/main" id="{E398A406-22AF-4FC2-8C91-51C51C3A9DB5}"/>
              </a:ext>
            </a:extLst>
          </p:cNvPr>
          <p:cNvPicPr/>
          <p:nvPr/>
        </p:nvPicPr>
        <p:blipFill>
          <a:blip r:embed="rId2" cstate="print">
            <a:alphaModFix amt="30000"/>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0" y="90422"/>
            <a:ext cx="20034250" cy="11287613"/>
          </a:xfrm>
          <a:prstGeom prst="rect">
            <a:avLst/>
          </a:prstGeom>
        </p:spPr>
      </p:pic>
      <p:sp>
        <p:nvSpPr>
          <p:cNvPr id="8" name="TextBox 7">
            <a:extLst>
              <a:ext uri="{FF2B5EF4-FFF2-40B4-BE49-F238E27FC236}">
                <a16:creationId xmlns:a16="http://schemas.microsoft.com/office/drawing/2014/main" id="{43E95B0E-7857-47A4-B4F2-650DA553A0FF}"/>
              </a:ext>
            </a:extLst>
          </p:cNvPr>
          <p:cNvSpPr txBox="1"/>
          <p:nvPr/>
        </p:nvSpPr>
        <p:spPr>
          <a:xfrm>
            <a:off x="4446503" y="7226035"/>
            <a:ext cx="2040743" cy="904222"/>
          </a:xfrm>
          <a:prstGeom prst="rect">
            <a:avLst/>
          </a:prstGeom>
          <a:noFill/>
        </p:spPr>
        <p:txBody>
          <a:bodyPr wrap="square" rtlCol="0">
            <a:spAutoFit/>
          </a:bodyPr>
          <a:lstStyle/>
          <a:p>
            <a:pPr defTabSz="1507846"/>
            <a:r>
              <a:rPr lang="en-US" sz="2638" dirty="0">
                <a:solidFill>
                  <a:prstClr val="black"/>
                </a:solidFill>
                <a:latin typeface="Roboto" panose="02000000000000000000" pitchFamily="2" charset="0"/>
                <a:ea typeface="Roboto" panose="02000000000000000000" pitchFamily="2" charset="0"/>
              </a:rPr>
              <a:t>Long/Short HF Launch</a:t>
            </a:r>
          </a:p>
        </p:txBody>
      </p:sp>
      <p:sp>
        <p:nvSpPr>
          <p:cNvPr id="21" name="TextBox 20">
            <a:extLst>
              <a:ext uri="{FF2B5EF4-FFF2-40B4-BE49-F238E27FC236}">
                <a16:creationId xmlns:a16="http://schemas.microsoft.com/office/drawing/2014/main" id="{52F26F68-26C4-48CB-9FF9-C7BC31DF01FB}"/>
              </a:ext>
            </a:extLst>
          </p:cNvPr>
          <p:cNvSpPr txBox="1"/>
          <p:nvPr/>
        </p:nvSpPr>
        <p:spPr>
          <a:xfrm rot="16200000">
            <a:off x="1223121" y="5099381"/>
            <a:ext cx="1241341" cy="498278"/>
          </a:xfrm>
          <a:prstGeom prst="rect">
            <a:avLst/>
          </a:prstGeom>
          <a:noFill/>
        </p:spPr>
        <p:txBody>
          <a:bodyPr wrap="square" rtlCol="0">
            <a:spAutoFit/>
          </a:bodyPr>
          <a:lstStyle/>
          <a:p>
            <a:pPr defTabSz="1507846"/>
            <a:r>
              <a:rPr lang="en-US" sz="2638" dirty="0">
                <a:solidFill>
                  <a:prstClr val="black"/>
                </a:solidFill>
                <a:latin typeface="Trebuchet MS" panose="020B0603020202020204" pitchFamily="34" charset="0"/>
              </a:rPr>
              <a:t>1992</a:t>
            </a:r>
          </a:p>
        </p:txBody>
      </p:sp>
      <p:sp>
        <p:nvSpPr>
          <p:cNvPr id="22" name="TextBox 21">
            <a:extLst>
              <a:ext uri="{FF2B5EF4-FFF2-40B4-BE49-F238E27FC236}">
                <a16:creationId xmlns:a16="http://schemas.microsoft.com/office/drawing/2014/main" id="{7AC51ED1-9702-4977-B9D9-4BBD88CCED56}"/>
              </a:ext>
            </a:extLst>
          </p:cNvPr>
          <p:cNvSpPr txBox="1"/>
          <p:nvPr/>
        </p:nvSpPr>
        <p:spPr>
          <a:xfrm rot="16200000">
            <a:off x="3925203" y="5083290"/>
            <a:ext cx="1241341" cy="498278"/>
          </a:xfrm>
          <a:prstGeom prst="rect">
            <a:avLst/>
          </a:prstGeom>
          <a:noFill/>
        </p:spPr>
        <p:txBody>
          <a:bodyPr wrap="square" rtlCol="0">
            <a:spAutoFit/>
          </a:bodyPr>
          <a:lstStyle/>
          <a:p>
            <a:pPr defTabSz="1507846"/>
            <a:r>
              <a:rPr lang="en-US" sz="2638" dirty="0">
                <a:solidFill>
                  <a:prstClr val="black"/>
                </a:solidFill>
                <a:latin typeface="Trebuchet MS" panose="020B0603020202020204" pitchFamily="34" charset="0"/>
              </a:rPr>
              <a:t>1999</a:t>
            </a:r>
          </a:p>
        </p:txBody>
      </p:sp>
      <p:sp>
        <p:nvSpPr>
          <p:cNvPr id="23" name="TextBox 22">
            <a:extLst>
              <a:ext uri="{FF2B5EF4-FFF2-40B4-BE49-F238E27FC236}">
                <a16:creationId xmlns:a16="http://schemas.microsoft.com/office/drawing/2014/main" id="{CD47B01F-DBC5-4988-8CF1-35F20C53653E}"/>
              </a:ext>
            </a:extLst>
          </p:cNvPr>
          <p:cNvSpPr txBox="1"/>
          <p:nvPr/>
        </p:nvSpPr>
        <p:spPr>
          <a:xfrm rot="16200000">
            <a:off x="4785149" y="6345759"/>
            <a:ext cx="1126524" cy="498278"/>
          </a:xfrm>
          <a:prstGeom prst="rect">
            <a:avLst/>
          </a:prstGeom>
          <a:noFill/>
        </p:spPr>
        <p:txBody>
          <a:bodyPr wrap="square" rtlCol="0">
            <a:spAutoFit/>
          </a:bodyPr>
          <a:lstStyle/>
          <a:p>
            <a:pPr defTabSz="1507846"/>
            <a:r>
              <a:rPr lang="en-US" sz="2638" dirty="0">
                <a:solidFill>
                  <a:prstClr val="black"/>
                </a:solidFill>
                <a:latin typeface="Trebuchet MS" panose="020B0603020202020204" pitchFamily="34" charset="0"/>
              </a:rPr>
              <a:t>2000</a:t>
            </a:r>
          </a:p>
        </p:txBody>
      </p:sp>
      <p:sp>
        <p:nvSpPr>
          <p:cNvPr id="24" name="TextBox 23">
            <a:extLst>
              <a:ext uri="{FF2B5EF4-FFF2-40B4-BE49-F238E27FC236}">
                <a16:creationId xmlns:a16="http://schemas.microsoft.com/office/drawing/2014/main" id="{C026CD32-FEBA-4433-91E2-0F905BAA68E4}"/>
              </a:ext>
            </a:extLst>
          </p:cNvPr>
          <p:cNvSpPr txBox="1"/>
          <p:nvPr/>
        </p:nvSpPr>
        <p:spPr>
          <a:xfrm>
            <a:off x="908755" y="2785006"/>
            <a:ext cx="2341094" cy="2122056"/>
          </a:xfrm>
          <a:prstGeom prst="rect">
            <a:avLst/>
          </a:prstGeom>
          <a:noFill/>
        </p:spPr>
        <p:txBody>
          <a:bodyPr wrap="square" rtlCol="0">
            <a:spAutoFit/>
          </a:bodyPr>
          <a:lstStyle/>
          <a:p>
            <a:pPr defTabSz="1507846"/>
            <a:r>
              <a:rPr lang="en-US" sz="2638" dirty="0">
                <a:solidFill>
                  <a:prstClr val="black"/>
                </a:solidFill>
                <a:latin typeface="Roboto" panose="02000000000000000000" pitchFamily="2" charset="0"/>
                <a:ea typeface="Roboto" panose="02000000000000000000" pitchFamily="2" charset="0"/>
              </a:rPr>
              <a:t>Kevin &amp; Linda Smith Start Careers with Kidder, Peabody</a:t>
            </a:r>
          </a:p>
        </p:txBody>
      </p:sp>
      <p:sp>
        <p:nvSpPr>
          <p:cNvPr id="25" name="TextBox 24">
            <a:extLst>
              <a:ext uri="{FF2B5EF4-FFF2-40B4-BE49-F238E27FC236}">
                <a16:creationId xmlns:a16="http://schemas.microsoft.com/office/drawing/2014/main" id="{190D031E-EB76-4389-8965-3E8F04E99D76}"/>
              </a:ext>
            </a:extLst>
          </p:cNvPr>
          <p:cNvSpPr txBox="1"/>
          <p:nvPr/>
        </p:nvSpPr>
        <p:spPr>
          <a:xfrm>
            <a:off x="6858062" y="2795005"/>
            <a:ext cx="1841118" cy="2122056"/>
          </a:xfrm>
          <a:prstGeom prst="rect">
            <a:avLst/>
          </a:prstGeom>
          <a:noFill/>
        </p:spPr>
        <p:txBody>
          <a:bodyPr wrap="square" rtlCol="0">
            <a:spAutoFit/>
          </a:bodyPr>
          <a:lstStyle/>
          <a:p>
            <a:pPr defTabSz="1507846"/>
            <a:r>
              <a:rPr lang="en-US" sz="2638" dirty="0">
                <a:solidFill>
                  <a:prstClr val="black"/>
                </a:solidFill>
                <a:latin typeface="Roboto" panose="02000000000000000000" pitchFamily="2" charset="0"/>
                <a:ea typeface="Roboto" panose="02000000000000000000" pitchFamily="2" charset="0"/>
              </a:rPr>
              <a:t>Crescat Formation &amp; Global Macro HF Launch</a:t>
            </a:r>
          </a:p>
        </p:txBody>
      </p:sp>
      <p:sp>
        <p:nvSpPr>
          <p:cNvPr id="26" name="TextBox 25">
            <a:extLst>
              <a:ext uri="{FF2B5EF4-FFF2-40B4-BE49-F238E27FC236}">
                <a16:creationId xmlns:a16="http://schemas.microsoft.com/office/drawing/2014/main" id="{0BACCDCF-94F3-46A9-8BB8-878CD273157A}"/>
              </a:ext>
            </a:extLst>
          </p:cNvPr>
          <p:cNvSpPr txBox="1"/>
          <p:nvPr/>
        </p:nvSpPr>
        <p:spPr>
          <a:xfrm>
            <a:off x="3634537" y="3582508"/>
            <a:ext cx="2143102" cy="1310167"/>
          </a:xfrm>
          <a:prstGeom prst="rect">
            <a:avLst/>
          </a:prstGeom>
          <a:noFill/>
        </p:spPr>
        <p:txBody>
          <a:bodyPr wrap="square" rtlCol="0">
            <a:spAutoFit/>
          </a:bodyPr>
          <a:lstStyle/>
          <a:p>
            <a:pPr defTabSz="1507846"/>
            <a:r>
              <a:rPr lang="en-US" sz="2638" dirty="0">
                <a:solidFill>
                  <a:prstClr val="black"/>
                </a:solidFill>
                <a:latin typeface="Roboto" panose="02000000000000000000" pitchFamily="2" charset="0"/>
                <a:ea typeface="Roboto" panose="02000000000000000000" pitchFamily="2" charset="0"/>
              </a:rPr>
              <a:t>Large Cap SMA  Inception</a:t>
            </a:r>
          </a:p>
        </p:txBody>
      </p:sp>
      <p:cxnSp>
        <p:nvCxnSpPr>
          <p:cNvPr id="28" name="Straight Arrow Connector 27">
            <a:extLst>
              <a:ext uri="{FF2B5EF4-FFF2-40B4-BE49-F238E27FC236}">
                <a16:creationId xmlns:a16="http://schemas.microsoft.com/office/drawing/2014/main" id="{170C43A5-B161-4244-BF2E-1002E0BAF54A}"/>
              </a:ext>
            </a:extLst>
          </p:cNvPr>
          <p:cNvCxnSpPr>
            <a:cxnSpLocks/>
          </p:cNvCxnSpPr>
          <p:nvPr/>
        </p:nvCxnSpPr>
        <p:spPr>
          <a:xfrm>
            <a:off x="7647475" y="6015927"/>
            <a:ext cx="12310575" cy="13259"/>
          </a:xfrm>
          <a:prstGeom prst="straightConnector1">
            <a:avLst/>
          </a:prstGeom>
          <a:ln w="63500">
            <a:solidFill>
              <a:srgbClr val="EFC952"/>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16D71F0D-BD69-4A3E-B229-4A8BC835243C}"/>
              </a:ext>
            </a:extLst>
          </p:cNvPr>
          <p:cNvSpPr/>
          <p:nvPr/>
        </p:nvSpPr>
        <p:spPr>
          <a:xfrm>
            <a:off x="12196717" y="843489"/>
            <a:ext cx="484652" cy="482134"/>
          </a:xfrm>
          <a:prstGeom prst="rect">
            <a:avLst/>
          </a:prstGeom>
          <a:solidFill>
            <a:srgbClr val="1C43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07846"/>
            <a:endParaRPr lang="en-US" sz="2968">
              <a:solidFill>
                <a:prstClr val="white"/>
              </a:solidFill>
              <a:latin typeface="Calibri" panose="020F0502020204030204"/>
            </a:endParaRPr>
          </a:p>
        </p:txBody>
      </p:sp>
      <p:sp>
        <p:nvSpPr>
          <p:cNvPr id="36" name="Rectangle 35">
            <a:extLst>
              <a:ext uri="{FF2B5EF4-FFF2-40B4-BE49-F238E27FC236}">
                <a16:creationId xmlns:a16="http://schemas.microsoft.com/office/drawing/2014/main" id="{F9E794DE-1908-48CF-8F97-D1B668D8A227}"/>
              </a:ext>
            </a:extLst>
          </p:cNvPr>
          <p:cNvSpPr/>
          <p:nvPr/>
        </p:nvSpPr>
        <p:spPr>
          <a:xfrm>
            <a:off x="12196717" y="1497185"/>
            <a:ext cx="484652" cy="482134"/>
          </a:xfrm>
          <a:prstGeom prst="rect">
            <a:avLst/>
          </a:prstGeom>
          <a:solidFill>
            <a:srgbClr val="EFC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07846"/>
            <a:endParaRPr lang="en-US" sz="2968">
              <a:solidFill>
                <a:prstClr val="white"/>
              </a:solidFill>
              <a:latin typeface="Calibri" panose="020F0502020204030204"/>
            </a:endParaRPr>
          </a:p>
        </p:txBody>
      </p:sp>
      <p:sp>
        <p:nvSpPr>
          <p:cNvPr id="37" name="TextBox 36">
            <a:extLst>
              <a:ext uri="{FF2B5EF4-FFF2-40B4-BE49-F238E27FC236}">
                <a16:creationId xmlns:a16="http://schemas.microsoft.com/office/drawing/2014/main" id="{A7817370-ED8A-4D03-B643-BBEB19A7C6B8}"/>
              </a:ext>
            </a:extLst>
          </p:cNvPr>
          <p:cNvSpPr txBox="1"/>
          <p:nvPr/>
        </p:nvSpPr>
        <p:spPr>
          <a:xfrm>
            <a:off x="12692440" y="723310"/>
            <a:ext cx="3159374" cy="498278"/>
          </a:xfrm>
          <a:prstGeom prst="rect">
            <a:avLst/>
          </a:prstGeom>
          <a:noFill/>
        </p:spPr>
        <p:txBody>
          <a:bodyPr wrap="square" rtlCol="0">
            <a:spAutoFit/>
          </a:bodyPr>
          <a:lstStyle/>
          <a:p>
            <a:pPr defTabSz="1507846"/>
            <a:r>
              <a:rPr lang="en-US" sz="2638" dirty="0">
                <a:solidFill>
                  <a:prstClr val="black"/>
                </a:solidFill>
                <a:latin typeface="Trebuchet MS" panose="020B0603020202020204" pitchFamily="34" charset="0"/>
              </a:rPr>
              <a:t>Predecessor Firm</a:t>
            </a:r>
          </a:p>
        </p:txBody>
      </p:sp>
      <p:sp>
        <p:nvSpPr>
          <p:cNvPr id="38" name="TextBox 37">
            <a:extLst>
              <a:ext uri="{FF2B5EF4-FFF2-40B4-BE49-F238E27FC236}">
                <a16:creationId xmlns:a16="http://schemas.microsoft.com/office/drawing/2014/main" id="{6C644E4B-8176-4247-ABD3-5A337998BBD9}"/>
              </a:ext>
            </a:extLst>
          </p:cNvPr>
          <p:cNvSpPr txBox="1"/>
          <p:nvPr/>
        </p:nvSpPr>
        <p:spPr>
          <a:xfrm>
            <a:off x="12692439" y="1411261"/>
            <a:ext cx="3769519" cy="498278"/>
          </a:xfrm>
          <a:prstGeom prst="rect">
            <a:avLst/>
          </a:prstGeom>
          <a:noFill/>
        </p:spPr>
        <p:txBody>
          <a:bodyPr wrap="square" rtlCol="0">
            <a:spAutoFit/>
          </a:bodyPr>
          <a:lstStyle/>
          <a:p>
            <a:pPr defTabSz="1507846"/>
            <a:r>
              <a:rPr lang="en-US" sz="2638" dirty="0">
                <a:solidFill>
                  <a:prstClr val="black"/>
                </a:solidFill>
                <a:latin typeface="Trebuchet MS" panose="020B0603020202020204" pitchFamily="34" charset="0"/>
              </a:rPr>
              <a:t>Crescat Capital LLC</a:t>
            </a:r>
          </a:p>
        </p:txBody>
      </p:sp>
      <p:cxnSp>
        <p:nvCxnSpPr>
          <p:cNvPr id="31" name="Straight Arrow Connector 30">
            <a:extLst>
              <a:ext uri="{FF2B5EF4-FFF2-40B4-BE49-F238E27FC236}">
                <a16:creationId xmlns:a16="http://schemas.microsoft.com/office/drawing/2014/main" id="{420D3E78-312A-4ADE-8D83-DF8AF1D9FD38}"/>
              </a:ext>
            </a:extLst>
          </p:cNvPr>
          <p:cNvCxnSpPr>
            <a:cxnSpLocks/>
          </p:cNvCxnSpPr>
          <p:nvPr/>
        </p:nvCxnSpPr>
        <p:spPr>
          <a:xfrm>
            <a:off x="1095260" y="6015927"/>
            <a:ext cx="6623932" cy="0"/>
          </a:xfrm>
          <a:prstGeom prst="straightConnector1">
            <a:avLst/>
          </a:prstGeom>
          <a:ln w="63500">
            <a:solidFill>
              <a:srgbClr val="1C437A"/>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57B2083F-1AA3-4D11-87FF-B52533CBAE54}"/>
              </a:ext>
            </a:extLst>
          </p:cNvPr>
          <p:cNvSpPr txBox="1"/>
          <p:nvPr/>
        </p:nvSpPr>
        <p:spPr>
          <a:xfrm>
            <a:off x="2079301" y="7225733"/>
            <a:ext cx="2327925" cy="1716111"/>
          </a:xfrm>
          <a:prstGeom prst="rect">
            <a:avLst/>
          </a:prstGeom>
          <a:noFill/>
        </p:spPr>
        <p:txBody>
          <a:bodyPr wrap="square" rtlCol="0">
            <a:spAutoFit/>
          </a:bodyPr>
          <a:lstStyle/>
          <a:p>
            <a:pPr defTabSz="1507846"/>
            <a:r>
              <a:rPr lang="en-US" sz="2638" dirty="0">
                <a:solidFill>
                  <a:prstClr val="black"/>
                </a:solidFill>
                <a:latin typeface="Roboto" panose="02000000000000000000" pitchFamily="2" charset="0"/>
                <a:ea typeface="Roboto" panose="02000000000000000000" pitchFamily="2" charset="0"/>
              </a:rPr>
              <a:t>Equity Fundamental Model Inception</a:t>
            </a:r>
          </a:p>
        </p:txBody>
      </p:sp>
      <p:sp>
        <p:nvSpPr>
          <p:cNvPr id="41" name="TextBox 40">
            <a:extLst>
              <a:ext uri="{FF2B5EF4-FFF2-40B4-BE49-F238E27FC236}">
                <a16:creationId xmlns:a16="http://schemas.microsoft.com/office/drawing/2014/main" id="{53C10B5A-C52C-40BC-B91D-0957E4A77FA8}"/>
              </a:ext>
            </a:extLst>
          </p:cNvPr>
          <p:cNvSpPr txBox="1"/>
          <p:nvPr/>
        </p:nvSpPr>
        <p:spPr>
          <a:xfrm rot="16200000">
            <a:off x="2433717" y="6377162"/>
            <a:ext cx="1126517" cy="498278"/>
          </a:xfrm>
          <a:prstGeom prst="rect">
            <a:avLst/>
          </a:prstGeom>
          <a:noFill/>
        </p:spPr>
        <p:txBody>
          <a:bodyPr wrap="square" rtlCol="0">
            <a:spAutoFit/>
          </a:bodyPr>
          <a:lstStyle/>
          <a:p>
            <a:pPr defTabSz="1507846"/>
            <a:r>
              <a:rPr lang="en-US" sz="2638" dirty="0">
                <a:solidFill>
                  <a:prstClr val="black"/>
                </a:solidFill>
                <a:latin typeface="Trebuchet MS" panose="020B0603020202020204" pitchFamily="34" charset="0"/>
              </a:rPr>
              <a:t>1995</a:t>
            </a:r>
          </a:p>
        </p:txBody>
      </p:sp>
      <p:sp>
        <p:nvSpPr>
          <p:cNvPr id="42" name="TextBox 41">
            <a:extLst>
              <a:ext uri="{FF2B5EF4-FFF2-40B4-BE49-F238E27FC236}">
                <a16:creationId xmlns:a16="http://schemas.microsoft.com/office/drawing/2014/main" id="{F03A344C-BBA6-4AE9-A135-8D168C85AE5D}"/>
              </a:ext>
            </a:extLst>
          </p:cNvPr>
          <p:cNvSpPr txBox="1"/>
          <p:nvPr/>
        </p:nvSpPr>
        <p:spPr>
          <a:xfrm rot="16200000">
            <a:off x="7074974" y="5088161"/>
            <a:ext cx="1241341" cy="498278"/>
          </a:xfrm>
          <a:prstGeom prst="rect">
            <a:avLst/>
          </a:prstGeom>
          <a:noFill/>
        </p:spPr>
        <p:txBody>
          <a:bodyPr wrap="square" rtlCol="0">
            <a:spAutoFit/>
          </a:bodyPr>
          <a:lstStyle/>
          <a:p>
            <a:pPr defTabSz="1507846"/>
            <a:r>
              <a:rPr lang="en-US" sz="2638" dirty="0">
                <a:solidFill>
                  <a:prstClr val="black"/>
                </a:solidFill>
                <a:latin typeface="Trebuchet MS" panose="020B0603020202020204" pitchFamily="34" charset="0"/>
              </a:rPr>
              <a:t>2006</a:t>
            </a:r>
          </a:p>
        </p:txBody>
      </p:sp>
      <p:sp>
        <p:nvSpPr>
          <p:cNvPr id="43" name="TextBox 42">
            <a:extLst>
              <a:ext uri="{FF2B5EF4-FFF2-40B4-BE49-F238E27FC236}">
                <a16:creationId xmlns:a16="http://schemas.microsoft.com/office/drawing/2014/main" id="{D8BF8832-8B7B-4A9A-8BA9-D21869A1F755}"/>
              </a:ext>
            </a:extLst>
          </p:cNvPr>
          <p:cNvSpPr txBox="1"/>
          <p:nvPr/>
        </p:nvSpPr>
        <p:spPr>
          <a:xfrm rot="16200000">
            <a:off x="16711669" y="5086598"/>
            <a:ext cx="1241341" cy="498278"/>
          </a:xfrm>
          <a:prstGeom prst="rect">
            <a:avLst/>
          </a:prstGeom>
          <a:noFill/>
        </p:spPr>
        <p:txBody>
          <a:bodyPr wrap="square" rtlCol="0">
            <a:spAutoFit/>
          </a:bodyPr>
          <a:lstStyle/>
          <a:p>
            <a:pPr defTabSz="1507846"/>
            <a:r>
              <a:rPr lang="en-US" sz="2638" dirty="0">
                <a:solidFill>
                  <a:prstClr val="black"/>
                </a:solidFill>
                <a:latin typeface="Trebuchet MS" panose="020B0603020202020204" pitchFamily="34" charset="0"/>
              </a:rPr>
              <a:t>2020</a:t>
            </a:r>
          </a:p>
        </p:txBody>
      </p:sp>
      <p:sp>
        <p:nvSpPr>
          <p:cNvPr id="44" name="TextBox 43">
            <a:extLst>
              <a:ext uri="{FF2B5EF4-FFF2-40B4-BE49-F238E27FC236}">
                <a16:creationId xmlns:a16="http://schemas.microsoft.com/office/drawing/2014/main" id="{68678B26-0A3A-4936-809F-416C9E440C03}"/>
              </a:ext>
            </a:extLst>
          </p:cNvPr>
          <p:cNvSpPr txBox="1"/>
          <p:nvPr/>
        </p:nvSpPr>
        <p:spPr>
          <a:xfrm>
            <a:off x="16488609" y="3597022"/>
            <a:ext cx="1895270" cy="1310167"/>
          </a:xfrm>
          <a:prstGeom prst="rect">
            <a:avLst/>
          </a:prstGeom>
          <a:noFill/>
        </p:spPr>
        <p:txBody>
          <a:bodyPr wrap="square" rtlCol="0">
            <a:spAutoFit/>
          </a:bodyPr>
          <a:lstStyle/>
          <a:p>
            <a:pPr defTabSz="1507846"/>
            <a:r>
              <a:rPr lang="en-US" sz="2638" dirty="0">
                <a:solidFill>
                  <a:prstClr val="black"/>
                </a:solidFill>
                <a:latin typeface="Roboto" panose="02000000000000000000" pitchFamily="2" charset="0"/>
                <a:ea typeface="Roboto" panose="02000000000000000000" pitchFamily="2" charset="0"/>
              </a:rPr>
              <a:t>Precious Metals HF Launch</a:t>
            </a:r>
          </a:p>
        </p:txBody>
      </p:sp>
      <p:sp>
        <p:nvSpPr>
          <p:cNvPr id="45" name="TextBox 44">
            <a:extLst>
              <a:ext uri="{FF2B5EF4-FFF2-40B4-BE49-F238E27FC236}">
                <a16:creationId xmlns:a16="http://schemas.microsoft.com/office/drawing/2014/main" id="{42852AF9-C175-4975-8FC0-80FA1B23679A}"/>
              </a:ext>
            </a:extLst>
          </p:cNvPr>
          <p:cNvSpPr txBox="1"/>
          <p:nvPr/>
        </p:nvSpPr>
        <p:spPr>
          <a:xfrm>
            <a:off x="13605479" y="7189220"/>
            <a:ext cx="1895270" cy="1716111"/>
          </a:xfrm>
          <a:prstGeom prst="rect">
            <a:avLst/>
          </a:prstGeom>
          <a:noFill/>
        </p:spPr>
        <p:txBody>
          <a:bodyPr wrap="square" rtlCol="0">
            <a:spAutoFit/>
          </a:bodyPr>
          <a:lstStyle/>
          <a:p>
            <a:pPr defTabSz="1507846"/>
            <a:r>
              <a:rPr lang="en-US" sz="2638" dirty="0">
                <a:solidFill>
                  <a:prstClr val="black"/>
                </a:solidFill>
                <a:latin typeface="Roboto" panose="02000000000000000000" pitchFamily="2" charset="0"/>
                <a:ea typeface="Roboto" panose="02000000000000000000" pitchFamily="2" charset="0"/>
              </a:rPr>
              <a:t>Precious Metals SMA Inception</a:t>
            </a:r>
          </a:p>
        </p:txBody>
      </p:sp>
      <p:sp>
        <p:nvSpPr>
          <p:cNvPr id="46" name="TextBox 45">
            <a:extLst>
              <a:ext uri="{FF2B5EF4-FFF2-40B4-BE49-F238E27FC236}">
                <a16:creationId xmlns:a16="http://schemas.microsoft.com/office/drawing/2014/main" id="{AF03FCB4-BC62-4573-9172-7C2172432C37}"/>
              </a:ext>
            </a:extLst>
          </p:cNvPr>
          <p:cNvSpPr txBox="1"/>
          <p:nvPr/>
        </p:nvSpPr>
        <p:spPr>
          <a:xfrm rot="16200000">
            <a:off x="14195898" y="5088145"/>
            <a:ext cx="1241341" cy="498278"/>
          </a:xfrm>
          <a:prstGeom prst="rect">
            <a:avLst/>
          </a:prstGeom>
          <a:noFill/>
        </p:spPr>
        <p:txBody>
          <a:bodyPr wrap="square" rtlCol="0">
            <a:spAutoFit/>
          </a:bodyPr>
          <a:lstStyle/>
          <a:p>
            <a:pPr defTabSz="1507846"/>
            <a:r>
              <a:rPr lang="en-US" sz="2638" dirty="0">
                <a:solidFill>
                  <a:prstClr val="black"/>
                </a:solidFill>
                <a:latin typeface="Trebuchet MS" panose="020B0603020202020204" pitchFamily="34" charset="0"/>
              </a:rPr>
              <a:t>2018</a:t>
            </a:r>
          </a:p>
        </p:txBody>
      </p:sp>
      <p:sp>
        <p:nvSpPr>
          <p:cNvPr id="47" name="TextBox 46">
            <a:extLst>
              <a:ext uri="{FF2B5EF4-FFF2-40B4-BE49-F238E27FC236}">
                <a16:creationId xmlns:a16="http://schemas.microsoft.com/office/drawing/2014/main" id="{BC238782-41DC-4D3E-8041-7F2D9AF03196}"/>
              </a:ext>
            </a:extLst>
          </p:cNvPr>
          <p:cNvSpPr txBox="1"/>
          <p:nvPr/>
        </p:nvSpPr>
        <p:spPr>
          <a:xfrm rot="16200000">
            <a:off x="9959153" y="5152535"/>
            <a:ext cx="1128092" cy="498278"/>
          </a:xfrm>
          <a:prstGeom prst="rect">
            <a:avLst/>
          </a:prstGeom>
          <a:noFill/>
        </p:spPr>
        <p:txBody>
          <a:bodyPr wrap="square" rtlCol="0">
            <a:spAutoFit/>
          </a:bodyPr>
          <a:lstStyle/>
          <a:p>
            <a:pPr defTabSz="1507846"/>
            <a:r>
              <a:rPr lang="en-US" sz="2638" dirty="0">
                <a:solidFill>
                  <a:prstClr val="black"/>
                </a:solidFill>
                <a:latin typeface="Trebuchet MS" panose="020B0603020202020204" pitchFamily="34" charset="0"/>
              </a:rPr>
              <a:t>2013</a:t>
            </a:r>
          </a:p>
        </p:txBody>
      </p:sp>
      <p:sp>
        <p:nvSpPr>
          <p:cNvPr id="48" name="TextBox 47">
            <a:extLst>
              <a:ext uri="{FF2B5EF4-FFF2-40B4-BE49-F238E27FC236}">
                <a16:creationId xmlns:a16="http://schemas.microsoft.com/office/drawing/2014/main" id="{A2A2835B-0C9B-4D9B-985D-36CF070DE8EC}"/>
              </a:ext>
            </a:extLst>
          </p:cNvPr>
          <p:cNvSpPr txBox="1"/>
          <p:nvPr/>
        </p:nvSpPr>
        <p:spPr>
          <a:xfrm>
            <a:off x="9655139" y="3597448"/>
            <a:ext cx="1895270" cy="1310167"/>
          </a:xfrm>
          <a:prstGeom prst="rect">
            <a:avLst/>
          </a:prstGeom>
          <a:noFill/>
        </p:spPr>
        <p:txBody>
          <a:bodyPr wrap="square" rtlCol="0">
            <a:spAutoFit/>
          </a:bodyPr>
          <a:lstStyle/>
          <a:p>
            <a:pPr defTabSz="1507846"/>
            <a:r>
              <a:rPr lang="en-US" sz="2638" dirty="0">
                <a:solidFill>
                  <a:prstClr val="black"/>
                </a:solidFill>
                <a:latin typeface="Roboto" panose="02000000000000000000" pitchFamily="2" charset="0"/>
                <a:ea typeface="Roboto" panose="02000000000000000000" pitchFamily="2" charset="0"/>
              </a:rPr>
              <a:t>Tavi Costa Joins Crescat</a:t>
            </a:r>
          </a:p>
        </p:txBody>
      </p:sp>
      <p:sp>
        <p:nvSpPr>
          <p:cNvPr id="49" name="TextBox 48">
            <a:extLst>
              <a:ext uri="{FF2B5EF4-FFF2-40B4-BE49-F238E27FC236}">
                <a16:creationId xmlns:a16="http://schemas.microsoft.com/office/drawing/2014/main" id="{DE05EFBE-B340-4D2E-871D-985036E0D07E}"/>
              </a:ext>
            </a:extLst>
          </p:cNvPr>
          <p:cNvSpPr txBox="1"/>
          <p:nvPr/>
        </p:nvSpPr>
        <p:spPr>
          <a:xfrm>
            <a:off x="15299295" y="7174397"/>
            <a:ext cx="1719911" cy="1716111"/>
          </a:xfrm>
          <a:prstGeom prst="rect">
            <a:avLst/>
          </a:prstGeom>
          <a:noFill/>
        </p:spPr>
        <p:txBody>
          <a:bodyPr wrap="square" rtlCol="0">
            <a:spAutoFit/>
          </a:bodyPr>
          <a:lstStyle/>
          <a:p>
            <a:pPr defTabSz="1507846"/>
            <a:r>
              <a:rPr lang="en-US" sz="2638" dirty="0">
                <a:solidFill>
                  <a:prstClr val="black"/>
                </a:solidFill>
                <a:latin typeface="Roboto" panose="02000000000000000000" pitchFamily="2" charset="0"/>
                <a:ea typeface="Roboto" panose="02000000000000000000" pitchFamily="2" charset="0"/>
              </a:rPr>
              <a:t>Quinton Hennigh Joins Crescat</a:t>
            </a:r>
          </a:p>
        </p:txBody>
      </p:sp>
      <p:sp>
        <p:nvSpPr>
          <p:cNvPr id="50" name="TextBox 49">
            <a:extLst>
              <a:ext uri="{FF2B5EF4-FFF2-40B4-BE49-F238E27FC236}">
                <a16:creationId xmlns:a16="http://schemas.microsoft.com/office/drawing/2014/main" id="{AD191C7F-6B20-491A-9D75-91C8848248B8}"/>
              </a:ext>
            </a:extLst>
          </p:cNvPr>
          <p:cNvSpPr txBox="1"/>
          <p:nvPr/>
        </p:nvSpPr>
        <p:spPr>
          <a:xfrm rot="16200000">
            <a:off x="15530657" y="6348191"/>
            <a:ext cx="1131398" cy="498278"/>
          </a:xfrm>
          <a:prstGeom prst="rect">
            <a:avLst/>
          </a:prstGeom>
          <a:noFill/>
        </p:spPr>
        <p:txBody>
          <a:bodyPr wrap="square" rtlCol="0">
            <a:spAutoFit/>
          </a:bodyPr>
          <a:lstStyle/>
          <a:p>
            <a:pPr defTabSz="1507846"/>
            <a:r>
              <a:rPr lang="en-US" sz="2638" dirty="0">
                <a:solidFill>
                  <a:prstClr val="black"/>
                </a:solidFill>
                <a:latin typeface="Trebuchet MS" panose="020B0603020202020204" pitchFamily="34" charset="0"/>
              </a:rPr>
              <a:t>2019</a:t>
            </a:r>
          </a:p>
        </p:txBody>
      </p:sp>
      <p:sp>
        <p:nvSpPr>
          <p:cNvPr id="51" name="object 3">
            <a:extLst>
              <a:ext uri="{FF2B5EF4-FFF2-40B4-BE49-F238E27FC236}">
                <a16:creationId xmlns:a16="http://schemas.microsoft.com/office/drawing/2014/main" id="{18D293FE-C0BA-49EB-8D56-BA6AFEBB27F3}"/>
              </a:ext>
            </a:extLst>
          </p:cNvPr>
          <p:cNvSpPr txBox="1">
            <a:spLocks/>
          </p:cNvSpPr>
          <p:nvPr/>
        </p:nvSpPr>
        <p:spPr>
          <a:xfrm>
            <a:off x="374649" y="252462"/>
            <a:ext cx="6755612" cy="719987"/>
          </a:xfrm>
          <a:prstGeom prst="rect">
            <a:avLst/>
          </a:prstGeom>
        </p:spPr>
        <p:txBody>
          <a:bodyPr vert="horz" wrap="square" lIns="0" tIns="27224"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0942" defTabSz="1507846">
              <a:lnSpc>
                <a:spcPct val="100000"/>
              </a:lnSpc>
              <a:spcBef>
                <a:spcPts val="214"/>
              </a:spcBef>
            </a:pPr>
            <a:r>
              <a:rPr lang="en-US" sz="4500" kern="0" spc="-130" dirty="0">
                <a:solidFill>
                  <a:srgbClr val="1C4379"/>
                </a:solidFill>
                <a:latin typeface="Roboto" panose="02000000000000000000" pitchFamily="2" charset="0"/>
                <a:ea typeface="Roboto" panose="02000000000000000000" pitchFamily="2" charset="0"/>
              </a:rPr>
              <a:t>Firm History</a:t>
            </a:r>
            <a:endParaRPr lang="en-US" sz="4500" spc="-132" dirty="0">
              <a:solidFill>
                <a:prstClr val="black"/>
              </a:solidFill>
              <a:latin typeface="Calibri Light" panose="020F0302020204030204"/>
            </a:endParaRPr>
          </a:p>
        </p:txBody>
      </p:sp>
      <p:sp>
        <p:nvSpPr>
          <p:cNvPr id="52" name="TextBox 51">
            <a:extLst>
              <a:ext uri="{FF2B5EF4-FFF2-40B4-BE49-F238E27FC236}">
                <a16:creationId xmlns:a16="http://schemas.microsoft.com/office/drawing/2014/main" id="{567C09BF-A913-4262-AA3E-968390A34503}"/>
              </a:ext>
            </a:extLst>
          </p:cNvPr>
          <p:cNvSpPr txBox="1"/>
          <p:nvPr/>
        </p:nvSpPr>
        <p:spPr>
          <a:xfrm rot="16200000">
            <a:off x="8928432" y="6345749"/>
            <a:ext cx="1126524" cy="498278"/>
          </a:xfrm>
          <a:prstGeom prst="rect">
            <a:avLst/>
          </a:prstGeom>
          <a:noFill/>
        </p:spPr>
        <p:txBody>
          <a:bodyPr wrap="square" rtlCol="0">
            <a:spAutoFit/>
          </a:bodyPr>
          <a:lstStyle/>
          <a:p>
            <a:pPr defTabSz="1507846"/>
            <a:r>
              <a:rPr lang="en-US" sz="2638" dirty="0">
                <a:solidFill>
                  <a:prstClr val="black"/>
                </a:solidFill>
                <a:latin typeface="Trebuchet MS" panose="020B0603020202020204" pitchFamily="34" charset="0"/>
              </a:rPr>
              <a:t>2010</a:t>
            </a:r>
          </a:p>
        </p:txBody>
      </p:sp>
      <p:sp>
        <p:nvSpPr>
          <p:cNvPr id="53" name="TextBox 52">
            <a:extLst>
              <a:ext uri="{FF2B5EF4-FFF2-40B4-BE49-F238E27FC236}">
                <a16:creationId xmlns:a16="http://schemas.microsoft.com/office/drawing/2014/main" id="{3EEA1CB2-9BBE-4CFE-B849-2441FA925A18}"/>
              </a:ext>
            </a:extLst>
          </p:cNvPr>
          <p:cNvSpPr txBox="1"/>
          <p:nvPr/>
        </p:nvSpPr>
        <p:spPr>
          <a:xfrm>
            <a:off x="8530661" y="7173847"/>
            <a:ext cx="2186130" cy="1310167"/>
          </a:xfrm>
          <a:prstGeom prst="rect">
            <a:avLst/>
          </a:prstGeom>
          <a:noFill/>
        </p:spPr>
        <p:txBody>
          <a:bodyPr wrap="square" rtlCol="0">
            <a:spAutoFit/>
          </a:bodyPr>
          <a:lstStyle/>
          <a:p>
            <a:pPr defTabSz="1507846"/>
            <a:r>
              <a:rPr lang="en-US" sz="2638" dirty="0">
                <a:solidFill>
                  <a:prstClr val="black"/>
                </a:solidFill>
                <a:latin typeface="Roboto" panose="02000000000000000000" pitchFamily="2" charset="0"/>
                <a:ea typeface="Roboto" panose="02000000000000000000" pitchFamily="2" charset="0"/>
              </a:rPr>
              <a:t>Bloomberg Top 4 GM HF for 5 Years</a:t>
            </a:r>
          </a:p>
        </p:txBody>
      </p:sp>
      <p:sp>
        <p:nvSpPr>
          <p:cNvPr id="54" name="TextBox 53">
            <a:extLst>
              <a:ext uri="{FF2B5EF4-FFF2-40B4-BE49-F238E27FC236}">
                <a16:creationId xmlns:a16="http://schemas.microsoft.com/office/drawing/2014/main" id="{C099FC60-4C97-4B01-B837-3F75E735A91C}"/>
              </a:ext>
            </a:extLst>
          </p:cNvPr>
          <p:cNvSpPr txBox="1"/>
          <p:nvPr/>
        </p:nvSpPr>
        <p:spPr>
          <a:xfrm rot="16200000">
            <a:off x="17065062" y="6330923"/>
            <a:ext cx="1131398" cy="498278"/>
          </a:xfrm>
          <a:prstGeom prst="rect">
            <a:avLst/>
          </a:prstGeom>
          <a:noFill/>
        </p:spPr>
        <p:txBody>
          <a:bodyPr wrap="square" rtlCol="0">
            <a:spAutoFit/>
          </a:bodyPr>
          <a:lstStyle/>
          <a:p>
            <a:pPr defTabSz="1507846"/>
            <a:r>
              <a:rPr lang="en-US" sz="2638" dirty="0">
                <a:solidFill>
                  <a:prstClr val="black"/>
                </a:solidFill>
                <a:latin typeface="Trebuchet MS" panose="020B0603020202020204" pitchFamily="34" charset="0"/>
              </a:rPr>
              <a:t>2020</a:t>
            </a:r>
          </a:p>
        </p:txBody>
      </p:sp>
      <p:sp>
        <p:nvSpPr>
          <p:cNvPr id="55" name="TextBox 54">
            <a:extLst>
              <a:ext uri="{FF2B5EF4-FFF2-40B4-BE49-F238E27FC236}">
                <a16:creationId xmlns:a16="http://schemas.microsoft.com/office/drawing/2014/main" id="{0419A734-1D94-42A1-B56A-A1C5EA480FBC}"/>
              </a:ext>
            </a:extLst>
          </p:cNvPr>
          <p:cNvSpPr txBox="1"/>
          <p:nvPr/>
        </p:nvSpPr>
        <p:spPr>
          <a:xfrm>
            <a:off x="16924969" y="7144748"/>
            <a:ext cx="2005326" cy="1310167"/>
          </a:xfrm>
          <a:prstGeom prst="rect">
            <a:avLst/>
          </a:prstGeom>
          <a:noFill/>
        </p:spPr>
        <p:txBody>
          <a:bodyPr wrap="square" rtlCol="0">
            <a:spAutoFit/>
          </a:bodyPr>
          <a:lstStyle/>
          <a:p>
            <a:pPr defTabSz="1507846"/>
            <a:r>
              <a:rPr lang="en-US" sz="2638" dirty="0">
                <a:solidFill>
                  <a:prstClr val="black"/>
                </a:solidFill>
                <a:latin typeface="Roboto" panose="02000000000000000000" pitchFamily="2" charset="0"/>
                <a:ea typeface="Roboto" panose="02000000000000000000" pitchFamily="2" charset="0"/>
              </a:rPr>
              <a:t>3 of Bloomberg Top 10  HFs </a:t>
            </a:r>
          </a:p>
        </p:txBody>
      </p:sp>
      <p:sp>
        <p:nvSpPr>
          <p:cNvPr id="56" name="TextBox 55">
            <a:extLst>
              <a:ext uri="{FF2B5EF4-FFF2-40B4-BE49-F238E27FC236}">
                <a16:creationId xmlns:a16="http://schemas.microsoft.com/office/drawing/2014/main" id="{ACC33A83-7CEF-4541-B4EF-99FF0427ECCB}"/>
              </a:ext>
            </a:extLst>
          </p:cNvPr>
          <p:cNvSpPr txBox="1"/>
          <p:nvPr/>
        </p:nvSpPr>
        <p:spPr>
          <a:xfrm rot="16200000">
            <a:off x="11637234" y="6345760"/>
            <a:ext cx="1126524" cy="498278"/>
          </a:xfrm>
          <a:prstGeom prst="rect">
            <a:avLst/>
          </a:prstGeom>
          <a:noFill/>
        </p:spPr>
        <p:txBody>
          <a:bodyPr wrap="square" rtlCol="0">
            <a:spAutoFit/>
          </a:bodyPr>
          <a:lstStyle/>
          <a:p>
            <a:pPr defTabSz="1507846"/>
            <a:r>
              <a:rPr lang="en-US" sz="2638" dirty="0">
                <a:solidFill>
                  <a:prstClr val="black"/>
                </a:solidFill>
                <a:latin typeface="Trebuchet MS" panose="020B0603020202020204" pitchFamily="34" charset="0"/>
              </a:rPr>
              <a:t>2014</a:t>
            </a:r>
          </a:p>
        </p:txBody>
      </p:sp>
      <p:sp>
        <p:nvSpPr>
          <p:cNvPr id="57" name="TextBox 56">
            <a:extLst>
              <a:ext uri="{FF2B5EF4-FFF2-40B4-BE49-F238E27FC236}">
                <a16:creationId xmlns:a16="http://schemas.microsoft.com/office/drawing/2014/main" id="{2C0330AE-B183-4F9E-B129-3A61213907CF}"/>
              </a:ext>
            </a:extLst>
          </p:cNvPr>
          <p:cNvSpPr txBox="1"/>
          <p:nvPr/>
        </p:nvSpPr>
        <p:spPr>
          <a:xfrm rot="16200000">
            <a:off x="12371138" y="5187034"/>
            <a:ext cx="1128092" cy="498278"/>
          </a:xfrm>
          <a:prstGeom prst="rect">
            <a:avLst/>
          </a:prstGeom>
          <a:noFill/>
        </p:spPr>
        <p:txBody>
          <a:bodyPr wrap="square" rtlCol="0">
            <a:spAutoFit/>
          </a:bodyPr>
          <a:lstStyle/>
          <a:p>
            <a:pPr defTabSz="1507846"/>
            <a:r>
              <a:rPr lang="en-US" sz="2638" dirty="0">
                <a:solidFill>
                  <a:prstClr val="black"/>
                </a:solidFill>
                <a:latin typeface="Trebuchet MS" panose="020B0603020202020204" pitchFamily="34" charset="0"/>
              </a:rPr>
              <a:t>2015</a:t>
            </a:r>
          </a:p>
        </p:txBody>
      </p:sp>
      <p:sp>
        <p:nvSpPr>
          <p:cNvPr id="58" name="TextBox 57">
            <a:extLst>
              <a:ext uri="{FF2B5EF4-FFF2-40B4-BE49-F238E27FC236}">
                <a16:creationId xmlns:a16="http://schemas.microsoft.com/office/drawing/2014/main" id="{323F82BA-DABD-44B5-A745-EFACB29F05E9}"/>
              </a:ext>
            </a:extLst>
          </p:cNvPr>
          <p:cNvSpPr txBox="1"/>
          <p:nvPr/>
        </p:nvSpPr>
        <p:spPr>
          <a:xfrm>
            <a:off x="11295193" y="7189561"/>
            <a:ext cx="2186130" cy="1310167"/>
          </a:xfrm>
          <a:prstGeom prst="rect">
            <a:avLst/>
          </a:prstGeom>
          <a:noFill/>
        </p:spPr>
        <p:txBody>
          <a:bodyPr wrap="square" rtlCol="0">
            <a:spAutoFit/>
          </a:bodyPr>
          <a:lstStyle/>
          <a:p>
            <a:pPr defTabSz="1507846"/>
            <a:r>
              <a:rPr lang="en-US" sz="2638" dirty="0">
                <a:solidFill>
                  <a:prstClr val="black"/>
                </a:solidFill>
                <a:latin typeface="Roboto" panose="02000000000000000000" pitchFamily="2" charset="0"/>
                <a:ea typeface="Roboto" panose="02000000000000000000" pitchFamily="2" charset="0"/>
              </a:rPr>
              <a:t>GM HF Prequin Top 10 Award</a:t>
            </a:r>
          </a:p>
        </p:txBody>
      </p:sp>
      <p:sp>
        <p:nvSpPr>
          <p:cNvPr id="59" name="TextBox 58">
            <a:extLst>
              <a:ext uri="{FF2B5EF4-FFF2-40B4-BE49-F238E27FC236}">
                <a16:creationId xmlns:a16="http://schemas.microsoft.com/office/drawing/2014/main" id="{A40EA48D-76A8-4B54-A9D0-35B9738878E9}"/>
              </a:ext>
            </a:extLst>
          </p:cNvPr>
          <p:cNvSpPr txBox="1"/>
          <p:nvPr/>
        </p:nvSpPr>
        <p:spPr>
          <a:xfrm>
            <a:off x="11729701" y="2790387"/>
            <a:ext cx="2196147" cy="2122056"/>
          </a:xfrm>
          <a:prstGeom prst="rect">
            <a:avLst/>
          </a:prstGeom>
          <a:noFill/>
        </p:spPr>
        <p:txBody>
          <a:bodyPr wrap="square" rtlCol="0">
            <a:spAutoFit/>
          </a:bodyPr>
          <a:lstStyle/>
          <a:p>
            <a:pPr defTabSz="1507846"/>
            <a:r>
              <a:rPr lang="en-US" sz="2638" dirty="0">
                <a:solidFill>
                  <a:prstClr val="black"/>
                </a:solidFill>
                <a:latin typeface="Roboto" panose="02000000000000000000" pitchFamily="2" charset="0"/>
                <a:ea typeface="Roboto" panose="02000000000000000000" pitchFamily="2" charset="0"/>
              </a:rPr>
              <a:t>GM HF Absolute Return Awards Fund of the Year</a:t>
            </a:r>
          </a:p>
        </p:txBody>
      </p:sp>
      <p:sp>
        <p:nvSpPr>
          <p:cNvPr id="60" name="TextBox 59">
            <a:extLst>
              <a:ext uri="{FF2B5EF4-FFF2-40B4-BE49-F238E27FC236}">
                <a16:creationId xmlns:a16="http://schemas.microsoft.com/office/drawing/2014/main" id="{7B755C96-DFE3-431D-AC01-40ACA865AF1A}"/>
              </a:ext>
            </a:extLst>
          </p:cNvPr>
          <p:cNvSpPr txBox="1"/>
          <p:nvPr/>
        </p:nvSpPr>
        <p:spPr>
          <a:xfrm rot="16200000">
            <a:off x="13971739" y="6345747"/>
            <a:ext cx="1131398" cy="498278"/>
          </a:xfrm>
          <a:prstGeom prst="rect">
            <a:avLst/>
          </a:prstGeom>
          <a:noFill/>
        </p:spPr>
        <p:txBody>
          <a:bodyPr wrap="square" rtlCol="0">
            <a:spAutoFit/>
          </a:bodyPr>
          <a:lstStyle/>
          <a:p>
            <a:pPr defTabSz="1507846"/>
            <a:r>
              <a:rPr lang="en-US" sz="2638" dirty="0">
                <a:solidFill>
                  <a:prstClr val="black"/>
                </a:solidFill>
                <a:latin typeface="Trebuchet MS" panose="020B0603020202020204" pitchFamily="34" charset="0"/>
              </a:rPr>
              <a:t>2018</a:t>
            </a:r>
          </a:p>
        </p:txBody>
      </p:sp>
      <p:sp>
        <p:nvSpPr>
          <p:cNvPr id="61" name="TextBox 60">
            <a:extLst>
              <a:ext uri="{FF2B5EF4-FFF2-40B4-BE49-F238E27FC236}">
                <a16:creationId xmlns:a16="http://schemas.microsoft.com/office/drawing/2014/main" id="{C0516CF4-5485-4D35-B157-1034FD310BA3}"/>
              </a:ext>
            </a:extLst>
          </p:cNvPr>
          <p:cNvSpPr txBox="1"/>
          <p:nvPr/>
        </p:nvSpPr>
        <p:spPr>
          <a:xfrm>
            <a:off x="13945335" y="3597022"/>
            <a:ext cx="2387141" cy="1310167"/>
          </a:xfrm>
          <a:prstGeom prst="rect">
            <a:avLst/>
          </a:prstGeom>
          <a:noFill/>
        </p:spPr>
        <p:txBody>
          <a:bodyPr wrap="square" rtlCol="0">
            <a:spAutoFit/>
          </a:bodyPr>
          <a:lstStyle/>
          <a:p>
            <a:pPr defTabSz="1507846"/>
            <a:r>
              <a:rPr lang="en-US" sz="2638" dirty="0">
                <a:solidFill>
                  <a:prstClr val="black"/>
                </a:solidFill>
                <a:latin typeface="Roboto" panose="02000000000000000000" pitchFamily="2" charset="0"/>
                <a:ea typeface="Roboto" panose="02000000000000000000" pitchFamily="2" charset="0"/>
              </a:rPr>
              <a:t>GM &amp; LS 2 of Bloomberg’s</a:t>
            </a:r>
          </a:p>
          <a:p>
            <a:pPr defTabSz="1507846"/>
            <a:r>
              <a:rPr lang="en-US" sz="2638" dirty="0">
                <a:solidFill>
                  <a:prstClr val="black"/>
                </a:solidFill>
                <a:latin typeface="Roboto" panose="02000000000000000000" pitchFamily="2" charset="0"/>
                <a:ea typeface="Roboto" panose="02000000000000000000" pitchFamily="2" charset="0"/>
              </a:rPr>
              <a:t>Top 3 HFs </a:t>
            </a:r>
          </a:p>
        </p:txBody>
      </p:sp>
      <p:sp>
        <p:nvSpPr>
          <p:cNvPr id="64" name="Slide Number Placeholder 1">
            <a:extLst>
              <a:ext uri="{FF2B5EF4-FFF2-40B4-BE49-F238E27FC236}">
                <a16:creationId xmlns:a16="http://schemas.microsoft.com/office/drawing/2014/main" id="{BFB81B84-B5BA-4ED4-B1F8-C73372FF8F59}"/>
              </a:ext>
            </a:extLst>
          </p:cNvPr>
          <p:cNvSpPr txBox="1">
            <a:spLocks/>
          </p:cNvSpPr>
          <p:nvPr/>
        </p:nvSpPr>
        <p:spPr>
          <a:xfrm>
            <a:off x="9904634" y="10827190"/>
            <a:ext cx="528416" cy="39173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735"/>
              </a:lnSpc>
            </a:pPr>
            <a:fld id="{81D60167-4931-47E6-BA6A-407CBD079E47}" type="slidenum">
              <a:rPr lang="en-US" sz="1450" spc="15" smtClean="0">
                <a:latin typeface="Arial" panose="020B0604020202020204" pitchFamily="34" charset="0"/>
                <a:cs typeface="Arial" panose="020B0604020202020204" pitchFamily="34" charset="0"/>
              </a:rPr>
              <a:pPr marL="38100">
                <a:lnSpc>
                  <a:spcPts val="1735"/>
                </a:lnSpc>
              </a:pPr>
              <a:t>48</a:t>
            </a:fld>
            <a:endParaRPr lang="en-US" sz="1450" spc="15" dirty="0">
              <a:latin typeface="Arial" panose="020B0604020202020204" pitchFamily="34" charset="0"/>
              <a:cs typeface="Arial" panose="020B0604020202020204" pitchFamily="34" charset="0"/>
            </a:endParaRPr>
          </a:p>
        </p:txBody>
      </p:sp>
      <p:pic>
        <p:nvPicPr>
          <p:cNvPr id="65" name="object 6">
            <a:extLst>
              <a:ext uri="{FF2B5EF4-FFF2-40B4-BE49-F238E27FC236}">
                <a16:creationId xmlns:a16="http://schemas.microsoft.com/office/drawing/2014/main" id="{E13EE20F-F8FC-FF43-B30E-6CFCF9228769}"/>
              </a:ext>
            </a:extLst>
          </p:cNvPr>
          <p:cNvPicPr/>
          <p:nvPr/>
        </p:nvPicPr>
        <p:blipFill rotWithShape="1">
          <a:blip r:embed="rId4" cstate="print"/>
          <a:srcRect l="20132" r="12610" b="39148"/>
          <a:stretch/>
        </p:blipFill>
        <p:spPr>
          <a:xfrm>
            <a:off x="-45076" y="10267188"/>
            <a:ext cx="2438229" cy="814938"/>
          </a:xfrm>
          <a:prstGeom prst="rect">
            <a:avLst/>
          </a:prstGeom>
        </p:spPr>
      </p:pic>
      <p:sp>
        <p:nvSpPr>
          <p:cNvPr id="67" name="Crescat Capital Firm Presentation | June 2020…">
            <a:extLst>
              <a:ext uri="{FF2B5EF4-FFF2-40B4-BE49-F238E27FC236}">
                <a16:creationId xmlns:a16="http://schemas.microsoft.com/office/drawing/2014/main" id="{78C1799C-C40D-724B-AF8B-83C3E8832B28}"/>
              </a:ext>
            </a:extLst>
          </p:cNvPr>
          <p:cNvSpPr txBox="1"/>
          <p:nvPr/>
        </p:nvSpPr>
        <p:spPr>
          <a:xfrm>
            <a:off x="15445019" y="10543165"/>
            <a:ext cx="4172955" cy="4145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2144" dirty="0">
                <a:solidFill>
                  <a:schemeClr val="tx1">
                    <a:lumMod val="95000"/>
                    <a:lumOff val="5000"/>
                  </a:schemeClr>
                </a:solidFill>
              </a:rPr>
              <a:t>Crescat Firmwide Presentation</a:t>
            </a:r>
          </a:p>
        </p:txBody>
      </p:sp>
      <p:sp>
        <p:nvSpPr>
          <p:cNvPr id="71" name="Rectangle">
            <a:extLst>
              <a:ext uri="{FF2B5EF4-FFF2-40B4-BE49-F238E27FC236}">
                <a16:creationId xmlns:a16="http://schemas.microsoft.com/office/drawing/2014/main" id="{1985FC5C-CA26-DB46-813A-35F0309C1160}"/>
              </a:ext>
            </a:extLst>
          </p:cNvPr>
          <p:cNvSpPr/>
          <p:nvPr/>
        </p:nvSpPr>
        <p:spPr>
          <a:xfrm>
            <a:off x="374649" y="1144895"/>
            <a:ext cx="1298742" cy="34361"/>
          </a:xfrm>
          <a:prstGeom prst="rect">
            <a:avLst/>
          </a:prstGeom>
          <a:solidFill>
            <a:srgbClr val="A38B2C"/>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2" name="TextBox 1">
            <a:extLst>
              <a:ext uri="{FF2B5EF4-FFF2-40B4-BE49-F238E27FC236}">
                <a16:creationId xmlns:a16="http://schemas.microsoft.com/office/drawing/2014/main" id="{FA3B9E03-74C5-0836-D60D-70D2D9EC6005}"/>
              </a:ext>
            </a:extLst>
          </p:cNvPr>
          <p:cNvSpPr txBox="1"/>
          <p:nvPr/>
        </p:nvSpPr>
        <p:spPr>
          <a:xfrm rot="16200000">
            <a:off x="18164409" y="5044283"/>
            <a:ext cx="1241341" cy="498278"/>
          </a:xfrm>
          <a:prstGeom prst="rect">
            <a:avLst/>
          </a:prstGeom>
          <a:noFill/>
        </p:spPr>
        <p:txBody>
          <a:bodyPr wrap="square" rtlCol="0">
            <a:spAutoFit/>
          </a:bodyPr>
          <a:lstStyle/>
          <a:p>
            <a:pPr defTabSz="1507846"/>
            <a:endParaRPr lang="en-US" sz="2638" dirty="0">
              <a:solidFill>
                <a:prstClr val="black"/>
              </a:solidFill>
              <a:latin typeface="Trebuchet MS" panose="020B0603020202020204" pitchFamily="34" charset="0"/>
            </a:endParaRPr>
          </a:p>
        </p:txBody>
      </p:sp>
      <p:sp>
        <p:nvSpPr>
          <p:cNvPr id="3" name="TextBox 2">
            <a:extLst>
              <a:ext uri="{FF2B5EF4-FFF2-40B4-BE49-F238E27FC236}">
                <a16:creationId xmlns:a16="http://schemas.microsoft.com/office/drawing/2014/main" id="{B36C0CB6-03C3-9995-3986-C75C0D2DAEC3}"/>
              </a:ext>
            </a:extLst>
          </p:cNvPr>
          <p:cNvSpPr txBox="1"/>
          <p:nvPr/>
        </p:nvSpPr>
        <p:spPr>
          <a:xfrm>
            <a:off x="18265605" y="3698856"/>
            <a:ext cx="1895270" cy="498278"/>
          </a:xfrm>
          <a:prstGeom prst="rect">
            <a:avLst/>
          </a:prstGeom>
          <a:noFill/>
        </p:spPr>
        <p:txBody>
          <a:bodyPr wrap="square" rtlCol="0">
            <a:spAutoFit/>
          </a:bodyPr>
          <a:lstStyle/>
          <a:p>
            <a:pPr defTabSz="1507846"/>
            <a:endParaRPr lang="en-US" sz="2638" dirty="0">
              <a:solidFill>
                <a:prstClr val="black"/>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1508626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object 3">
            <a:extLst>
              <a:ext uri="{FF2B5EF4-FFF2-40B4-BE49-F238E27FC236}">
                <a16:creationId xmlns:a16="http://schemas.microsoft.com/office/drawing/2014/main" id="{A538DB66-7321-4C4E-9A07-7912E97E1D21}"/>
              </a:ext>
            </a:extLst>
          </p:cNvPr>
          <p:cNvPicPr/>
          <p:nvPr/>
        </p:nvPicPr>
        <p:blipFill>
          <a:blip r:embed="rId2" cstate="print"/>
          <a:stretch>
            <a:fillRect/>
          </a:stretch>
        </p:blipFill>
        <p:spPr>
          <a:xfrm>
            <a:off x="-637423" y="596014"/>
            <a:ext cx="20104100" cy="11381594"/>
          </a:xfrm>
          <a:prstGeom prst="rect">
            <a:avLst/>
          </a:prstGeom>
        </p:spPr>
      </p:pic>
      <p:sp>
        <p:nvSpPr>
          <p:cNvPr id="9" name="TextBox 2">
            <a:extLst>
              <a:ext uri="{FF2B5EF4-FFF2-40B4-BE49-F238E27FC236}">
                <a16:creationId xmlns:a16="http://schemas.microsoft.com/office/drawing/2014/main" id="{00000000-0008-0000-0200-000030000000}"/>
              </a:ext>
            </a:extLst>
          </p:cNvPr>
          <p:cNvSpPr txBox="1"/>
          <p:nvPr/>
        </p:nvSpPr>
        <p:spPr>
          <a:xfrm>
            <a:off x="8825805" y="1819057"/>
            <a:ext cx="2295144" cy="841248"/>
          </a:xfrm>
          <a:prstGeom prst="rect">
            <a:avLst/>
          </a:prstGeom>
          <a:solidFill>
            <a:srgbClr val="1C4379"/>
          </a:solidFill>
          <a:ln w="38100"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Linda C. Smith, CPA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Chief Operating Officer</a:t>
            </a:r>
          </a:p>
        </p:txBody>
      </p:sp>
      <p:sp>
        <p:nvSpPr>
          <p:cNvPr id="11" name="TextBox 1">
            <a:extLst>
              <a:ext uri="{FF2B5EF4-FFF2-40B4-BE49-F238E27FC236}">
                <a16:creationId xmlns:a16="http://schemas.microsoft.com/office/drawing/2014/main" id="{00000000-0008-0000-0200-000032000000}"/>
              </a:ext>
            </a:extLst>
          </p:cNvPr>
          <p:cNvSpPr txBox="1"/>
          <p:nvPr/>
        </p:nvSpPr>
        <p:spPr>
          <a:xfrm>
            <a:off x="8825805" y="572485"/>
            <a:ext cx="2296886" cy="841248"/>
          </a:xfrm>
          <a:prstGeom prst="rect">
            <a:avLst/>
          </a:prstGeom>
          <a:solidFill>
            <a:srgbClr val="1C4379"/>
          </a:solidFill>
          <a:ln w="38100"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Kevin C. Smith, CFA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CEO, CIO, &amp; Portfolio Manager</a:t>
            </a:r>
          </a:p>
        </p:txBody>
      </p:sp>
      <p:sp>
        <p:nvSpPr>
          <p:cNvPr id="12" name="TextBox 25">
            <a:extLst>
              <a:ext uri="{FF2B5EF4-FFF2-40B4-BE49-F238E27FC236}">
                <a16:creationId xmlns:a16="http://schemas.microsoft.com/office/drawing/2014/main" id="{00000000-0008-0000-0200-000033000000}"/>
              </a:ext>
            </a:extLst>
          </p:cNvPr>
          <p:cNvSpPr txBox="1"/>
          <p:nvPr/>
        </p:nvSpPr>
        <p:spPr>
          <a:xfrm>
            <a:off x="3395372" y="3237102"/>
            <a:ext cx="2294164" cy="841248"/>
          </a:xfrm>
          <a:prstGeom prst="rect">
            <a:avLst/>
          </a:prstGeom>
          <a:solidFill>
            <a:schemeClr val="bg1"/>
          </a:solidFill>
          <a:ln w="38100"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Accounting and Operations</a:t>
            </a:r>
          </a:p>
        </p:txBody>
      </p:sp>
      <p:sp>
        <p:nvSpPr>
          <p:cNvPr id="13" name="TextBox 132">
            <a:extLst>
              <a:ext uri="{FF2B5EF4-FFF2-40B4-BE49-F238E27FC236}">
                <a16:creationId xmlns:a16="http://schemas.microsoft.com/office/drawing/2014/main" id="{00000000-0008-0000-0200-000034000000}"/>
              </a:ext>
            </a:extLst>
          </p:cNvPr>
          <p:cNvSpPr txBox="1"/>
          <p:nvPr/>
        </p:nvSpPr>
        <p:spPr>
          <a:xfrm>
            <a:off x="11672787" y="3239681"/>
            <a:ext cx="2296886" cy="841248"/>
          </a:xfrm>
          <a:prstGeom prst="rect">
            <a:avLst/>
          </a:prstGeom>
          <a:solidFill>
            <a:schemeClr val="bg1"/>
          </a:solidFill>
          <a:ln w="38100"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Information Systems</a:t>
            </a:r>
          </a:p>
        </p:txBody>
      </p:sp>
      <p:sp>
        <p:nvSpPr>
          <p:cNvPr id="14" name="TextBox 140">
            <a:extLst>
              <a:ext uri="{FF2B5EF4-FFF2-40B4-BE49-F238E27FC236}">
                <a16:creationId xmlns:a16="http://schemas.microsoft.com/office/drawing/2014/main" id="{00000000-0008-0000-0200-000035000000}"/>
              </a:ext>
            </a:extLst>
          </p:cNvPr>
          <p:cNvSpPr txBox="1"/>
          <p:nvPr/>
        </p:nvSpPr>
        <p:spPr>
          <a:xfrm>
            <a:off x="14318692" y="3232630"/>
            <a:ext cx="2294164" cy="841248"/>
          </a:xfrm>
          <a:prstGeom prst="rect">
            <a:avLst/>
          </a:prstGeom>
          <a:solidFill>
            <a:schemeClr val="bg1"/>
          </a:solidFill>
          <a:ln w="38100"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Research and Trading</a:t>
            </a:r>
          </a:p>
        </p:txBody>
      </p:sp>
      <p:sp>
        <p:nvSpPr>
          <p:cNvPr id="15" name="TextBox 127">
            <a:extLst>
              <a:ext uri="{FF2B5EF4-FFF2-40B4-BE49-F238E27FC236}">
                <a16:creationId xmlns:a16="http://schemas.microsoft.com/office/drawing/2014/main" id="{00000000-0008-0000-0200-000036000000}"/>
              </a:ext>
            </a:extLst>
          </p:cNvPr>
          <p:cNvSpPr txBox="1"/>
          <p:nvPr/>
        </p:nvSpPr>
        <p:spPr>
          <a:xfrm>
            <a:off x="6089650" y="3260712"/>
            <a:ext cx="2296885" cy="841248"/>
          </a:xfrm>
          <a:prstGeom prst="rect">
            <a:avLst/>
          </a:prstGeom>
          <a:solidFill>
            <a:schemeClr val="bg1"/>
          </a:solidFill>
          <a:ln w="38100"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Compliance</a:t>
            </a:r>
          </a:p>
        </p:txBody>
      </p:sp>
      <p:sp>
        <p:nvSpPr>
          <p:cNvPr id="16" name="TextBox 128">
            <a:extLst>
              <a:ext uri="{FF2B5EF4-FFF2-40B4-BE49-F238E27FC236}">
                <a16:creationId xmlns:a16="http://schemas.microsoft.com/office/drawing/2014/main" id="{00000000-0008-0000-0200-000037000000}"/>
              </a:ext>
            </a:extLst>
          </p:cNvPr>
          <p:cNvSpPr txBox="1"/>
          <p:nvPr/>
        </p:nvSpPr>
        <p:spPr>
          <a:xfrm>
            <a:off x="8810299" y="3238440"/>
            <a:ext cx="2296886" cy="841248"/>
          </a:xfrm>
          <a:prstGeom prst="rect">
            <a:avLst/>
          </a:prstGeom>
          <a:solidFill>
            <a:schemeClr val="bg1"/>
          </a:solidFill>
          <a:ln w="38100"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Marketing &amp; Investor Relations</a:t>
            </a:r>
          </a:p>
        </p:txBody>
      </p:sp>
      <p:sp>
        <p:nvSpPr>
          <p:cNvPr id="18" name="TextBox 2">
            <a:extLst>
              <a:ext uri="{FF2B5EF4-FFF2-40B4-BE49-F238E27FC236}">
                <a16:creationId xmlns:a16="http://schemas.microsoft.com/office/drawing/2014/main" id="{00000000-0008-0000-0200-000039000000}"/>
              </a:ext>
            </a:extLst>
          </p:cNvPr>
          <p:cNvSpPr txBox="1"/>
          <p:nvPr/>
        </p:nvSpPr>
        <p:spPr>
          <a:xfrm>
            <a:off x="3395372" y="5753513"/>
            <a:ext cx="2295144" cy="841248"/>
          </a:xfrm>
          <a:prstGeom prst="rect">
            <a:avLst/>
          </a:prstGeom>
          <a:solidFill>
            <a:srgbClr val="1C4379"/>
          </a:solidFill>
          <a:ln w="38100"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Ravena Khan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Assistant Funds Controller</a:t>
            </a:r>
          </a:p>
        </p:txBody>
      </p:sp>
      <p:sp>
        <p:nvSpPr>
          <p:cNvPr id="19" name="TextBox 2">
            <a:extLst>
              <a:ext uri="{FF2B5EF4-FFF2-40B4-BE49-F238E27FC236}">
                <a16:creationId xmlns:a16="http://schemas.microsoft.com/office/drawing/2014/main" id="{00000000-0008-0000-0200-00003A000000}"/>
              </a:ext>
            </a:extLst>
          </p:cNvPr>
          <p:cNvSpPr txBox="1"/>
          <p:nvPr/>
        </p:nvSpPr>
        <p:spPr>
          <a:xfrm>
            <a:off x="3398682" y="4532314"/>
            <a:ext cx="2294164" cy="841248"/>
          </a:xfrm>
          <a:prstGeom prst="rect">
            <a:avLst/>
          </a:prstGeom>
          <a:solidFill>
            <a:srgbClr val="1C4379"/>
          </a:solidFill>
          <a:ln w="38100"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Tyler Reger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Funds Controller</a:t>
            </a:r>
          </a:p>
        </p:txBody>
      </p:sp>
      <p:sp>
        <p:nvSpPr>
          <p:cNvPr id="20" name="TextBox 2">
            <a:extLst>
              <a:ext uri="{FF2B5EF4-FFF2-40B4-BE49-F238E27FC236}">
                <a16:creationId xmlns:a16="http://schemas.microsoft.com/office/drawing/2014/main" id="{00000000-0008-0000-0200-00003B000000}"/>
              </a:ext>
            </a:extLst>
          </p:cNvPr>
          <p:cNvSpPr txBox="1"/>
          <p:nvPr/>
        </p:nvSpPr>
        <p:spPr>
          <a:xfrm>
            <a:off x="8766225" y="4522053"/>
            <a:ext cx="2296886" cy="841248"/>
          </a:xfrm>
          <a:prstGeom prst="rect">
            <a:avLst/>
          </a:prstGeom>
          <a:solidFill>
            <a:srgbClr val="1C4379"/>
          </a:solidFill>
          <a:ln w="38100"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Marek Iwahashi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Director of Investor Relations</a:t>
            </a:r>
          </a:p>
        </p:txBody>
      </p:sp>
      <p:sp>
        <p:nvSpPr>
          <p:cNvPr id="21" name="TextBox 2">
            <a:extLst>
              <a:ext uri="{FF2B5EF4-FFF2-40B4-BE49-F238E27FC236}">
                <a16:creationId xmlns:a16="http://schemas.microsoft.com/office/drawing/2014/main" id="{00000000-0008-0000-0200-00003C000000}"/>
              </a:ext>
            </a:extLst>
          </p:cNvPr>
          <p:cNvSpPr txBox="1"/>
          <p:nvPr/>
        </p:nvSpPr>
        <p:spPr>
          <a:xfrm>
            <a:off x="8766225" y="5741402"/>
            <a:ext cx="2295144" cy="841248"/>
          </a:xfrm>
          <a:prstGeom prst="rect">
            <a:avLst/>
          </a:prstGeom>
          <a:solidFill>
            <a:srgbClr val="1C4379"/>
          </a:solidFill>
          <a:ln w="38100"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Cassie Fischer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Director of Marketing</a:t>
            </a:r>
          </a:p>
        </p:txBody>
      </p:sp>
      <p:sp>
        <p:nvSpPr>
          <p:cNvPr id="22" name="TextBox 2">
            <a:extLst>
              <a:ext uri="{FF2B5EF4-FFF2-40B4-BE49-F238E27FC236}">
                <a16:creationId xmlns:a16="http://schemas.microsoft.com/office/drawing/2014/main" id="{00000000-0008-0000-0200-00003D000000}"/>
              </a:ext>
            </a:extLst>
          </p:cNvPr>
          <p:cNvSpPr txBox="1"/>
          <p:nvPr/>
        </p:nvSpPr>
        <p:spPr>
          <a:xfrm>
            <a:off x="11605967" y="4532312"/>
            <a:ext cx="2296886" cy="841248"/>
          </a:xfrm>
          <a:prstGeom prst="rect">
            <a:avLst/>
          </a:prstGeom>
          <a:solidFill>
            <a:srgbClr val="1C4379"/>
          </a:solidFill>
          <a:ln w="38100"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Ryan Wardell</a:t>
            </a:r>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Investment Systems Leader</a:t>
            </a:r>
            <a:endPar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TextBox 2">
            <a:extLst>
              <a:ext uri="{FF2B5EF4-FFF2-40B4-BE49-F238E27FC236}">
                <a16:creationId xmlns:a16="http://schemas.microsoft.com/office/drawing/2014/main" id="{00000000-0008-0000-0200-000040000000}"/>
              </a:ext>
            </a:extLst>
          </p:cNvPr>
          <p:cNvSpPr txBox="1"/>
          <p:nvPr/>
        </p:nvSpPr>
        <p:spPr>
          <a:xfrm>
            <a:off x="14502186" y="4431420"/>
            <a:ext cx="2212290" cy="836810"/>
          </a:xfrm>
          <a:prstGeom prst="rect">
            <a:avLst/>
          </a:prstGeom>
          <a:solidFill>
            <a:srgbClr val="1C4379"/>
          </a:solidFill>
          <a:ln w="38100"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Quinton T. Hennigh, PhD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Geologic &amp; Technical Director</a:t>
            </a:r>
          </a:p>
        </p:txBody>
      </p:sp>
      <p:cxnSp>
        <p:nvCxnSpPr>
          <p:cNvPr id="33" name="Straight Connector 32">
            <a:extLst>
              <a:ext uri="{FF2B5EF4-FFF2-40B4-BE49-F238E27FC236}">
                <a16:creationId xmlns:a16="http://schemas.microsoft.com/office/drawing/2014/main" id="{00000000-0008-0000-0200-00005A000000}"/>
              </a:ext>
            </a:extLst>
          </p:cNvPr>
          <p:cNvCxnSpPr>
            <a:cxnSpLocks/>
            <a:endCxn id="9" idx="0"/>
          </p:cNvCxnSpPr>
          <p:nvPr/>
        </p:nvCxnSpPr>
        <p:spPr>
          <a:xfrm>
            <a:off x="9973377" y="1432522"/>
            <a:ext cx="0" cy="38653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2">
            <a:extLst>
              <a:ext uri="{FF2B5EF4-FFF2-40B4-BE49-F238E27FC236}">
                <a16:creationId xmlns:a16="http://schemas.microsoft.com/office/drawing/2014/main" id="{DFD622B5-3B54-46FF-A12E-C23257AF2C3A}"/>
              </a:ext>
            </a:extLst>
          </p:cNvPr>
          <p:cNvSpPr txBox="1"/>
          <p:nvPr/>
        </p:nvSpPr>
        <p:spPr>
          <a:xfrm rot="16131">
            <a:off x="14422251" y="8206678"/>
            <a:ext cx="2295144" cy="831605"/>
          </a:xfrm>
          <a:prstGeom prst="rect">
            <a:avLst/>
          </a:prstGeom>
          <a:solidFill>
            <a:schemeClr val="accent3">
              <a:lumMod val="75000"/>
            </a:schemeClr>
          </a:solidFill>
          <a:ln w="38100"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Lisa Thieme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Senior Energy Advisor</a:t>
            </a:r>
          </a:p>
        </p:txBody>
      </p:sp>
      <p:cxnSp>
        <p:nvCxnSpPr>
          <p:cNvPr id="77" name="Straight Connector 76">
            <a:extLst>
              <a:ext uri="{FF2B5EF4-FFF2-40B4-BE49-F238E27FC236}">
                <a16:creationId xmlns:a16="http://schemas.microsoft.com/office/drawing/2014/main" id="{00000000-0008-0000-0200-00005A000000}"/>
              </a:ext>
            </a:extLst>
          </p:cNvPr>
          <p:cNvCxnSpPr>
            <a:cxnSpLocks/>
          </p:cNvCxnSpPr>
          <p:nvPr/>
        </p:nvCxnSpPr>
        <p:spPr>
          <a:xfrm>
            <a:off x="7238092" y="2847837"/>
            <a:ext cx="0" cy="4443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object 4">
            <a:extLst>
              <a:ext uri="{FF2B5EF4-FFF2-40B4-BE49-F238E27FC236}">
                <a16:creationId xmlns:a16="http://schemas.microsoft.com/office/drawing/2014/main" id="{5EB41F93-9BB6-4294-A908-3934AE5DE66A}"/>
              </a:ext>
            </a:extLst>
          </p:cNvPr>
          <p:cNvSpPr txBox="1">
            <a:spLocks noGrp="1"/>
          </p:cNvSpPr>
          <p:nvPr>
            <p:ph type="title"/>
          </p:nvPr>
        </p:nvSpPr>
        <p:spPr>
          <a:xfrm>
            <a:off x="353467" y="226954"/>
            <a:ext cx="8834120" cy="1402307"/>
          </a:xfrm>
          <a:prstGeom prst="rect">
            <a:avLst/>
          </a:prstGeom>
        </p:spPr>
        <p:txBody>
          <a:bodyPr vert="horz" wrap="square" lIns="0" tIns="17145" rIns="0" bIns="0" rtlCol="0">
            <a:spAutoFit/>
          </a:bodyPr>
          <a:lstStyle/>
          <a:p>
            <a:pPr marL="12700">
              <a:lnSpc>
                <a:spcPct val="100000"/>
              </a:lnSpc>
              <a:spcBef>
                <a:spcPts val="135"/>
              </a:spcBef>
            </a:pPr>
            <a:r>
              <a:rPr lang="en-US" sz="4500" spc="-140" dirty="0">
                <a:latin typeface="Roboto" panose="02000000000000000000" pitchFamily="2" charset="0"/>
                <a:ea typeface="Roboto" panose="02000000000000000000" pitchFamily="2" charset="0"/>
              </a:rPr>
              <a:t>Crescat Portfolio Management</a:t>
            </a:r>
            <a:br>
              <a:rPr lang="en-US" sz="4500" spc="-140" dirty="0">
                <a:latin typeface="Roboto" panose="02000000000000000000" pitchFamily="2" charset="0"/>
                <a:ea typeface="Roboto" panose="02000000000000000000" pitchFamily="2" charset="0"/>
              </a:rPr>
            </a:br>
            <a:endParaRPr sz="4500" spc="-140" dirty="0">
              <a:latin typeface="Roboto" panose="02000000000000000000" pitchFamily="2" charset="0"/>
              <a:ea typeface="Roboto" panose="02000000000000000000" pitchFamily="2" charset="0"/>
            </a:endParaRPr>
          </a:p>
        </p:txBody>
      </p:sp>
      <p:sp>
        <p:nvSpPr>
          <p:cNvPr id="87" name="TextBox 96">
            <a:extLst>
              <a:ext uri="{FF2B5EF4-FFF2-40B4-BE49-F238E27FC236}">
                <a16:creationId xmlns:a16="http://schemas.microsoft.com/office/drawing/2014/main" id="{224FC785-D69A-472A-A1D3-E0ECAB402062}"/>
              </a:ext>
            </a:extLst>
          </p:cNvPr>
          <p:cNvSpPr txBox="1"/>
          <p:nvPr/>
        </p:nvSpPr>
        <p:spPr>
          <a:xfrm>
            <a:off x="481338" y="1450764"/>
            <a:ext cx="3453392" cy="1365782"/>
          </a:xfrm>
          <a:prstGeom prst="rect">
            <a:avLst/>
          </a:prstGeom>
          <a:noFill/>
          <a:ln w="38100"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TextBox 97">
            <a:extLst>
              <a:ext uri="{FF2B5EF4-FFF2-40B4-BE49-F238E27FC236}">
                <a16:creationId xmlns:a16="http://schemas.microsoft.com/office/drawing/2014/main" id="{8167D623-E637-4593-B99D-3AEA9E496C05}"/>
              </a:ext>
            </a:extLst>
          </p:cNvPr>
          <p:cNvSpPr txBox="1"/>
          <p:nvPr/>
        </p:nvSpPr>
        <p:spPr>
          <a:xfrm>
            <a:off x="966754" y="1627058"/>
            <a:ext cx="2383260" cy="30777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Full Time Employees</a:t>
            </a:r>
          </a:p>
        </p:txBody>
      </p:sp>
      <p:sp>
        <p:nvSpPr>
          <p:cNvPr id="90" name="TextBox 99">
            <a:extLst>
              <a:ext uri="{FF2B5EF4-FFF2-40B4-BE49-F238E27FC236}">
                <a16:creationId xmlns:a16="http://schemas.microsoft.com/office/drawing/2014/main" id="{AB85CAC7-189B-48F3-91BA-4315FFCCE333}"/>
              </a:ext>
            </a:extLst>
          </p:cNvPr>
          <p:cNvSpPr txBox="1"/>
          <p:nvPr/>
        </p:nvSpPr>
        <p:spPr>
          <a:xfrm>
            <a:off x="966753" y="2030115"/>
            <a:ext cx="2383260" cy="30777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Contractors</a:t>
            </a:r>
          </a:p>
        </p:txBody>
      </p:sp>
      <p:sp>
        <p:nvSpPr>
          <p:cNvPr id="91" name="TextBox 100">
            <a:extLst>
              <a:ext uri="{FF2B5EF4-FFF2-40B4-BE49-F238E27FC236}">
                <a16:creationId xmlns:a16="http://schemas.microsoft.com/office/drawing/2014/main" id="{D8AA9980-F91C-4E8F-9E87-5C4C6C4AB10F}"/>
              </a:ext>
            </a:extLst>
          </p:cNvPr>
          <p:cNvSpPr txBox="1"/>
          <p:nvPr/>
        </p:nvSpPr>
        <p:spPr>
          <a:xfrm>
            <a:off x="975548" y="2404423"/>
            <a:ext cx="2383260" cy="30777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Crescat Capital LLC Owner</a:t>
            </a:r>
          </a:p>
        </p:txBody>
      </p:sp>
      <p:sp>
        <p:nvSpPr>
          <p:cNvPr id="93" name="Rectangle 92">
            <a:extLst>
              <a:ext uri="{FF2B5EF4-FFF2-40B4-BE49-F238E27FC236}">
                <a16:creationId xmlns:a16="http://schemas.microsoft.com/office/drawing/2014/main" id="{DE4DF636-ACF3-4970-AA00-922FE1D69F8B}"/>
              </a:ext>
            </a:extLst>
          </p:cNvPr>
          <p:cNvSpPr/>
          <p:nvPr/>
        </p:nvSpPr>
        <p:spPr>
          <a:xfrm>
            <a:off x="695109" y="1616819"/>
            <a:ext cx="157057" cy="202240"/>
          </a:xfrm>
          <a:prstGeom prst="rect">
            <a:avLst/>
          </a:prstGeom>
          <a:solidFill>
            <a:srgbClr val="002060"/>
          </a:solidFill>
          <a:ln w="38100">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Rectangle 93">
            <a:extLst>
              <a:ext uri="{FF2B5EF4-FFF2-40B4-BE49-F238E27FC236}">
                <a16:creationId xmlns:a16="http://schemas.microsoft.com/office/drawing/2014/main" id="{5FD8ED3E-CDAD-4207-A325-9616B2FEAC8B}"/>
              </a:ext>
            </a:extLst>
          </p:cNvPr>
          <p:cNvSpPr/>
          <p:nvPr/>
        </p:nvSpPr>
        <p:spPr>
          <a:xfrm>
            <a:off x="695108" y="2040369"/>
            <a:ext cx="157057" cy="202240"/>
          </a:xfrm>
          <a:prstGeom prst="rect">
            <a:avLst/>
          </a:prstGeom>
          <a:solidFill>
            <a:srgbClr val="7F7F7F"/>
          </a:solidFill>
          <a:ln w="38100">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Right Triangle 94">
            <a:extLst>
              <a:ext uri="{FF2B5EF4-FFF2-40B4-BE49-F238E27FC236}">
                <a16:creationId xmlns:a16="http://schemas.microsoft.com/office/drawing/2014/main" id="{4811F82E-3EA9-42EB-85B0-8AE8AAAFD5E4}"/>
              </a:ext>
            </a:extLst>
          </p:cNvPr>
          <p:cNvSpPr/>
          <p:nvPr/>
        </p:nvSpPr>
        <p:spPr>
          <a:xfrm>
            <a:off x="720906" y="2442023"/>
            <a:ext cx="157057" cy="232576"/>
          </a:xfrm>
          <a:prstGeom prst="rtTriangle">
            <a:avLst/>
          </a:prstGeom>
          <a:solidFill>
            <a:srgbClr val="FFFF00"/>
          </a:solidFill>
          <a:ln w="38100">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Right Triangle 95">
            <a:extLst>
              <a:ext uri="{FF2B5EF4-FFF2-40B4-BE49-F238E27FC236}">
                <a16:creationId xmlns:a16="http://schemas.microsoft.com/office/drawing/2014/main" id="{9B42F740-1C99-4105-92B4-F4AF3C232EBF}"/>
              </a:ext>
            </a:extLst>
          </p:cNvPr>
          <p:cNvSpPr/>
          <p:nvPr/>
        </p:nvSpPr>
        <p:spPr>
          <a:xfrm>
            <a:off x="8845613" y="2389086"/>
            <a:ext cx="310214" cy="279432"/>
          </a:xfrm>
          <a:prstGeom prst="rtTriangle">
            <a:avLst/>
          </a:prstGeom>
          <a:solidFill>
            <a:srgbClr val="FFFF00"/>
          </a:solidFill>
          <a:ln w="38100">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Right Triangle 96">
            <a:extLst>
              <a:ext uri="{FF2B5EF4-FFF2-40B4-BE49-F238E27FC236}">
                <a16:creationId xmlns:a16="http://schemas.microsoft.com/office/drawing/2014/main" id="{5136D3CA-3689-49A2-B14F-95DDB19D02A3}"/>
              </a:ext>
            </a:extLst>
          </p:cNvPr>
          <p:cNvSpPr/>
          <p:nvPr/>
        </p:nvSpPr>
        <p:spPr>
          <a:xfrm>
            <a:off x="8845613" y="1038678"/>
            <a:ext cx="260861" cy="338014"/>
          </a:xfrm>
          <a:prstGeom prst="rtTriangle">
            <a:avLst/>
          </a:prstGeom>
          <a:solidFill>
            <a:srgbClr val="FFFF00"/>
          </a:solidFill>
          <a:ln w="38100">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Right Triangle 98">
            <a:extLst>
              <a:ext uri="{FF2B5EF4-FFF2-40B4-BE49-F238E27FC236}">
                <a16:creationId xmlns:a16="http://schemas.microsoft.com/office/drawing/2014/main" id="{C25554CD-AD08-4170-B95D-DCDC1785F3BD}"/>
              </a:ext>
            </a:extLst>
          </p:cNvPr>
          <p:cNvSpPr/>
          <p:nvPr/>
        </p:nvSpPr>
        <p:spPr>
          <a:xfrm>
            <a:off x="14538526" y="5019054"/>
            <a:ext cx="239325" cy="249176"/>
          </a:xfrm>
          <a:prstGeom prst="rtTriangle">
            <a:avLst/>
          </a:prstGeom>
          <a:solidFill>
            <a:srgbClr val="FFFF00"/>
          </a:solidFill>
          <a:ln w="38100">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Slide Number Placeholder 1">
            <a:extLst>
              <a:ext uri="{FF2B5EF4-FFF2-40B4-BE49-F238E27FC236}">
                <a16:creationId xmlns:a16="http://schemas.microsoft.com/office/drawing/2014/main" id="{08950E9A-01A1-44D7-8558-95839B6657DB}"/>
              </a:ext>
            </a:extLst>
          </p:cNvPr>
          <p:cNvSpPr>
            <a:spLocks noGrp="1"/>
          </p:cNvSpPr>
          <p:nvPr>
            <p:ph type="sldNum" sz="quarter" idx="7"/>
          </p:nvPr>
        </p:nvSpPr>
        <p:spPr>
          <a:xfrm>
            <a:off x="9904634" y="10827191"/>
            <a:ext cx="297815" cy="236220"/>
          </a:xfrm>
          <a:prstGeom prst="rect">
            <a:avLst/>
          </a:prstGeom>
        </p:spPr>
        <p:txBody>
          <a:bodyPr wrap="square" lIns="0" tIns="0" rIns="0" bIns="0">
            <a:spAutoFit/>
          </a:bodyPr>
          <a:lstStyle>
            <a:defPPr>
              <a:defRPr lang="en-US"/>
            </a:defPPr>
            <a:lvl1pPr marL="0" algn="l" defTabSz="914400" rtl="0" eaLnBrk="1" latinLnBrk="0" hangingPunct="1">
              <a:defRPr sz="1450" b="0" i="0" kern="1200">
                <a:solidFill>
                  <a:schemeClr val="tx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marR="0" lvl="0" indent="0" algn="l" defTabSz="914400" rtl="0" eaLnBrk="1" fontAlgn="auto" latinLnBrk="0" hangingPunct="1">
              <a:lnSpc>
                <a:spcPts val="1735"/>
              </a:lnSpc>
              <a:spcBef>
                <a:spcPts val="0"/>
              </a:spcBef>
              <a:spcAft>
                <a:spcPts val="0"/>
              </a:spcAft>
              <a:buClrTx/>
              <a:buSzTx/>
              <a:buFontTx/>
              <a:buNone/>
              <a:tabLst/>
              <a:defRPr/>
            </a:pPr>
            <a:fld id="{81D60167-4931-47E6-BA6A-407CBD079E47}" type="slidenum">
              <a:rPr kumimoji="0" lang="en-US" sz="1450" b="0" i="0" u="none" strike="noStrike" kern="1200" cap="none" spc="15" normalizeH="0" baseline="0" noProof="0" smtClean="0">
                <a:ln>
                  <a:noFill/>
                </a:ln>
                <a:solidFill>
                  <a:prstClr val="black"/>
                </a:solidFill>
                <a:effectLst/>
                <a:uLnTx/>
                <a:uFillTx/>
                <a:latin typeface="Arial"/>
                <a:ea typeface="+mn-ea"/>
                <a:cs typeface="Arial"/>
              </a:rPr>
              <a:pPr marL="38100" marR="0" lvl="0" indent="0" algn="l" defTabSz="914400" rtl="0" eaLnBrk="1" fontAlgn="auto" latinLnBrk="0" hangingPunct="1">
                <a:lnSpc>
                  <a:spcPts val="1735"/>
                </a:lnSpc>
                <a:spcBef>
                  <a:spcPts val="0"/>
                </a:spcBef>
                <a:spcAft>
                  <a:spcPts val="0"/>
                </a:spcAft>
                <a:buClrTx/>
                <a:buSzTx/>
                <a:buFontTx/>
                <a:buNone/>
                <a:tabLst/>
                <a:defRPr/>
              </a:pPr>
              <a:t>49</a:t>
            </a:fld>
            <a:endParaRPr kumimoji="0" lang="en-US" sz="1450" b="0" i="0" u="none" strike="noStrike" kern="1200" cap="none" spc="15" normalizeH="0" baseline="0" noProof="0" dirty="0">
              <a:ln>
                <a:noFill/>
              </a:ln>
              <a:solidFill>
                <a:prstClr val="black"/>
              </a:solidFill>
              <a:effectLst/>
              <a:uLnTx/>
              <a:uFillTx/>
              <a:latin typeface="Arial"/>
              <a:ea typeface="+mn-ea"/>
              <a:cs typeface="Arial"/>
            </a:endParaRPr>
          </a:p>
        </p:txBody>
      </p:sp>
      <p:pic>
        <p:nvPicPr>
          <p:cNvPr id="59" name="object 6">
            <a:extLst>
              <a:ext uri="{FF2B5EF4-FFF2-40B4-BE49-F238E27FC236}">
                <a16:creationId xmlns:a16="http://schemas.microsoft.com/office/drawing/2014/main" id="{233636DE-8766-4E40-B0ED-1AE1740A636F}"/>
              </a:ext>
            </a:extLst>
          </p:cNvPr>
          <p:cNvPicPr/>
          <p:nvPr/>
        </p:nvPicPr>
        <p:blipFill rotWithShape="1">
          <a:blip r:embed="rId3" cstate="print"/>
          <a:srcRect l="20132" r="12610" b="39148"/>
          <a:stretch/>
        </p:blipFill>
        <p:spPr>
          <a:xfrm>
            <a:off x="-45076" y="10267188"/>
            <a:ext cx="2438229" cy="814938"/>
          </a:xfrm>
          <a:prstGeom prst="rect">
            <a:avLst/>
          </a:prstGeom>
        </p:spPr>
      </p:pic>
      <p:sp>
        <p:nvSpPr>
          <p:cNvPr id="67" name="Rectangle">
            <a:extLst>
              <a:ext uri="{FF2B5EF4-FFF2-40B4-BE49-F238E27FC236}">
                <a16:creationId xmlns:a16="http://schemas.microsoft.com/office/drawing/2014/main" id="{46491DD7-9E11-074D-A99C-8549408D7568}"/>
              </a:ext>
            </a:extLst>
          </p:cNvPr>
          <p:cNvSpPr/>
          <p:nvPr/>
        </p:nvSpPr>
        <p:spPr>
          <a:xfrm>
            <a:off x="374649" y="1144895"/>
            <a:ext cx="1298742" cy="34361"/>
          </a:xfrm>
          <a:prstGeom prst="rect">
            <a:avLst/>
          </a:prstGeom>
          <a:solidFill>
            <a:srgbClr val="A38B2C"/>
          </a:solidFill>
          <a:ln w="12700">
            <a:miter lim="400000"/>
          </a:ln>
        </p:spPr>
        <p:txBody>
          <a:bodyPr lIns="41884" tIns="41884" rIns="41884" bIns="41884" anchor="ctr"/>
          <a:lstStyle/>
          <a:p>
            <a:pPr marL="0" marR="0" lvl="0" indent="0" algn="ctr" defTabSz="680625"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2638" b="0" i="0" u="none" strike="noStrike" kern="1200" cap="none" spc="0" normalizeH="0" baseline="0" noProof="0">
              <a:ln>
                <a:noFill/>
              </a:ln>
              <a:solidFill>
                <a:srgbClr val="FFFFFF"/>
              </a:solidFill>
              <a:effectLst/>
              <a:uLnTx/>
              <a:uFillTx/>
              <a:latin typeface="Helvetica Neue Medium"/>
              <a:sym typeface="Helvetica Neue Medium"/>
            </a:endParaRPr>
          </a:p>
        </p:txBody>
      </p:sp>
      <p:sp>
        <p:nvSpPr>
          <p:cNvPr id="3" name="TextBox 2">
            <a:extLst>
              <a:ext uri="{FF2B5EF4-FFF2-40B4-BE49-F238E27FC236}">
                <a16:creationId xmlns:a16="http://schemas.microsoft.com/office/drawing/2014/main" id="{AE13F2B8-749A-7EB9-C949-4E70971F1215}"/>
              </a:ext>
            </a:extLst>
          </p:cNvPr>
          <p:cNvSpPr txBox="1"/>
          <p:nvPr/>
        </p:nvSpPr>
        <p:spPr>
          <a:xfrm>
            <a:off x="14420313" y="6945412"/>
            <a:ext cx="2295144" cy="841248"/>
          </a:xfrm>
          <a:prstGeom prst="rect">
            <a:avLst/>
          </a:prstGeom>
          <a:solidFill>
            <a:srgbClr val="1C4379"/>
          </a:solidFill>
          <a:ln w="38100"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defPPr>
              <a:defRPr lang="en-US"/>
            </a:defPPr>
            <a:lvl1pPr indent="0" algn="ctr">
              <a:defRPr sz="1600" b="1" baseline="0">
                <a:solidFill>
                  <a:schemeClr val="bg1"/>
                </a:solidFill>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Nathaniel Gilbert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Analyst</a:t>
            </a:r>
          </a:p>
        </p:txBody>
      </p:sp>
      <p:sp>
        <p:nvSpPr>
          <p:cNvPr id="4" name="TextBox 3">
            <a:extLst>
              <a:ext uri="{FF2B5EF4-FFF2-40B4-BE49-F238E27FC236}">
                <a16:creationId xmlns:a16="http://schemas.microsoft.com/office/drawing/2014/main" id="{54B08CC8-C7AC-2833-DF6D-6206E9C01A03}"/>
              </a:ext>
            </a:extLst>
          </p:cNvPr>
          <p:cNvSpPr txBox="1"/>
          <p:nvPr/>
        </p:nvSpPr>
        <p:spPr>
          <a:xfrm>
            <a:off x="11605967" y="5684701"/>
            <a:ext cx="2295144" cy="841248"/>
          </a:xfrm>
          <a:prstGeom prst="rect">
            <a:avLst/>
          </a:prstGeom>
          <a:solidFill>
            <a:srgbClr val="1C4379"/>
          </a:solidFill>
          <a:ln w="38100"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defPPr>
              <a:defRPr lang="en-US"/>
            </a:defPPr>
            <a:lvl1pPr indent="0" algn="ctr">
              <a:defRPr sz="1600" b="1" baseline="0">
                <a:solidFill>
                  <a:schemeClr val="bg1"/>
                </a:solidFill>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Trevor Smith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Data Scientist</a:t>
            </a:r>
          </a:p>
        </p:txBody>
      </p:sp>
      <p:sp>
        <p:nvSpPr>
          <p:cNvPr id="27" name="TextBox 2">
            <a:extLst>
              <a:ext uri="{FF2B5EF4-FFF2-40B4-BE49-F238E27FC236}">
                <a16:creationId xmlns:a16="http://schemas.microsoft.com/office/drawing/2014/main" id="{9ABB337C-2D12-B05A-A2EE-043D042B2875}"/>
              </a:ext>
            </a:extLst>
          </p:cNvPr>
          <p:cNvSpPr txBox="1"/>
          <p:nvPr/>
        </p:nvSpPr>
        <p:spPr>
          <a:xfrm>
            <a:off x="6074166" y="4543183"/>
            <a:ext cx="2296886" cy="841248"/>
          </a:xfrm>
          <a:prstGeom prst="rect">
            <a:avLst/>
          </a:prstGeom>
          <a:solidFill>
            <a:srgbClr val="1C4379"/>
          </a:solidFill>
          <a:ln w="38100"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Danielle Money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Chief Compliance Officer</a:t>
            </a:r>
          </a:p>
        </p:txBody>
      </p:sp>
      <p:sp>
        <p:nvSpPr>
          <p:cNvPr id="40" name="TextBox 2">
            <a:extLst>
              <a:ext uri="{FF2B5EF4-FFF2-40B4-BE49-F238E27FC236}">
                <a16:creationId xmlns:a16="http://schemas.microsoft.com/office/drawing/2014/main" id="{9E97D908-07C2-B7D7-B5FB-9691AA709408}"/>
              </a:ext>
            </a:extLst>
          </p:cNvPr>
          <p:cNvSpPr txBox="1"/>
          <p:nvPr/>
        </p:nvSpPr>
        <p:spPr>
          <a:xfrm>
            <a:off x="14420311" y="9475693"/>
            <a:ext cx="2294164" cy="841248"/>
          </a:xfrm>
          <a:prstGeom prst="rect">
            <a:avLst/>
          </a:prstGeom>
          <a:solidFill>
            <a:schemeClr val="accent3">
              <a:lumMod val="75000"/>
            </a:schemeClr>
          </a:solidFill>
          <a:ln w="38100"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Lars </a:t>
            </a:r>
            <a:r>
              <a:rPr kumimoji="0" lang="en-US" sz="1600" b="1" i="0" u="none" strike="noStrike" kern="1200" cap="none" spc="0" normalizeH="0" baseline="0" noProof="0" dirty="0" err="1">
                <a:ln>
                  <a:noFill/>
                </a:ln>
                <a:solidFill>
                  <a:prstClr val="white"/>
                </a:solidFill>
                <a:effectLst/>
                <a:uLnTx/>
                <a:uFillTx/>
                <a:latin typeface="Calibri" panose="020F0502020204030204"/>
                <a:ea typeface="+mn-ea"/>
                <a:cs typeface="+mn-cs"/>
              </a:rPr>
              <a:t>Thiell</a:t>
            </a:r>
            <a:endPar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Senior Biopharma Advisor</a:t>
            </a:r>
          </a:p>
        </p:txBody>
      </p:sp>
      <p:sp>
        <p:nvSpPr>
          <p:cNvPr id="52" name="TextBox 3">
            <a:extLst>
              <a:ext uri="{FF2B5EF4-FFF2-40B4-BE49-F238E27FC236}">
                <a16:creationId xmlns:a16="http://schemas.microsoft.com/office/drawing/2014/main" id="{3579EF2D-5C47-1070-C5B7-61440ACB1619}"/>
              </a:ext>
            </a:extLst>
          </p:cNvPr>
          <p:cNvSpPr txBox="1"/>
          <p:nvPr/>
        </p:nvSpPr>
        <p:spPr>
          <a:xfrm rot="10800000" flipH="1" flipV="1">
            <a:off x="14502185" y="5722538"/>
            <a:ext cx="2206543" cy="841248"/>
          </a:xfrm>
          <a:prstGeom prst="rect">
            <a:avLst/>
          </a:prstGeom>
          <a:solidFill>
            <a:srgbClr val="1C4379"/>
          </a:solidFill>
          <a:ln w="38100"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defPPr>
              <a:defRPr lang="en-US"/>
            </a:defPPr>
            <a:lvl1pPr indent="0" algn="ctr">
              <a:defRPr sz="1200" b="1">
                <a:solidFill>
                  <a:schemeClr val="bg1"/>
                </a:solidFill>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white"/>
                </a:solidFill>
                <a:effectLst/>
                <a:uLnTx/>
                <a:uFillTx/>
                <a:latin typeface="Calibri" panose="020F0502020204030204"/>
                <a:ea typeface="+mn-ea"/>
                <a:cs typeface="+mn-cs"/>
              </a:rPr>
              <a:t>Otavio</a:t>
            </a: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 (Tavi) Costa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Macro  Strategist</a:t>
            </a:r>
          </a:p>
        </p:txBody>
      </p:sp>
      <p:cxnSp>
        <p:nvCxnSpPr>
          <p:cNvPr id="79" name="Straight Connector 78">
            <a:extLst>
              <a:ext uri="{FF2B5EF4-FFF2-40B4-BE49-F238E27FC236}">
                <a16:creationId xmlns:a16="http://schemas.microsoft.com/office/drawing/2014/main" id="{F10D23EE-709A-4AA8-A8CF-41072B33883D}"/>
              </a:ext>
            </a:extLst>
          </p:cNvPr>
          <p:cNvCxnSpPr>
            <a:cxnSpLocks/>
            <a:stCxn id="16" idx="0"/>
            <a:endCxn id="9" idx="2"/>
          </p:cNvCxnSpPr>
          <p:nvPr/>
        </p:nvCxnSpPr>
        <p:spPr>
          <a:xfrm flipV="1">
            <a:off x="9958742" y="2660305"/>
            <a:ext cx="14635" cy="57813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A83590CA-0FBA-A395-88F0-FF59B6D9F93F}"/>
              </a:ext>
            </a:extLst>
          </p:cNvPr>
          <p:cNvCxnSpPr>
            <a:cxnSpLocks/>
          </p:cNvCxnSpPr>
          <p:nvPr/>
        </p:nvCxnSpPr>
        <p:spPr>
          <a:xfrm>
            <a:off x="4435299" y="2835335"/>
            <a:ext cx="11134486" cy="2500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0D4B47F-9D2E-1B4E-19DE-60B4C5F6E217}"/>
              </a:ext>
            </a:extLst>
          </p:cNvPr>
          <p:cNvCxnSpPr>
            <a:cxnSpLocks/>
          </p:cNvCxnSpPr>
          <p:nvPr/>
        </p:nvCxnSpPr>
        <p:spPr>
          <a:xfrm>
            <a:off x="4430261" y="2835335"/>
            <a:ext cx="0" cy="40734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54A7809-CE39-1961-1D54-14908273AEB8}"/>
              </a:ext>
            </a:extLst>
          </p:cNvPr>
          <p:cNvCxnSpPr>
            <a:cxnSpLocks/>
          </p:cNvCxnSpPr>
          <p:nvPr/>
        </p:nvCxnSpPr>
        <p:spPr>
          <a:xfrm>
            <a:off x="7238092" y="4055590"/>
            <a:ext cx="0" cy="43838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EE8BD4CF-6325-3D1B-7DD6-186D42C0CF11}"/>
              </a:ext>
            </a:extLst>
          </p:cNvPr>
          <p:cNvCxnSpPr>
            <a:cxnSpLocks/>
          </p:cNvCxnSpPr>
          <p:nvPr/>
        </p:nvCxnSpPr>
        <p:spPr>
          <a:xfrm>
            <a:off x="4542454" y="4076466"/>
            <a:ext cx="0" cy="4455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38" name="Right Triangle 137">
            <a:extLst>
              <a:ext uri="{FF2B5EF4-FFF2-40B4-BE49-F238E27FC236}">
                <a16:creationId xmlns:a16="http://schemas.microsoft.com/office/drawing/2014/main" id="{8A9B0977-C3E8-261F-938C-6BAEE6B4AA10}"/>
              </a:ext>
            </a:extLst>
          </p:cNvPr>
          <p:cNvSpPr/>
          <p:nvPr/>
        </p:nvSpPr>
        <p:spPr>
          <a:xfrm>
            <a:off x="14502185" y="6286811"/>
            <a:ext cx="211507" cy="243738"/>
          </a:xfrm>
          <a:prstGeom prst="rtTriangle">
            <a:avLst/>
          </a:prstGeom>
          <a:solidFill>
            <a:srgbClr val="FFFF00"/>
          </a:solidFill>
          <a:ln w="38100">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2" name="Straight Connector 151">
            <a:extLst>
              <a:ext uri="{FF2B5EF4-FFF2-40B4-BE49-F238E27FC236}">
                <a16:creationId xmlns:a16="http://schemas.microsoft.com/office/drawing/2014/main" id="{6B72FDEB-A71B-9992-9BA2-0C3AE73BABE4}"/>
              </a:ext>
            </a:extLst>
          </p:cNvPr>
          <p:cNvCxnSpPr>
            <a:cxnSpLocks/>
          </p:cNvCxnSpPr>
          <p:nvPr/>
        </p:nvCxnSpPr>
        <p:spPr>
          <a:xfrm flipH="1" flipV="1">
            <a:off x="15567885" y="2867717"/>
            <a:ext cx="1900" cy="37196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CFE81069-494C-1880-5BA3-FD0C5BD6AE0D}"/>
              </a:ext>
            </a:extLst>
          </p:cNvPr>
          <p:cNvCxnSpPr>
            <a:cxnSpLocks/>
          </p:cNvCxnSpPr>
          <p:nvPr/>
        </p:nvCxnSpPr>
        <p:spPr>
          <a:xfrm>
            <a:off x="15616940" y="4055590"/>
            <a:ext cx="0" cy="35867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0C904D5A-D32F-08FF-D096-7344FB0358B4}"/>
              </a:ext>
            </a:extLst>
          </p:cNvPr>
          <p:cNvCxnSpPr>
            <a:cxnSpLocks/>
            <a:stCxn id="13" idx="2"/>
          </p:cNvCxnSpPr>
          <p:nvPr/>
        </p:nvCxnSpPr>
        <p:spPr>
          <a:xfrm>
            <a:off x="12821230" y="4080929"/>
            <a:ext cx="0" cy="44112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2FC7B70B-2E18-BBD8-D6AF-73B5E5BDF689}"/>
              </a:ext>
            </a:extLst>
          </p:cNvPr>
          <p:cNvCxnSpPr>
            <a:cxnSpLocks/>
          </p:cNvCxnSpPr>
          <p:nvPr/>
        </p:nvCxnSpPr>
        <p:spPr>
          <a:xfrm>
            <a:off x="12787583" y="2816546"/>
            <a:ext cx="0" cy="41608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29A27D87-3AF0-669F-B858-FF58DFB07BFB}"/>
              </a:ext>
            </a:extLst>
          </p:cNvPr>
          <p:cNvCxnSpPr>
            <a:cxnSpLocks/>
          </p:cNvCxnSpPr>
          <p:nvPr/>
        </p:nvCxnSpPr>
        <p:spPr>
          <a:xfrm>
            <a:off x="9903268" y="4083672"/>
            <a:ext cx="0" cy="38417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Crescat Capital Firm Presentation | June 2020…">
            <a:extLst>
              <a:ext uri="{FF2B5EF4-FFF2-40B4-BE49-F238E27FC236}">
                <a16:creationId xmlns:a16="http://schemas.microsoft.com/office/drawing/2014/main" id="{8F6A4E6B-086D-72D7-548C-C13846CF2428}"/>
              </a:ext>
            </a:extLst>
          </p:cNvPr>
          <p:cNvSpPr txBox="1"/>
          <p:nvPr/>
        </p:nvSpPr>
        <p:spPr>
          <a:xfrm>
            <a:off x="1924719" y="10827191"/>
            <a:ext cx="7051324" cy="3000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1400" dirty="0">
                <a:solidFill>
                  <a:schemeClr val="tx1">
                    <a:lumMod val="65000"/>
                    <a:lumOff val="35000"/>
                  </a:schemeClr>
                </a:solidFill>
              </a:rPr>
              <a:t>As of December 2024</a:t>
            </a:r>
          </a:p>
        </p:txBody>
      </p:sp>
    </p:spTree>
    <p:extLst>
      <p:ext uri="{BB962C8B-B14F-4D97-AF65-F5344CB8AC3E}">
        <p14:creationId xmlns:p14="http://schemas.microsoft.com/office/powerpoint/2010/main" val="218982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 name="slide5.png" descr="slide5.png"/>
          <p:cNvPicPr>
            <a:picLocks noChangeAspect="1"/>
          </p:cNvPicPr>
          <p:nvPr/>
        </p:nvPicPr>
        <p:blipFill>
          <a:blip r:embed="rId2"/>
          <a:stretch>
            <a:fillRect/>
          </a:stretch>
        </p:blipFill>
        <p:spPr>
          <a:xfrm>
            <a:off x="31977" y="-15069"/>
            <a:ext cx="20102688" cy="11307763"/>
          </a:xfrm>
          <a:prstGeom prst="rect">
            <a:avLst/>
          </a:prstGeom>
          <a:ln w="12700">
            <a:miter lim="400000"/>
          </a:ln>
        </p:spPr>
      </p:pic>
      <p:sp>
        <p:nvSpPr>
          <p:cNvPr id="374" name="Kevin Smith is the founder and CIO of Crescat Capital. He has 28 years of investment management experience over multiple business cycles. Kevin has been the lead portfolio manager of Crescat’s four investment strategies since their respective inceptions."/>
          <p:cNvSpPr txBox="1"/>
          <p:nvPr/>
        </p:nvSpPr>
        <p:spPr>
          <a:xfrm>
            <a:off x="362735" y="5272454"/>
            <a:ext cx="3942008" cy="52552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880" tIns="41880" rIns="41880" bIns="41880" anchor="ctr">
            <a:spAutoFit/>
          </a:bodyPr>
          <a:lstStyle>
            <a:lvl1pPr defTabSz="914400">
              <a:lnSpc>
                <a:spcPct val="100000"/>
              </a:lnSpc>
              <a:spcBef>
                <a:spcPts val="400"/>
              </a:spcBef>
              <a:buFont typeface="Arial"/>
              <a:defRPr sz="2600">
                <a:solidFill>
                  <a:srgbClr val="5E5E5E"/>
                </a:solidFill>
                <a:latin typeface="Roboto Light"/>
                <a:ea typeface="Roboto Light"/>
                <a:cs typeface="Roboto Light"/>
                <a:sym typeface="Roboto Light"/>
              </a:defRPr>
            </a:lvl1pPr>
          </a:lstStyle>
          <a:p>
            <a:r>
              <a:rPr lang="en-US" sz="1600" dirty="0"/>
              <a:t>Kevin is the Founder, CEO, and CIO of Crescat Capital. He has managed investment portfolios since 1992, a career spanning multiple business cycles. Kevin has been the lead Portfolio Manager of the firm’s various investment strategies since their respective inceptions, with the earliest starting in 1999. He is the creator of Crescat’s firmwide global macro investment process and systematic equity valuation model. Prior to founding Crescat, he worked as a Wealth Advisor with Kidder Peabody. He earned an MBA from the University of Chicago Booth School of Business with a specialization in Finance and a concentration in Statistics. He was born and raised in the San Francisco Bay Area and received a bachelor’s degree in Economics and German studies from Stanford University. He holds the Chartered Financial Analyst designation.</a:t>
            </a:r>
            <a:endParaRPr sz="1600" dirty="0"/>
          </a:p>
        </p:txBody>
      </p:sp>
      <p:sp>
        <p:nvSpPr>
          <p:cNvPr id="376" name="Kevin C. Smith, CFA…"/>
          <p:cNvSpPr txBox="1"/>
          <p:nvPr/>
        </p:nvSpPr>
        <p:spPr>
          <a:xfrm>
            <a:off x="362734" y="4130823"/>
            <a:ext cx="3824384" cy="8282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880" tIns="41880" rIns="41880" bIns="41880" anchor="ctr">
            <a:spAutoFit/>
          </a:bodyPr>
          <a:lstStyle/>
          <a:p>
            <a:pPr>
              <a:defRPr sz="6000">
                <a:solidFill>
                  <a:srgbClr val="1C437A"/>
                </a:solidFill>
                <a:latin typeface="Roboto Thin"/>
                <a:ea typeface="Roboto Thin"/>
                <a:cs typeface="Roboto Thin"/>
                <a:sym typeface="Roboto Thin"/>
              </a:defRPr>
            </a:pPr>
            <a:r>
              <a:rPr sz="2399" dirty="0"/>
              <a:t>Kevin C. Smith,</a:t>
            </a:r>
            <a:r>
              <a:rPr lang="en-US" sz="2399" dirty="0"/>
              <a:t> </a:t>
            </a:r>
            <a:r>
              <a:rPr sz="2399" dirty="0"/>
              <a:t>CFA</a:t>
            </a:r>
          </a:p>
          <a:p>
            <a:pPr>
              <a:spcBef>
                <a:spcPts val="989"/>
              </a:spcBef>
              <a:defRPr sz="2200" b="1">
                <a:solidFill>
                  <a:srgbClr val="1C437A"/>
                </a:solidFill>
                <a:latin typeface="Roboto"/>
                <a:ea typeface="Roboto"/>
                <a:cs typeface="Roboto"/>
                <a:sym typeface="Roboto"/>
              </a:defRPr>
            </a:pPr>
            <a:r>
              <a:rPr lang="en-US" sz="1600" dirty="0"/>
              <a:t>Member/CEO &amp; </a:t>
            </a:r>
            <a:r>
              <a:rPr sz="1600" dirty="0"/>
              <a:t>Chief Investment Officer</a:t>
            </a:r>
          </a:p>
        </p:txBody>
      </p:sp>
      <p:sp>
        <p:nvSpPr>
          <p:cNvPr id="377" name="Rectangle"/>
          <p:cNvSpPr/>
          <p:nvPr/>
        </p:nvSpPr>
        <p:spPr>
          <a:xfrm>
            <a:off x="428397" y="5045118"/>
            <a:ext cx="1298652" cy="48166"/>
          </a:xfrm>
          <a:prstGeom prst="rect">
            <a:avLst/>
          </a:prstGeom>
          <a:solidFill>
            <a:srgbClr val="A38B2C"/>
          </a:solidFill>
          <a:ln w="12700">
            <a:miter lim="400000"/>
          </a:ln>
        </p:spPr>
        <p:txBody>
          <a:bodyPr lIns="41880" tIns="41880" rIns="41880" bIns="41880" anchor="ctr"/>
          <a:lstStyle/>
          <a:p>
            <a:pPr algn="ctr" defTabSz="680593">
              <a:defRPr sz="3200">
                <a:solidFill>
                  <a:srgbClr val="FFFFFF"/>
                </a:solidFill>
                <a:latin typeface="Helvetica Neue Medium"/>
                <a:ea typeface="Helvetica Neue Medium"/>
                <a:cs typeface="Helvetica Neue Medium"/>
                <a:sym typeface="Helvetica Neue Medium"/>
              </a:defRPr>
            </a:pPr>
            <a:endParaRPr sz="2638"/>
          </a:p>
        </p:txBody>
      </p:sp>
      <p:sp>
        <p:nvSpPr>
          <p:cNvPr id="378" name="Rectangle"/>
          <p:cNvSpPr/>
          <p:nvPr/>
        </p:nvSpPr>
        <p:spPr>
          <a:xfrm>
            <a:off x="705" y="11198933"/>
            <a:ext cx="20101325" cy="109626"/>
          </a:xfrm>
          <a:prstGeom prst="rect">
            <a:avLst/>
          </a:prstGeom>
          <a:solidFill>
            <a:srgbClr val="5E5E5E"/>
          </a:solidFill>
          <a:ln w="12700">
            <a:miter lim="400000"/>
          </a:ln>
        </p:spPr>
        <p:txBody>
          <a:bodyPr lIns="41880" tIns="41880" rIns="41880" bIns="41880" anchor="ctr"/>
          <a:lstStyle/>
          <a:p>
            <a:pPr algn="ctr" defTabSz="680593">
              <a:defRPr sz="3200">
                <a:solidFill>
                  <a:srgbClr val="FFFFFF"/>
                </a:solidFill>
                <a:latin typeface="Helvetica Neue Medium"/>
                <a:ea typeface="Helvetica Neue Medium"/>
                <a:cs typeface="Helvetica Neue Medium"/>
                <a:sym typeface="Helvetica Neue Medium"/>
              </a:defRPr>
            </a:pPr>
            <a:endParaRPr sz="2638"/>
          </a:p>
        </p:txBody>
      </p:sp>
      <p:pic>
        <p:nvPicPr>
          <p:cNvPr id="381" name="Picture 9"/>
          <p:cNvPicPr>
            <a:picLocks noChangeAspect="1"/>
          </p:cNvPicPr>
          <p:nvPr/>
        </p:nvPicPr>
        <p:blipFill>
          <a:blip r:embed="rId3" cstate="print">
            <a:extLst>
              <a:ext uri="{28A0092B-C50C-407E-A947-70E740481C1C}">
                <a14:useLocalDpi xmlns:a14="http://schemas.microsoft.com/office/drawing/2010/main" val="0"/>
              </a:ext>
            </a:extLst>
          </a:blip>
          <a:srcRect t="12363" b="12363"/>
          <a:stretch/>
        </p:blipFill>
        <p:spPr>
          <a:xfrm>
            <a:off x="388738" y="975271"/>
            <a:ext cx="2803082" cy="3164348"/>
          </a:xfrm>
          <a:prstGeom prst="rect">
            <a:avLst/>
          </a:prstGeom>
          <a:ln w="12700">
            <a:miter lim="400000"/>
          </a:ln>
        </p:spPr>
      </p:pic>
      <p:sp>
        <p:nvSpPr>
          <p:cNvPr id="2" name="Slide Number Placeholder 1">
            <a:extLst>
              <a:ext uri="{FF2B5EF4-FFF2-40B4-BE49-F238E27FC236}">
                <a16:creationId xmlns:a16="http://schemas.microsoft.com/office/drawing/2014/main" id="{E9E9B06D-86C5-4006-8C6B-ED6EEA65BA53}"/>
              </a:ext>
            </a:extLst>
          </p:cNvPr>
          <p:cNvSpPr>
            <a:spLocks noGrp="1"/>
          </p:cNvSpPr>
          <p:nvPr>
            <p:ph type="sldNum" sz="quarter" idx="2"/>
          </p:nvPr>
        </p:nvSpPr>
        <p:spPr>
          <a:xfrm>
            <a:off x="9891074" y="10736985"/>
            <a:ext cx="296028" cy="223122"/>
          </a:xfrm>
        </p:spPr>
        <p:txBody>
          <a:bodyPr/>
          <a:lstStyle/>
          <a:p>
            <a:fld id="{86CB4B4D-7CA3-9044-876B-883B54F8677D}" type="slidenum">
              <a:rPr lang="en-US" smtClean="0"/>
              <a:pPr/>
              <a:t>5</a:t>
            </a:fld>
            <a:endParaRPr lang="en-US" dirty="0"/>
          </a:p>
        </p:txBody>
      </p:sp>
      <p:pic>
        <p:nvPicPr>
          <p:cNvPr id="4" name="Picture 3">
            <a:extLst>
              <a:ext uri="{FF2B5EF4-FFF2-40B4-BE49-F238E27FC236}">
                <a16:creationId xmlns:a16="http://schemas.microsoft.com/office/drawing/2014/main" id="{4547BABA-083F-42C9-B031-5A60183F58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964" b="4430"/>
          <a:stretch/>
        </p:blipFill>
        <p:spPr>
          <a:xfrm>
            <a:off x="4601921" y="975271"/>
            <a:ext cx="2803082" cy="3164348"/>
          </a:xfrm>
          <a:prstGeom prst="rect">
            <a:avLst/>
          </a:prstGeom>
        </p:spPr>
      </p:pic>
      <p:sp>
        <p:nvSpPr>
          <p:cNvPr id="15" name="Linda Carleu Smith, CPA…">
            <a:extLst>
              <a:ext uri="{FF2B5EF4-FFF2-40B4-BE49-F238E27FC236}">
                <a16:creationId xmlns:a16="http://schemas.microsoft.com/office/drawing/2014/main" id="{8E0B4D3D-9D27-4F79-AF2E-22E38831E56D}"/>
              </a:ext>
            </a:extLst>
          </p:cNvPr>
          <p:cNvSpPr txBox="1"/>
          <p:nvPr/>
        </p:nvSpPr>
        <p:spPr>
          <a:xfrm>
            <a:off x="4601919" y="4130823"/>
            <a:ext cx="3290584" cy="8282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880" tIns="41880" rIns="41880" bIns="41880" anchor="ctr">
            <a:spAutoFit/>
          </a:bodyPr>
          <a:lstStyle/>
          <a:p>
            <a:pPr>
              <a:defRPr sz="6000">
                <a:solidFill>
                  <a:srgbClr val="1C437A"/>
                </a:solidFill>
                <a:latin typeface="Roboto Thin"/>
                <a:ea typeface="Roboto Thin"/>
                <a:cs typeface="Roboto Thin"/>
                <a:sym typeface="Roboto Thin"/>
              </a:defRPr>
            </a:pPr>
            <a:r>
              <a:rPr sz="2399" dirty="0"/>
              <a:t>Linda Carleu Smith, CPA</a:t>
            </a:r>
          </a:p>
          <a:p>
            <a:pPr>
              <a:spcBef>
                <a:spcPts val="989"/>
              </a:spcBef>
              <a:defRPr sz="2200" b="1">
                <a:solidFill>
                  <a:srgbClr val="1C437A"/>
                </a:solidFill>
                <a:latin typeface="Roboto"/>
                <a:ea typeface="Roboto"/>
                <a:cs typeface="Roboto"/>
                <a:sym typeface="Roboto"/>
              </a:defRPr>
            </a:pPr>
            <a:r>
              <a:rPr lang="en-US" sz="1600" dirty="0"/>
              <a:t>Member/</a:t>
            </a:r>
            <a:r>
              <a:rPr sz="1600" dirty="0"/>
              <a:t>Chief Operating Officer</a:t>
            </a:r>
          </a:p>
        </p:txBody>
      </p:sp>
      <p:sp>
        <p:nvSpPr>
          <p:cNvPr id="17" name="As Chief Operating Officer, Linda Carleu Smith manages Crescat’s operations, finance, and client service activities. She also manages compliance activities in the broad range of U.S. and Cayman Island regulatory obligations that impact Crescat. In prior ">
            <a:extLst>
              <a:ext uri="{FF2B5EF4-FFF2-40B4-BE49-F238E27FC236}">
                <a16:creationId xmlns:a16="http://schemas.microsoft.com/office/drawing/2014/main" id="{EB0014A6-8058-4B36-9DD0-7E25F58B50B2}"/>
              </a:ext>
            </a:extLst>
          </p:cNvPr>
          <p:cNvSpPr txBox="1"/>
          <p:nvPr/>
        </p:nvSpPr>
        <p:spPr>
          <a:xfrm>
            <a:off x="4601920" y="5261547"/>
            <a:ext cx="3967554" cy="55014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880" tIns="41880" rIns="41880" bIns="41880" anchor="ctr">
            <a:spAutoFit/>
          </a:bodyPr>
          <a:lstStyle>
            <a:lvl1pPr defTabSz="914400">
              <a:lnSpc>
                <a:spcPct val="100000"/>
              </a:lnSpc>
              <a:spcBef>
                <a:spcPts val="400"/>
              </a:spcBef>
              <a:buFont typeface="Arial"/>
              <a:defRPr sz="2600">
                <a:solidFill>
                  <a:srgbClr val="5E5E5E"/>
                </a:solidFill>
                <a:latin typeface="Roboto Light"/>
                <a:ea typeface="Roboto Light"/>
                <a:cs typeface="Roboto Light"/>
                <a:sym typeface="Roboto Light"/>
              </a:defRPr>
            </a:lvl1pPr>
          </a:lstStyle>
          <a:p>
            <a:r>
              <a:rPr lang="en-US" sz="1600" dirty="0"/>
              <a:t>Linda is a Co-Founder of Crescat Capital. As Chief Operating Officer, she manages Crescat’s business operations, including finance, regulatory compliance, and client service. In prior roles at Crescat and its predecessor companies, she has served as Controller from 1997-2012 and the in dual position of Chief Financial Officer &amp; Chief Compliance Officer from 2012-2015. She became COO in 2015. Linda came to Crescat with significant investment industry and public accounting experience from prior employment at Kidder Peabody and EKS&amp;H (now Plante Moran) and corporate experience as Controller of </a:t>
            </a:r>
            <a:r>
              <a:rPr lang="en-US" sz="1600" dirty="0" err="1"/>
              <a:t>Pharmajet</a:t>
            </a:r>
            <a:r>
              <a:rPr lang="en-US" sz="1600" dirty="0"/>
              <a:t>, a biotech company. She was born and raised in New Jersey. She earned an MBA from the University of Chicago, Booth School of Business and a BA in English Language and Literature from Tufts University. She is a Certified Public Accountant.</a:t>
            </a:r>
          </a:p>
        </p:txBody>
      </p:sp>
      <p:pic>
        <p:nvPicPr>
          <p:cNvPr id="18" name="Picture 9">
            <a:extLst>
              <a:ext uri="{FF2B5EF4-FFF2-40B4-BE49-F238E27FC236}">
                <a16:creationId xmlns:a16="http://schemas.microsoft.com/office/drawing/2014/main" id="{EEECD342-2D65-4387-A925-6671040D8504}"/>
              </a:ext>
            </a:extLst>
          </p:cNvPr>
          <p:cNvPicPr>
            <a:picLocks noChangeAspect="1"/>
          </p:cNvPicPr>
          <p:nvPr/>
        </p:nvPicPr>
        <p:blipFill>
          <a:blip r:embed="rId5" cstate="print">
            <a:extLst>
              <a:ext uri="{28A0092B-C50C-407E-A947-70E740481C1C}">
                <a14:useLocalDpi xmlns:a14="http://schemas.microsoft.com/office/drawing/2010/main" val="0"/>
              </a:ext>
            </a:extLst>
          </a:blip>
          <a:srcRect t="12363" b="12363"/>
          <a:stretch/>
        </p:blipFill>
        <p:spPr>
          <a:xfrm>
            <a:off x="8866251" y="899078"/>
            <a:ext cx="2836010" cy="3201520"/>
          </a:xfrm>
          <a:prstGeom prst="rect">
            <a:avLst/>
          </a:prstGeom>
          <a:ln w="12700">
            <a:miter lim="400000"/>
          </a:ln>
        </p:spPr>
      </p:pic>
      <p:sp>
        <p:nvSpPr>
          <p:cNvPr id="19" name="Otavio “Tavi” Costa…">
            <a:extLst>
              <a:ext uri="{FF2B5EF4-FFF2-40B4-BE49-F238E27FC236}">
                <a16:creationId xmlns:a16="http://schemas.microsoft.com/office/drawing/2014/main" id="{BDB2E348-CDAA-4707-8188-BA025BA9A314}"/>
              </a:ext>
            </a:extLst>
          </p:cNvPr>
          <p:cNvSpPr txBox="1"/>
          <p:nvPr/>
        </p:nvSpPr>
        <p:spPr>
          <a:xfrm>
            <a:off x="8866249" y="4130823"/>
            <a:ext cx="2567630" cy="8282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880" tIns="41880" rIns="41880" bIns="41880" anchor="ctr">
            <a:spAutoFit/>
          </a:bodyPr>
          <a:lstStyle/>
          <a:p>
            <a:pPr>
              <a:defRPr sz="6000">
                <a:solidFill>
                  <a:srgbClr val="1C437A"/>
                </a:solidFill>
                <a:latin typeface="Roboto Thin"/>
                <a:ea typeface="Roboto Thin"/>
                <a:cs typeface="Roboto Thin"/>
                <a:sym typeface="Roboto Thin"/>
              </a:defRPr>
            </a:pPr>
            <a:r>
              <a:rPr sz="2399" dirty="0"/>
              <a:t>Otavio “Tavi” Costa</a:t>
            </a:r>
          </a:p>
          <a:p>
            <a:pPr>
              <a:spcBef>
                <a:spcPts val="989"/>
              </a:spcBef>
              <a:defRPr sz="2200" b="1">
                <a:solidFill>
                  <a:srgbClr val="1C437A"/>
                </a:solidFill>
                <a:latin typeface="Roboto"/>
                <a:ea typeface="Roboto"/>
                <a:cs typeface="Roboto"/>
                <a:sym typeface="Roboto"/>
              </a:defRPr>
            </a:pPr>
            <a:r>
              <a:rPr lang="en-US" sz="1600" dirty="0"/>
              <a:t>Member/Macro</a:t>
            </a:r>
            <a:r>
              <a:rPr sz="1600" dirty="0"/>
              <a:t> </a:t>
            </a:r>
            <a:r>
              <a:rPr lang="en-US" sz="1600" dirty="0"/>
              <a:t>Strategist</a:t>
            </a:r>
            <a:endParaRPr sz="1600" dirty="0"/>
          </a:p>
        </p:txBody>
      </p:sp>
      <p:sp>
        <p:nvSpPr>
          <p:cNvPr id="20" name="Rectangle">
            <a:extLst>
              <a:ext uri="{FF2B5EF4-FFF2-40B4-BE49-F238E27FC236}">
                <a16:creationId xmlns:a16="http://schemas.microsoft.com/office/drawing/2014/main" id="{BBE8282D-3E22-4C84-A18D-3E25193DB1BC}"/>
              </a:ext>
            </a:extLst>
          </p:cNvPr>
          <p:cNvSpPr/>
          <p:nvPr/>
        </p:nvSpPr>
        <p:spPr>
          <a:xfrm>
            <a:off x="8920156" y="5045118"/>
            <a:ext cx="1298652" cy="38137"/>
          </a:xfrm>
          <a:prstGeom prst="rect">
            <a:avLst/>
          </a:prstGeom>
          <a:solidFill>
            <a:srgbClr val="A38B2C"/>
          </a:solidFill>
          <a:ln w="12700">
            <a:miter lim="400000"/>
          </a:ln>
        </p:spPr>
        <p:txBody>
          <a:bodyPr lIns="41880" tIns="41880" rIns="41880" bIns="41880" anchor="ctr"/>
          <a:lstStyle/>
          <a:p>
            <a:pPr algn="ctr" defTabSz="680593">
              <a:defRPr sz="3200">
                <a:solidFill>
                  <a:srgbClr val="FFFFFF"/>
                </a:solidFill>
                <a:latin typeface="Helvetica Neue Medium"/>
                <a:ea typeface="Helvetica Neue Medium"/>
                <a:cs typeface="Helvetica Neue Medium"/>
                <a:sym typeface="Helvetica Neue Medium"/>
              </a:defRPr>
            </a:pPr>
            <a:endParaRPr sz="2638"/>
          </a:p>
        </p:txBody>
      </p:sp>
      <p:sp>
        <p:nvSpPr>
          <p:cNvPr id="21" name="Otavio Costa is Portfolio Manager at Crescat Capital and has been with the firm for seven years. “Tavi” built Crescat’s macro model that identifies the current stage of the US economic cycle through a combination of 16 factors. His research has been feat">
            <a:extLst>
              <a:ext uri="{FF2B5EF4-FFF2-40B4-BE49-F238E27FC236}">
                <a16:creationId xmlns:a16="http://schemas.microsoft.com/office/drawing/2014/main" id="{46385045-9BA9-44EB-9A44-51B84196593A}"/>
              </a:ext>
            </a:extLst>
          </p:cNvPr>
          <p:cNvSpPr txBox="1"/>
          <p:nvPr/>
        </p:nvSpPr>
        <p:spPr>
          <a:xfrm>
            <a:off x="8866652" y="5262583"/>
            <a:ext cx="4080796" cy="50090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880" tIns="41880" rIns="41880" bIns="41880" anchor="ctr">
            <a:spAutoFit/>
          </a:bodyPr>
          <a:lstStyle>
            <a:lvl1pPr defTabSz="914400">
              <a:lnSpc>
                <a:spcPct val="100000"/>
              </a:lnSpc>
              <a:spcBef>
                <a:spcPts val="400"/>
              </a:spcBef>
              <a:buFont typeface="Arial"/>
              <a:defRPr sz="2600">
                <a:solidFill>
                  <a:srgbClr val="5E5E5E"/>
                </a:solidFill>
                <a:latin typeface="Roboto Light"/>
                <a:ea typeface="Roboto Light"/>
                <a:cs typeface="Roboto Light"/>
                <a:sym typeface="Roboto Light"/>
              </a:defRPr>
            </a:lvl1pPr>
          </a:lstStyle>
          <a:p>
            <a:r>
              <a:rPr lang="en-US" sz="1600" dirty="0"/>
              <a:t>Tavi is a Member and Macro Strategist at Crescat Capital and has been with the firm since 2013. He built Crescat’s macro model that identifies the current stage of the US economic cycle through a combination of 16 factors. His research has been featured in financial publications such as Bloomberg, The Wall Street Journal, CCN, Financial Post, The Globe and Mail, Real Vision, and Reuters. Tavi is a native of São Paulo, Brazil and is fluent in Portuguese, Spanish, and English. Before joining Crescat, he worked with the underwriting of financial products and in international business at Braservice, a large logistics company in Brazil. Tavi graduated cum laude from Lindenwood University in St. Louis with a B.A. degree in Business Administration with an emphasis in Finance and a minor in Spanish. Tavi played NCAA Division 1 tennis for Liberty University.</a:t>
            </a:r>
            <a:endParaRPr sz="1600" dirty="0"/>
          </a:p>
        </p:txBody>
      </p:sp>
      <p:sp>
        <p:nvSpPr>
          <p:cNvPr id="23" name="Rectangle">
            <a:extLst>
              <a:ext uri="{FF2B5EF4-FFF2-40B4-BE49-F238E27FC236}">
                <a16:creationId xmlns:a16="http://schemas.microsoft.com/office/drawing/2014/main" id="{859FF0E2-CB55-4D66-A3B3-1C1F2AA8F9C5}"/>
              </a:ext>
            </a:extLst>
          </p:cNvPr>
          <p:cNvSpPr/>
          <p:nvPr/>
        </p:nvSpPr>
        <p:spPr>
          <a:xfrm>
            <a:off x="4601920" y="5045119"/>
            <a:ext cx="1298652" cy="41638"/>
          </a:xfrm>
          <a:prstGeom prst="rect">
            <a:avLst/>
          </a:prstGeom>
          <a:solidFill>
            <a:srgbClr val="A38B2C"/>
          </a:solidFill>
          <a:ln w="12700">
            <a:miter lim="400000"/>
          </a:ln>
        </p:spPr>
        <p:txBody>
          <a:bodyPr lIns="41880" tIns="41880" rIns="41880" bIns="41880" anchor="ctr"/>
          <a:lstStyle/>
          <a:p>
            <a:pPr algn="ctr" defTabSz="680593">
              <a:defRPr sz="3200">
                <a:solidFill>
                  <a:srgbClr val="FFFFFF"/>
                </a:solidFill>
                <a:latin typeface="Helvetica Neue Medium"/>
                <a:ea typeface="Helvetica Neue Medium"/>
                <a:cs typeface="Helvetica Neue Medium"/>
                <a:sym typeface="Helvetica Neue Medium"/>
              </a:defRPr>
            </a:pPr>
            <a:endParaRPr sz="2638"/>
          </a:p>
        </p:txBody>
      </p:sp>
      <p:sp>
        <p:nvSpPr>
          <p:cNvPr id="24" name="Rectangle">
            <a:extLst>
              <a:ext uri="{FF2B5EF4-FFF2-40B4-BE49-F238E27FC236}">
                <a16:creationId xmlns:a16="http://schemas.microsoft.com/office/drawing/2014/main" id="{30BE9054-FF8C-60FC-77B8-1879E4AB700E}"/>
              </a:ext>
            </a:extLst>
          </p:cNvPr>
          <p:cNvSpPr/>
          <p:nvPr/>
        </p:nvSpPr>
        <p:spPr>
          <a:xfrm>
            <a:off x="13557006" y="5045119"/>
            <a:ext cx="1298652" cy="34359"/>
          </a:xfrm>
          <a:prstGeom prst="rect">
            <a:avLst/>
          </a:prstGeom>
          <a:solidFill>
            <a:srgbClr val="A38B2C"/>
          </a:solidFill>
          <a:ln w="12700">
            <a:miter lim="400000"/>
          </a:ln>
        </p:spPr>
        <p:txBody>
          <a:bodyPr lIns="41880" tIns="41880" rIns="41880" bIns="41880" anchor="ctr"/>
          <a:lstStyle/>
          <a:p>
            <a:pPr algn="ctr" defTabSz="680593">
              <a:defRPr sz="3200">
                <a:solidFill>
                  <a:srgbClr val="FFFFFF"/>
                </a:solidFill>
                <a:latin typeface="Helvetica Neue Medium"/>
                <a:ea typeface="Helvetica Neue Medium"/>
                <a:cs typeface="Helvetica Neue Medium"/>
                <a:sym typeface="Helvetica Neue Medium"/>
              </a:defRPr>
            </a:pPr>
            <a:endParaRPr sz="2638"/>
          </a:p>
        </p:txBody>
      </p:sp>
      <p:pic>
        <p:nvPicPr>
          <p:cNvPr id="28" name="object 6">
            <a:extLst>
              <a:ext uri="{FF2B5EF4-FFF2-40B4-BE49-F238E27FC236}">
                <a16:creationId xmlns:a16="http://schemas.microsoft.com/office/drawing/2014/main" id="{94AA04D2-1CF2-45D3-94BB-DBB84530E528}"/>
              </a:ext>
            </a:extLst>
          </p:cNvPr>
          <p:cNvPicPr/>
          <p:nvPr/>
        </p:nvPicPr>
        <p:blipFill rotWithShape="1">
          <a:blip r:embed="rId6" cstate="print"/>
          <a:srcRect l="20132" r="12610" b="39148"/>
          <a:stretch/>
        </p:blipFill>
        <p:spPr>
          <a:xfrm>
            <a:off x="-12009" y="10416321"/>
            <a:ext cx="2438057" cy="814881"/>
          </a:xfrm>
          <a:prstGeom prst="rect">
            <a:avLst/>
          </a:prstGeom>
        </p:spPr>
      </p:pic>
      <p:sp>
        <p:nvSpPr>
          <p:cNvPr id="29" name="Crescat Capital Firm Presentation | June 2020…">
            <a:extLst>
              <a:ext uri="{FF2B5EF4-FFF2-40B4-BE49-F238E27FC236}">
                <a16:creationId xmlns:a16="http://schemas.microsoft.com/office/drawing/2014/main" id="{35F43050-A30D-4FEE-B38F-E9F18293C4F9}"/>
              </a:ext>
            </a:extLst>
          </p:cNvPr>
          <p:cNvSpPr txBox="1"/>
          <p:nvPr/>
        </p:nvSpPr>
        <p:spPr>
          <a:xfrm>
            <a:off x="14547537" y="10692268"/>
            <a:ext cx="5102126" cy="4145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880" tIns="41880" rIns="41880" bIns="41880" anchor="ctr">
            <a:spAutoFit/>
          </a:bodyPr>
          <a:lstStyle/>
          <a:p>
            <a:pPr defTabSz="753888">
              <a:defRPr sz="2600">
                <a:solidFill>
                  <a:srgbClr val="A38B2C"/>
                </a:solidFill>
                <a:latin typeface="Roboto"/>
                <a:ea typeface="Roboto"/>
                <a:cs typeface="Roboto"/>
                <a:sym typeface="Roboto"/>
              </a:defRPr>
            </a:pPr>
            <a:r>
              <a:rPr lang="en-US" sz="2144" dirty="0">
                <a:solidFill>
                  <a:schemeClr val="tx1">
                    <a:lumMod val="95000"/>
                    <a:lumOff val="5000"/>
                  </a:schemeClr>
                </a:solidFill>
              </a:rPr>
              <a:t>Crescat Firmwide Presentation</a:t>
            </a:r>
          </a:p>
        </p:txBody>
      </p:sp>
      <p:pic>
        <p:nvPicPr>
          <p:cNvPr id="3" name="Picture 9">
            <a:extLst>
              <a:ext uri="{FF2B5EF4-FFF2-40B4-BE49-F238E27FC236}">
                <a16:creationId xmlns:a16="http://schemas.microsoft.com/office/drawing/2014/main" id="{EF8C18AD-C43F-A1E4-0D89-54A6435B7BEF}"/>
              </a:ext>
            </a:extLst>
          </p:cNvPr>
          <p:cNvPicPr>
            <a:picLocks noChangeAspect="1"/>
          </p:cNvPicPr>
          <p:nvPr/>
        </p:nvPicPr>
        <p:blipFill>
          <a:blip r:embed="rId7" cstate="print">
            <a:extLst>
              <a:ext uri="{28A0092B-C50C-407E-A947-70E740481C1C}">
                <a14:useLocalDpi xmlns:a14="http://schemas.microsoft.com/office/drawing/2010/main" val="0"/>
              </a:ext>
            </a:extLst>
          </a:blip>
          <a:srcRect t="12363" b="12363"/>
          <a:stretch/>
        </p:blipFill>
        <p:spPr>
          <a:xfrm>
            <a:off x="13557004" y="1051466"/>
            <a:ext cx="2607529" cy="3116584"/>
          </a:xfrm>
          <a:prstGeom prst="rect">
            <a:avLst/>
          </a:prstGeom>
          <a:ln w="12700">
            <a:miter lim="400000"/>
          </a:ln>
        </p:spPr>
      </p:pic>
      <p:sp>
        <p:nvSpPr>
          <p:cNvPr id="5" name="Linda Carleu Smith, CPA…">
            <a:extLst>
              <a:ext uri="{FF2B5EF4-FFF2-40B4-BE49-F238E27FC236}">
                <a16:creationId xmlns:a16="http://schemas.microsoft.com/office/drawing/2014/main" id="{A8F0F035-5B51-6FD0-1E06-F4451C6F111F}"/>
              </a:ext>
            </a:extLst>
          </p:cNvPr>
          <p:cNvSpPr txBox="1"/>
          <p:nvPr/>
        </p:nvSpPr>
        <p:spPr>
          <a:xfrm>
            <a:off x="13480810" y="4130823"/>
            <a:ext cx="3644848" cy="8282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880" tIns="41880" rIns="41880" bIns="41880" anchor="ctr">
            <a:spAutoFit/>
          </a:bodyPr>
          <a:lstStyle/>
          <a:p>
            <a:pPr>
              <a:defRPr sz="6000">
                <a:solidFill>
                  <a:srgbClr val="1C437A"/>
                </a:solidFill>
                <a:latin typeface="Roboto Thin"/>
                <a:ea typeface="Roboto Thin"/>
                <a:cs typeface="Roboto Thin"/>
                <a:sym typeface="Roboto Thin"/>
              </a:defRPr>
            </a:pPr>
            <a:r>
              <a:rPr lang="en-US" sz="2399" dirty="0"/>
              <a:t>Quinton Hennigh</a:t>
            </a:r>
            <a:r>
              <a:rPr sz="2399" dirty="0"/>
              <a:t>, </a:t>
            </a:r>
            <a:r>
              <a:rPr lang="en-US" sz="2399" dirty="0"/>
              <a:t>PhD</a:t>
            </a:r>
            <a:endParaRPr sz="2399" dirty="0"/>
          </a:p>
          <a:p>
            <a:pPr>
              <a:spcBef>
                <a:spcPts val="989"/>
              </a:spcBef>
              <a:defRPr sz="2200" b="1">
                <a:solidFill>
                  <a:srgbClr val="1C437A"/>
                </a:solidFill>
                <a:latin typeface="Roboto"/>
                <a:ea typeface="Roboto"/>
                <a:cs typeface="Roboto"/>
                <a:sym typeface="Roboto"/>
              </a:defRPr>
            </a:pPr>
            <a:r>
              <a:rPr lang="en-US" sz="1600" dirty="0"/>
              <a:t>Member/Geologic &amp; Technical Advisor</a:t>
            </a:r>
            <a:endParaRPr sz="1600" dirty="0"/>
          </a:p>
        </p:txBody>
      </p:sp>
      <p:sp>
        <p:nvSpPr>
          <p:cNvPr id="7" name="TextBox 6">
            <a:extLst>
              <a:ext uri="{FF2B5EF4-FFF2-40B4-BE49-F238E27FC236}">
                <a16:creationId xmlns:a16="http://schemas.microsoft.com/office/drawing/2014/main" id="{29BBD047-15EC-780E-F053-A1E01F6E8CDA}"/>
              </a:ext>
            </a:extLst>
          </p:cNvPr>
          <p:cNvSpPr txBox="1"/>
          <p:nvPr/>
        </p:nvSpPr>
        <p:spPr>
          <a:xfrm>
            <a:off x="12603507" y="5217947"/>
            <a:ext cx="7249292" cy="5347169"/>
          </a:xfrm>
          <a:prstGeom prst="rect">
            <a:avLst/>
          </a:prstGeom>
          <a:noFill/>
        </p:spPr>
        <p:txBody>
          <a:bodyPr wrap="square">
            <a:spAutoFit/>
          </a:bodyPr>
          <a:lstStyle/>
          <a:p>
            <a:pPr lvl="1">
              <a:lnSpc>
                <a:spcPct val="107000"/>
              </a:lnSpc>
              <a:spcAft>
                <a:spcPts val="1319"/>
              </a:spcAft>
            </a:pPr>
            <a:r>
              <a:rPr lang="en-US" sz="1600" dirty="0">
                <a:solidFill>
                  <a:srgbClr val="5E5E5E"/>
                </a:solidFill>
                <a:latin typeface="Roboto Light"/>
              </a:rPr>
              <a:t>Quinton is an economic geologist with 40+ years of operating and investment experience in the precious metals mining industry. He earned a PhD in Geology and Geochemistry from the Colorado School of Mines. He worked as an exploration geologist for major global mining firms including Homestake Mining (now Barrick Gold), Newcrest Mining, and Newmont Mining. He later led several exploration-focused mining firms as an executive. Dr. Hennigh joined Crescat in 2021 as a member of the investment team. Quinton now acts in an advisory role. Since 2023, he has also served as Chairman and CEO of San Cristobal Mining (SCM), a Crescat activist investment and leading worldwide producer of silver and zinc. SCM’s acquisition of Minera San Cristobal from Sumitomo in 2023 and the advancement of its Isidorito silver deposit in Bolivia are among Quinton’s outstanding career achievements. He has made valuable contributions to other successful projects that include Kirkland Lake Gold’s acquisition of the Fosterville mine in Australia and the discovery and advancement of various tier-1 mineral assets worldwide, including New Found Gold’s Queensway discovery in Newfoundland, Eloro Resources’ </a:t>
            </a:r>
            <a:r>
              <a:rPr lang="en-US" sz="1600" dirty="0" err="1">
                <a:solidFill>
                  <a:srgbClr val="5E5E5E"/>
                </a:solidFill>
                <a:latin typeface="Roboto Light"/>
              </a:rPr>
              <a:t>Iska</a:t>
            </a:r>
            <a:r>
              <a:rPr lang="en-US" sz="1600" dirty="0">
                <a:solidFill>
                  <a:srgbClr val="5E5E5E"/>
                </a:solidFill>
                <a:latin typeface="Roboto Light"/>
              </a:rPr>
              <a:t> </a:t>
            </a:r>
            <a:r>
              <a:rPr lang="en-US" sz="1600" dirty="0" err="1">
                <a:solidFill>
                  <a:srgbClr val="5E5E5E"/>
                </a:solidFill>
                <a:latin typeface="Roboto Light"/>
              </a:rPr>
              <a:t>Iska</a:t>
            </a:r>
            <a:r>
              <a:rPr lang="en-US" sz="1600" dirty="0">
                <a:solidFill>
                  <a:srgbClr val="5E5E5E"/>
                </a:solidFill>
                <a:latin typeface="Roboto Light"/>
              </a:rPr>
              <a:t> silver/polymetallic deposit in Bolivia, Snowline Gold’s Valley deposit in the Yukon, and Goliath Resources’ </a:t>
            </a:r>
            <a:r>
              <a:rPr lang="en-US" sz="1600" dirty="0" err="1">
                <a:solidFill>
                  <a:srgbClr val="5E5E5E"/>
                </a:solidFill>
                <a:latin typeface="Roboto Light"/>
              </a:rPr>
              <a:t>Surebet</a:t>
            </a:r>
            <a:r>
              <a:rPr lang="en-US" sz="1600" dirty="0">
                <a:solidFill>
                  <a:srgbClr val="5E5E5E"/>
                </a:solidFill>
                <a:latin typeface="Roboto Light"/>
              </a:rPr>
              <a:t> gold discovery in British Columbia among others. </a:t>
            </a:r>
          </a:p>
        </p:txBody>
      </p:sp>
      <p:sp>
        <p:nvSpPr>
          <p:cNvPr id="25" name="Biographies">
            <a:extLst>
              <a:ext uri="{FF2B5EF4-FFF2-40B4-BE49-F238E27FC236}">
                <a16:creationId xmlns:a16="http://schemas.microsoft.com/office/drawing/2014/main" id="{069E3CA0-876B-B0A5-FB14-6786FF7CEB7E}"/>
              </a:ext>
            </a:extLst>
          </p:cNvPr>
          <p:cNvSpPr txBox="1"/>
          <p:nvPr/>
        </p:nvSpPr>
        <p:spPr>
          <a:xfrm>
            <a:off x="253217" y="11712"/>
            <a:ext cx="5537033" cy="10362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880" tIns="41880" rIns="41880" bIns="41880" anchor="ctr">
            <a:spAutoFit/>
          </a:bodyPr>
          <a:lstStyle>
            <a:lvl1pPr>
              <a:spcBef>
                <a:spcPts val="0"/>
              </a:spcBef>
              <a:defRPr sz="7500">
                <a:solidFill>
                  <a:srgbClr val="1C437A"/>
                </a:solidFill>
                <a:latin typeface="Roboto Thin"/>
                <a:ea typeface="Roboto Thin"/>
                <a:cs typeface="Roboto Thin"/>
                <a:sym typeface="Roboto Thin"/>
              </a:defRPr>
            </a:lvl1pPr>
          </a:lstStyle>
          <a:p>
            <a:r>
              <a:rPr lang="en-US" sz="4500" spc="-130" dirty="0">
                <a:latin typeface="Roboto" panose="02000000000000000000" pitchFamily="2" charset="0"/>
                <a:ea typeface="Roboto" panose="02000000000000000000" pitchFamily="2" charset="0"/>
              </a:rPr>
              <a:t>Leadership</a:t>
            </a:r>
            <a:r>
              <a:rPr lang="en-US" sz="6184" dirty="0"/>
              <a:t> </a:t>
            </a:r>
            <a:r>
              <a:rPr lang="en-US" sz="4500" spc="-130" dirty="0">
                <a:latin typeface="Roboto" panose="02000000000000000000" pitchFamily="2" charset="0"/>
                <a:ea typeface="Roboto" panose="02000000000000000000" pitchFamily="2" charset="0"/>
              </a:rPr>
              <a:t>Team Bios</a:t>
            </a:r>
            <a:endParaRPr sz="4500" spc="-130" dirty="0">
              <a:latin typeface="Roboto" panose="02000000000000000000" pitchFamily="2" charset="0"/>
              <a:ea typeface="Roboto" panose="02000000000000000000" pitchFamily="2" charset="0"/>
            </a:endParaRPr>
          </a:p>
        </p:txBody>
      </p:sp>
      <p:sp>
        <p:nvSpPr>
          <p:cNvPr id="26" name="Rectangle">
            <a:extLst>
              <a:ext uri="{FF2B5EF4-FFF2-40B4-BE49-F238E27FC236}">
                <a16:creationId xmlns:a16="http://schemas.microsoft.com/office/drawing/2014/main" id="{D48CFE7F-1686-F4DB-C5FF-141675B53609}"/>
              </a:ext>
            </a:extLst>
          </p:cNvPr>
          <p:cNvSpPr/>
          <p:nvPr/>
        </p:nvSpPr>
        <p:spPr>
          <a:xfrm>
            <a:off x="362734" y="916581"/>
            <a:ext cx="1298652" cy="34359"/>
          </a:xfrm>
          <a:prstGeom prst="rect">
            <a:avLst/>
          </a:prstGeom>
          <a:solidFill>
            <a:srgbClr val="A38B2C"/>
          </a:solidFill>
          <a:ln w="12700">
            <a:miter lim="400000"/>
          </a:ln>
        </p:spPr>
        <p:txBody>
          <a:bodyPr lIns="41880" tIns="41880" rIns="41880" bIns="41880" anchor="ctr"/>
          <a:lstStyle/>
          <a:p>
            <a:pPr algn="ctr" defTabSz="680593">
              <a:defRPr sz="3200">
                <a:solidFill>
                  <a:srgbClr val="FFFFFF"/>
                </a:solidFill>
                <a:latin typeface="Helvetica Neue Medium"/>
                <a:ea typeface="Helvetica Neue Medium"/>
                <a:cs typeface="Helvetica Neue Medium"/>
                <a:sym typeface="Helvetica Neue Medium"/>
              </a:defRPr>
            </a:pPr>
            <a:endParaRPr sz="2638"/>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object 3">
            <a:extLst>
              <a:ext uri="{FF2B5EF4-FFF2-40B4-BE49-F238E27FC236}">
                <a16:creationId xmlns:a16="http://schemas.microsoft.com/office/drawing/2014/main" id="{9347165E-CC10-46C6-B6CD-F6D88A3B901C}"/>
              </a:ext>
            </a:extLst>
          </p:cNvPr>
          <p:cNvPicPr/>
          <p:nvPr/>
        </p:nvPicPr>
        <p:blipFill>
          <a:blip r:embed="rId2" cstate="print"/>
          <a:stretch>
            <a:fillRect/>
          </a:stretch>
        </p:blipFill>
        <p:spPr>
          <a:xfrm>
            <a:off x="-1" y="-54088"/>
            <a:ext cx="20104100" cy="11381594"/>
          </a:xfrm>
          <a:prstGeom prst="rect">
            <a:avLst/>
          </a:prstGeom>
        </p:spPr>
      </p:pic>
      <p:sp>
        <p:nvSpPr>
          <p:cNvPr id="4" name="Footer Placeholder 3"/>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7D126A-6C35-4A78-ACFC-9518BFA8C288}" type="slidenum">
              <a:rPr lang="en-US" smtClean="0"/>
              <a:pPr/>
              <a:t>50</a:t>
            </a:fld>
            <a:endParaRPr lang="en-US" dirty="0"/>
          </a:p>
        </p:txBody>
      </p:sp>
      <p:sp>
        <p:nvSpPr>
          <p:cNvPr id="21" name="Rectangle 20"/>
          <p:cNvSpPr/>
          <p:nvPr/>
        </p:nvSpPr>
        <p:spPr>
          <a:xfrm>
            <a:off x="3242237" y="4675293"/>
            <a:ext cx="3033077" cy="2107619"/>
          </a:xfrm>
          <a:prstGeom prst="rect">
            <a:avLst/>
          </a:prstGeom>
          <a:solidFill>
            <a:srgbClr val="002060"/>
          </a:solidFill>
          <a:ln>
            <a:solidFill>
              <a:srgbClr val="0121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p>
        </p:txBody>
      </p:sp>
      <p:grpSp>
        <p:nvGrpSpPr>
          <p:cNvPr id="22" name="Group 21"/>
          <p:cNvGrpSpPr/>
          <p:nvPr/>
        </p:nvGrpSpPr>
        <p:grpSpPr>
          <a:xfrm>
            <a:off x="7036209" y="2173524"/>
            <a:ext cx="2895076" cy="6986193"/>
            <a:chOff x="3329755" y="822290"/>
            <a:chExt cx="2046572" cy="4938643"/>
          </a:xfrm>
          <a:solidFill>
            <a:srgbClr val="002060"/>
          </a:solidFill>
        </p:grpSpPr>
        <p:grpSp>
          <p:nvGrpSpPr>
            <p:cNvPr id="84" name="Group 83"/>
            <p:cNvGrpSpPr/>
            <p:nvPr/>
          </p:nvGrpSpPr>
          <p:grpSpPr>
            <a:xfrm>
              <a:off x="3329755" y="822290"/>
              <a:ext cx="2046572" cy="623955"/>
              <a:chOff x="1152261" y="1143"/>
              <a:chExt cx="2046572" cy="623955"/>
            </a:xfrm>
            <a:grpFill/>
          </p:grpSpPr>
          <p:sp>
            <p:nvSpPr>
              <p:cNvPr id="100" name="Rectangle 99"/>
              <p:cNvSpPr/>
              <p:nvPr/>
            </p:nvSpPr>
            <p:spPr>
              <a:xfrm>
                <a:off x="1152261" y="1143"/>
                <a:ext cx="2046572" cy="623955"/>
              </a:xfrm>
              <a:prstGeom prst="rect">
                <a:avLst/>
              </a:prstGeom>
              <a:grpFill/>
              <a:ln>
                <a:solidFill>
                  <a:srgbClr val="012169"/>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01" name="Rectangle 100"/>
              <p:cNvSpPr/>
              <p:nvPr/>
            </p:nvSpPr>
            <p:spPr>
              <a:xfrm>
                <a:off x="1152261" y="1143"/>
                <a:ext cx="2046572" cy="623955"/>
              </a:xfrm>
              <a:prstGeom prst="rect">
                <a:avLst/>
              </a:prstGeom>
              <a:grpFill/>
              <a:ln>
                <a:solidFill>
                  <a:srgbClr val="012169"/>
                </a:solidFill>
              </a:ln>
            </p:spPr>
            <p:style>
              <a:lnRef idx="0">
                <a:scrgbClr r="0" g="0" b="0"/>
              </a:lnRef>
              <a:fillRef idx="0">
                <a:scrgbClr r="0" g="0" b="0"/>
              </a:fillRef>
              <a:effectRef idx="0">
                <a:scrgbClr r="0" g="0" b="0"/>
              </a:effectRef>
              <a:fontRef idx="minor">
                <a:schemeClr val="lt1"/>
              </a:fontRef>
            </p:style>
            <p:txBody>
              <a:bodyPr spcFirstLastPara="0" vert="horz" wrap="square" lIns="41884" tIns="41884" rIns="41884" bIns="41884" numCol="1" spcCol="1270" anchor="ctr" anchorCtr="0">
                <a:noAutofit/>
              </a:bodyPr>
              <a:lstStyle/>
              <a:p>
                <a:pPr algn="ctr" defTabSz="2931922">
                  <a:lnSpc>
                    <a:spcPct val="90000"/>
                  </a:lnSpc>
                  <a:spcBef>
                    <a:spcPct val="0"/>
                  </a:spcBef>
                  <a:spcAft>
                    <a:spcPct val="35000"/>
                  </a:spcAft>
                </a:pPr>
                <a:endParaRPr lang="en-US" sz="6596" dirty="0"/>
              </a:p>
            </p:txBody>
          </p:sp>
        </p:grpSp>
        <p:grpSp>
          <p:nvGrpSpPr>
            <p:cNvPr id="85" name="Group 84"/>
            <p:cNvGrpSpPr/>
            <p:nvPr/>
          </p:nvGrpSpPr>
          <p:grpSpPr>
            <a:xfrm>
              <a:off x="3329755" y="5136978"/>
              <a:ext cx="2046572" cy="623955"/>
              <a:chOff x="1152261" y="1143"/>
              <a:chExt cx="2046572" cy="623955"/>
            </a:xfrm>
            <a:grpFill/>
          </p:grpSpPr>
          <p:sp>
            <p:nvSpPr>
              <p:cNvPr id="98" name="Rectangle 97"/>
              <p:cNvSpPr/>
              <p:nvPr/>
            </p:nvSpPr>
            <p:spPr>
              <a:xfrm>
                <a:off x="1152261" y="1143"/>
                <a:ext cx="2046572" cy="623955"/>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99" name="Rectangle 98"/>
              <p:cNvSpPr/>
              <p:nvPr/>
            </p:nvSpPr>
            <p:spPr>
              <a:xfrm>
                <a:off x="1152261" y="1143"/>
                <a:ext cx="2046572" cy="62395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1884" tIns="41884" rIns="41884" bIns="41884" numCol="1" spcCol="1270" anchor="ctr" anchorCtr="0">
                <a:noAutofit/>
              </a:bodyPr>
              <a:lstStyle/>
              <a:p>
                <a:pPr algn="ctr" defTabSz="2931922">
                  <a:lnSpc>
                    <a:spcPct val="90000"/>
                  </a:lnSpc>
                  <a:spcBef>
                    <a:spcPct val="0"/>
                  </a:spcBef>
                  <a:spcAft>
                    <a:spcPct val="35000"/>
                  </a:spcAft>
                </a:pPr>
                <a:endParaRPr lang="en-US" sz="6596" dirty="0"/>
              </a:p>
            </p:txBody>
          </p:sp>
        </p:grpSp>
        <p:grpSp>
          <p:nvGrpSpPr>
            <p:cNvPr id="86" name="Group 85"/>
            <p:cNvGrpSpPr/>
            <p:nvPr/>
          </p:nvGrpSpPr>
          <p:grpSpPr>
            <a:xfrm>
              <a:off x="3329755" y="4273538"/>
              <a:ext cx="2046572" cy="623955"/>
              <a:chOff x="1152261" y="1143"/>
              <a:chExt cx="2046572" cy="623955"/>
            </a:xfrm>
            <a:grpFill/>
          </p:grpSpPr>
          <p:sp>
            <p:nvSpPr>
              <p:cNvPr id="96" name="Rectangle 95"/>
              <p:cNvSpPr/>
              <p:nvPr/>
            </p:nvSpPr>
            <p:spPr>
              <a:xfrm>
                <a:off x="1152261" y="1143"/>
                <a:ext cx="2046572" cy="623955"/>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97" name="Rectangle 96"/>
              <p:cNvSpPr/>
              <p:nvPr/>
            </p:nvSpPr>
            <p:spPr>
              <a:xfrm>
                <a:off x="1152261" y="1143"/>
                <a:ext cx="2046572" cy="62395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1884" tIns="41884" rIns="41884" bIns="41884" numCol="1" spcCol="1270" anchor="ctr" anchorCtr="0">
                <a:noAutofit/>
              </a:bodyPr>
              <a:lstStyle/>
              <a:p>
                <a:pPr algn="ctr" defTabSz="2931922">
                  <a:lnSpc>
                    <a:spcPct val="90000"/>
                  </a:lnSpc>
                  <a:spcBef>
                    <a:spcPct val="0"/>
                  </a:spcBef>
                  <a:spcAft>
                    <a:spcPct val="35000"/>
                  </a:spcAft>
                </a:pPr>
                <a:endParaRPr lang="en-US" sz="6596" dirty="0"/>
              </a:p>
            </p:txBody>
          </p:sp>
        </p:grpSp>
        <p:grpSp>
          <p:nvGrpSpPr>
            <p:cNvPr id="87" name="Group 86"/>
            <p:cNvGrpSpPr/>
            <p:nvPr/>
          </p:nvGrpSpPr>
          <p:grpSpPr>
            <a:xfrm>
              <a:off x="3329755" y="3410098"/>
              <a:ext cx="2046572" cy="623955"/>
              <a:chOff x="1152261" y="1143"/>
              <a:chExt cx="2046572" cy="623955"/>
            </a:xfrm>
            <a:grpFill/>
          </p:grpSpPr>
          <p:sp>
            <p:nvSpPr>
              <p:cNvPr id="94" name="Rectangle 93"/>
              <p:cNvSpPr/>
              <p:nvPr/>
            </p:nvSpPr>
            <p:spPr>
              <a:xfrm>
                <a:off x="1152261" y="1143"/>
                <a:ext cx="2046572" cy="623955"/>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95" name="Rectangle 94"/>
              <p:cNvSpPr/>
              <p:nvPr/>
            </p:nvSpPr>
            <p:spPr>
              <a:xfrm>
                <a:off x="1152261" y="1143"/>
                <a:ext cx="2046572" cy="62395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1884" tIns="41884" rIns="41884" bIns="41884" numCol="1" spcCol="1270" anchor="ctr" anchorCtr="0">
                <a:noAutofit/>
              </a:bodyPr>
              <a:lstStyle/>
              <a:p>
                <a:pPr algn="ctr" defTabSz="2931922">
                  <a:lnSpc>
                    <a:spcPct val="90000"/>
                  </a:lnSpc>
                  <a:spcBef>
                    <a:spcPct val="0"/>
                  </a:spcBef>
                  <a:spcAft>
                    <a:spcPct val="35000"/>
                  </a:spcAft>
                </a:pPr>
                <a:endParaRPr lang="en-US" sz="6596" dirty="0"/>
              </a:p>
            </p:txBody>
          </p:sp>
        </p:grpSp>
        <p:grpSp>
          <p:nvGrpSpPr>
            <p:cNvPr id="88" name="Group 87"/>
            <p:cNvGrpSpPr/>
            <p:nvPr/>
          </p:nvGrpSpPr>
          <p:grpSpPr>
            <a:xfrm>
              <a:off x="3329755" y="2546658"/>
              <a:ext cx="2046572" cy="623955"/>
              <a:chOff x="1152261" y="1143"/>
              <a:chExt cx="2046572" cy="623955"/>
            </a:xfrm>
            <a:grpFill/>
          </p:grpSpPr>
          <p:sp>
            <p:nvSpPr>
              <p:cNvPr id="92" name="Rectangle 91"/>
              <p:cNvSpPr/>
              <p:nvPr/>
            </p:nvSpPr>
            <p:spPr>
              <a:xfrm>
                <a:off x="1152261" y="1143"/>
                <a:ext cx="2046572" cy="623955"/>
              </a:xfrm>
              <a:prstGeom prst="rect">
                <a:avLst/>
              </a:prstGeom>
              <a:grpFill/>
              <a:ln>
                <a:solidFill>
                  <a:srgbClr val="012169"/>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93" name="Rectangle 92"/>
              <p:cNvSpPr/>
              <p:nvPr/>
            </p:nvSpPr>
            <p:spPr>
              <a:xfrm>
                <a:off x="1152261" y="1143"/>
                <a:ext cx="2046572" cy="623955"/>
              </a:xfrm>
              <a:prstGeom prst="rect">
                <a:avLst/>
              </a:prstGeom>
              <a:grpFill/>
              <a:ln>
                <a:solidFill>
                  <a:srgbClr val="012169"/>
                </a:solidFill>
              </a:ln>
            </p:spPr>
            <p:style>
              <a:lnRef idx="0">
                <a:scrgbClr r="0" g="0" b="0"/>
              </a:lnRef>
              <a:fillRef idx="0">
                <a:scrgbClr r="0" g="0" b="0"/>
              </a:fillRef>
              <a:effectRef idx="0">
                <a:scrgbClr r="0" g="0" b="0"/>
              </a:effectRef>
              <a:fontRef idx="minor">
                <a:schemeClr val="lt1"/>
              </a:fontRef>
            </p:style>
            <p:txBody>
              <a:bodyPr spcFirstLastPara="0" vert="horz" wrap="square" lIns="41884" tIns="41884" rIns="41884" bIns="41884" numCol="1" spcCol="1270" anchor="ctr" anchorCtr="0">
                <a:noAutofit/>
              </a:bodyPr>
              <a:lstStyle/>
              <a:p>
                <a:pPr algn="ctr" defTabSz="2931922">
                  <a:lnSpc>
                    <a:spcPct val="90000"/>
                  </a:lnSpc>
                  <a:spcBef>
                    <a:spcPct val="0"/>
                  </a:spcBef>
                  <a:spcAft>
                    <a:spcPct val="35000"/>
                  </a:spcAft>
                </a:pPr>
                <a:endParaRPr lang="en-US" sz="6596" dirty="0"/>
              </a:p>
            </p:txBody>
          </p:sp>
        </p:grpSp>
        <p:grpSp>
          <p:nvGrpSpPr>
            <p:cNvPr id="89" name="Group 88"/>
            <p:cNvGrpSpPr/>
            <p:nvPr/>
          </p:nvGrpSpPr>
          <p:grpSpPr>
            <a:xfrm>
              <a:off x="3329755" y="1683218"/>
              <a:ext cx="2046572" cy="623955"/>
              <a:chOff x="1152261" y="1143"/>
              <a:chExt cx="2046572" cy="623955"/>
            </a:xfrm>
            <a:grpFill/>
          </p:grpSpPr>
          <p:sp>
            <p:nvSpPr>
              <p:cNvPr id="90" name="Rectangle 89"/>
              <p:cNvSpPr/>
              <p:nvPr/>
            </p:nvSpPr>
            <p:spPr>
              <a:xfrm>
                <a:off x="1152261" y="1143"/>
                <a:ext cx="2046572" cy="623955"/>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91" name="Rectangle 90"/>
              <p:cNvSpPr/>
              <p:nvPr/>
            </p:nvSpPr>
            <p:spPr>
              <a:xfrm>
                <a:off x="1152261" y="1143"/>
                <a:ext cx="2046572" cy="62395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1884" tIns="41884" rIns="41884" bIns="41884" numCol="1" spcCol="1270" anchor="ctr" anchorCtr="0">
                <a:noAutofit/>
              </a:bodyPr>
              <a:lstStyle/>
              <a:p>
                <a:pPr algn="ctr" defTabSz="2931922">
                  <a:lnSpc>
                    <a:spcPct val="90000"/>
                  </a:lnSpc>
                  <a:spcBef>
                    <a:spcPct val="0"/>
                  </a:spcBef>
                  <a:spcAft>
                    <a:spcPct val="35000"/>
                  </a:spcAft>
                </a:pPr>
                <a:endParaRPr lang="en-US" sz="6596" dirty="0"/>
              </a:p>
            </p:txBody>
          </p:sp>
        </p:grpSp>
      </p:grpSp>
      <p:grpSp>
        <p:nvGrpSpPr>
          <p:cNvPr id="23" name="Group 22"/>
          <p:cNvGrpSpPr/>
          <p:nvPr/>
        </p:nvGrpSpPr>
        <p:grpSpPr>
          <a:xfrm>
            <a:off x="10793097" y="5862994"/>
            <a:ext cx="2895076" cy="882645"/>
            <a:chOff x="1152261" y="1143"/>
            <a:chExt cx="2046572" cy="623955"/>
          </a:xfrm>
          <a:solidFill>
            <a:srgbClr val="002060"/>
          </a:solidFill>
        </p:grpSpPr>
        <p:sp>
          <p:nvSpPr>
            <p:cNvPr id="82" name="Rectangle 81"/>
            <p:cNvSpPr/>
            <p:nvPr/>
          </p:nvSpPr>
          <p:spPr>
            <a:xfrm>
              <a:off x="1152261" y="1143"/>
              <a:ext cx="2046572" cy="623955"/>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83" name="Rectangle 82"/>
            <p:cNvSpPr/>
            <p:nvPr/>
          </p:nvSpPr>
          <p:spPr>
            <a:xfrm>
              <a:off x="1152261" y="1143"/>
              <a:ext cx="2046572" cy="62395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1884" tIns="41884" rIns="41884" bIns="41884" numCol="1" spcCol="1270" anchor="ctr" anchorCtr="0">
              <a:noAutofit/>
            </a:bodyPr>
            <a:lstStyle/>
            <a:p>
              <a:pPr algn="ctr" defTabSz="2931922">
                <a:lnSpc>
                  <a:spcPct val="90000"/>
                </a:lnSpc>
                <a:spcBef>
                  <a:spcPct val="0"/>
                </a:spcBef>
                <a:spcAft>
                  <a:spcPct val="35000"/>
                </a:spcAft>
              </a:pPr>
              <a:endParaRPr lang="en-US" sz="6596" dirty="0"/>
            </a:p>
          </p:txBody>
        </p:sp>
      </p:grpSp>
      <p:grpSp>
        <p:nvGrpSpPr>
          <p:cNvPr id="24" name="Group 23"/>
          <p:cNvGrpSpPr/>
          <p:nvPr/>
        </p:nvGrpSpPr>
        <p:grpSpPr>
          <a:xfrm>
            <a:off x="10818809" y="4638019"/>
            <a:ext cx="2895076" cy="882645"/>
            <a:chOff x="1152261" y="1143"/>
            <a:chExt cx="2046572" cy="623955"/>
          </a:xfrm>
          <a:solidFill>
            <a:srgbClr val="002060"/>
          </a:solidFill>
        </p:grpSpPr>
        <p:sp>
          <p:nvSpPr>
            <p:cNvPr id="80" name="Rectangle 79"/>
            <p:cNvSpPr/>
            <p:nvPr/>
          </p:nvSpPr>
          <p:spPr>
            <a:xfrm>
              <a:off x="1152261" y="1143"/>
              <a:ext cx="2046572" cy="623955"/>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81" name="Rectangle 80"/>
            <p:cNvSpPr/>
            <p:nvPr/>
          </p:nvSpPr>
          <p:spPr>
            <a:xfrm>
              <a:off x="1152261" y="1143"/>
              <a:ext cx="2046572" cy="62395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1884" tIns="41884" rIns="41884" bIns="41884" numCol="1" spcCol="1270" anchor="ctr" anchorCtr="0">
              <a:noAutofit/>
            </a:bodyPr>
            <a:lstStyle/>
            <a:p>
              <a:pPr algn="ctr" defTabSz="2931922">
                <a:lnSpc>
                  <a:spcPct val="90000"/>
                </a:lnSpc>
                <a:spcBef>
                  <a:spcPct val="0"/>
                </a:spcBef>
                <a:spcAft>
                  <a:spcPct val="35000"/>
                </a:spcAft>
              </a:pPr>
              <a:endParaRPr lang="en-US" sz="6596" dirty="0"/>
            </a:p>
          </p:txBody>
        </p:sp>
      </p:grpSp>
      <p:grpSp>
        <p:nvGrpSpPr>
          <p:cNvPr id="25" name="Group 24"/>
          <p:cNvGrpSpPr/>
          <p:nvPr/>
        </p:nvGrpSpPr>
        <p:grpSpPr>
          <a:xfrm>
            <a:off x="10805954" y="3420153"/>
            <a:ext cx="2895076" cy="882645"/>
            <a:chOff x="1152261" y="1143"/>
            <a:chExt cx="2046572" cy="623955"/>
          </a:xfrm>
          <a:solidFill>
            <a:srgbClr val="002060"/>
          </a:solidFill>
        </p:grpSpPr>
        <p:sp>
          <p:nvSpPr>
            <p:cNvPr id="78" name="Rectangle 77"/>
            <p:cNvSpPr/>
            <p:nvPr/>
          </p:nvSpPr>
          <p:spPr>
            <a:xfrm>
              <a:off x="1152261" y="1143"/>
              <a:ext cx="2046572" cy="623955"/>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79" name="Rectangle 78"/>
            <p:cNvSpPr/>
            <p:nvPr/>
          </p:nvSpPr>
          <p:spPr>
            <a:xfrm>
              <a:off x="1152261" y="1143"/>
              <a:ext cx="2046572" cy="62395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1884" tIns="41884" rIns="41884" bIns="41884" numCol="1" spcCol="1270" anchor="ctr" anchorCtr="0">
              <a:noAutofit/>
            </a:bodyPr>
            <a:lstStyle/>
            <a:p>
              <a:pPr algn="ctr" defTabSz="2931922">
                <a:lnSpc>
                  <a:spcPct val="90000"/>
                </a:lnSpc>
                <a:spcBef>
                  <a:spcPct val="0"/>
                </a:spcBef>
                <a:spcAft>
                  <a:spcPct val="35000"/>
                </a:spcAft>
              </a:pPr>
              <a:endParaRPr lang="en-US" sz="6596" dirty="0"/>
            </a:p>
          </p:txBody>
        </p:sp>
      </p:grpSp>
      <p:grpSp>
        <p:nvGrpSpPr>
          <p:cNvPr id="26" name="Group 25"/>
          <p:cNvGrpSpPr/>
          <p:nvPr/>
        </p:nvGrpSpPr>
        <p:grpSpPr>
          <a:xfrm>
            <a:off x="14132501" y="5237226"/>
            <a:ext cx="2895076" cy="882645"/>
            <a:chOff x="1152261" y="1143"/>
            <a:chExt cx="2046572" cy="623955"/>
          </a:xfrm>
          <a:solidFill>
            <a:srgbClr val="002060"/>
          </a:solidFill>
        </p:grpSpPr>
        <p:sp>
          <p:nvSpPr>
            <p:cNvPr id="76" name="Rectangle 75"/>
            <p:cNvSpPr/>
            <p:nvPr/>
          </p:nvSpPr>
          <p:spPr>
            <a:xfrm>
              <a:off x="1152261" y="1143"/>
              <a:ext cx="2046572" cy="623955"/>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77" name="Rectangle 76"/>
            <p:cNvSpPr/>
            <p:nvPr/>
          </p:nvSpPr>
          <p:spPr>
            <a:xfrm>
              <a:off x="1152261" y="1143"/>
              <a:ext cx="2046572" cy="62395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1884" tIns="41884" rIns="41884" bIns="41884" numCol="1" spcCol="1270" anchor="ctr" anchorCtr="0">
              <a:noAutofit/>
            </a:bodyPr>
            <a:lstStyle/>
            <a:p>
              <a:pPr algn="ctr" defTabSz="2931922">
                <a:lnSpc>
                  <a:spcPct val="90000"/>
                </a:lnSpc>
                <a:spcBef>
                  <a:spcPct val="0"/>
                </a:spcBef>
                <a:spcAft>
                  <a:spcPct val="35000"/>
                </a:spcAft>
              </a:pPr>
              <a:endParaRPr lang="en-US" sz="6596" dirty="0"/>
            </a:p>
          </p:txBody>
        </p:sp>
      </p:grpSp>
      <p:grpSp>
        <p:nvGrpSpPr>
          <p:cNvPr id="27" name="Group 26"/>
          <p:cNvGrpSpPr/>
          <p:nvPr/>
        </p:nvGrpSpPr>
        <p:grpSpPr>
          <a:xfrm>
            <a:off x="10793097" y="7080859"/>
            <a:ext cx="2895076" cy="882645"/>
            <a:chOff x="1152261" y="1143"/>
            <a:chExt cx="2046572" cy="623955"/>
          </a:xfrm>
          <a:solidFill>
            <a:srgbClr val="002060"/>
          </a:solidFill>
        </p:grpSpPr>
        <p:sp>
          <p:nvSpPr>
            <p:cNvPr id="74" name="Rectangle 73"/>
            <p:cNvSpPr/>
            <p:nvPr/>
          </p:nvSpPr>
          <p:spPr>
            <a:xfrm>
              <a:off x="1152261" y="1143"/>
              <a:ext cx="2046572" cy="623955"/>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75" name="Rectangle 74"/>
            <p:cNvSpPr/>
            <p:nvPr/>
          </p:nvSpPr>
          <p:spPr>
            <a:xfrm>
              <a:off x="1152261" y="1143"/>
              <a:ext cx="2046572" cy="62395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1884" tIns="41884" rIns="41884" bIns="41884" numCol="1" spcCol="1270" anchor="ctr" anchorCtr="0">
              <a:noAutofit/>
            </a:bodyPr>
            <a:lstStyle/>
            <a:p>
              <a:pPr algn="ctr" defTabSz="2931922">
                <a:lnSpc>
                  <a:spcPct val="90000"/>
                </a:lnSpc>
                <a:spcBef>
                  <a:spcPct val="0"/>
                </a:spcBef>
                <a:spcAft>
                  <a:spcPct val="35000"/>
                </a:spcAft>
              </a:pPr>
              <a:endParaRPr lang="en-US" sz="6596" dirty="0"/>
            </a:p>
          </p:txBody>
        </p:sp>
      </p:grpSp>
      <p:cxnSp>
        <p:nvCxnSpPr>
          <p:cNvPr id="28" name="Straight Connector 27"/>
          <p:cNvCxnSpPr>
            <a:cxnSpLocks/>
            <a:stCxn id="21" idx="3"/>
            <a:endCxn id="100" idx="1"/>
          </p:cNvCxnSpPr>
          <p:nvPr/>
        </p:nvCxnSpPr>
        <p:spPr>
          <a:xfrm flipV="1">
            <a:off x="6275314" y="2614843"/>
            <a:ext cx="760895" cy="31142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cxnSpLocks/>
            <a:stCxn id="21" idx="3"/>
            <a:endCxn id="90" idx="1"/>
          </p:cNvCxnSpPr>
          <p:nvPr/>
        </p:nvCxnSpPr>
        <p:spPr>
          <a:xfrm flipV="1">
            <a:off x="6275314" y="3832712"/>
            <a:ext cx="760895" cy="18963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cxnSpLocks/>
            <a:stCxn id="21" idx="3"/>
            <a:endCxn id="93" idx="1"/>
          </p:cNvCxnSpPr>
          <p:nvPr/>
        </p:nvCxnSpPr>
        <p:spPr>
          <a:xfrm flipV="1">
            <a:off x="6275314" y="5054131"/>
            <a:ext cx="760895" cy="6749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cxnSpLocks/>
            <a:stCxn id="21" idx="3"/>
            <a:endCxn id="95" idx="1"/>
          </p:cNvCxnSpPr>
          <p:nvPr/>
        </p:nvCxnSpPr>
        <p:spPr>
          <a:xfrm>
            <a:off x="6275314" y="5729103"/>
            <a:ext cx="760895" cy="5464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cxnSpLocks/>
            <a:stCxn id="21" idx="3"/>
            <a:endCxn id="97" idx="1"/>
          </p:cNvCxnSpPr>
          <p:nvPr/>
        </p:nvCxnSpPr>
        <p:spPr>
          <a:xfrm>
            <a:off x="6275314" y="5729102"/>
            <a:ext cx="760895" cy="17678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cxnSpLocks/>
            <a:stCxn id="21" idx="3"/>
            <a:endCxn id="99" idx="1"/>
          </p:cNvCxnSpPr>
          <p:nvPr/>
        </p:nvCxnSpPr>
        <p:spPr>
          <a:xfrm>
            <a:off x="6275314" y="5729105"/>
            <a:ext cx="760895" cy="29892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01" idx="3"/>
            <a:endCxn id="78" idx="1"/>
          </p:cNvCxnSpPr>
          <p:nvPr/>
        </p:nvCxnSpPr>
        <p:spPr>
          <a:xfrm>
            <a:off x="9931287" y="2614844"/>
            <a:ext cx="874669" cy="12466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101" idx="3"/>
            <a:endCxn id="80" idx="1"/>
          </p:cNvCxnSpPr>
          <p:nvPr/>
        </p:nvCxnSpPr>
        <p:spPr>
          <a:xfrm>
            <a:off x="9931288" y="2614846"/>
            <a:ext cx="887524" cy="24644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100" idx="3"/>
            <a:endCxn id="83" idx="1"/>
          </p:cNvCxnSpPr>
          <p:nvPr/>
        </p:nvCxnSpPr>
        <p:spPr>
          <a:xfrm>
            <a:off x="9931285" y="2614846"/>
            <a:ext cx="861812" cy="36894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100" idx="3"/>
            <a:endCxn id="74" idx="1"/>
          </p:cNvCxnSpPr>
          <p:nvPr/>
        </p:nvCxnSpPr>
        <p:spPr>
          <a:xfrm>
            <a:off x="9931285" y="2614846"/>
            <a:ext cx="861812" cy="49073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90" idx="3"/>
            <a:endCxn id="78" idx="1"/>
          </p:cNvCxnSpPr>
          <p:nvPr/>
        </p:nvCxnSpPr>
        <p:spPr>
          <a:xfrm>
            <a:off x="9931287" y="3832712"/>
            <a:ext cx="874669" cy="287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90" idx="3"/>
            <a:endCxn id="80" idx="1"/>
          </p:cNvCxnSpPr>
          <p:nvPr/>
        </p:nvCxnSpPr>
        <p:spPr>
          <a:xfrm>
            <a:off x="9931288" y="3832710"/>
            <a:ext cx="887524" cy="12466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90" idx="3"/>
            <a:endCxn id="83" idx="1"/>
          </p:cNvCxnSpPr>
          <p:nvPr/>
        </p:nvCxnSpPr>
        <p:spPr>
          <a:xfrm>
            <a:off x="9931285" y="3832710"/>
            <a:ext cx="861812" cy="24716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90" idx="3"/>
            <a:endCxn id="74" idx="1"/>
          </p:cNvCxnSpPr>
          <p:nvPr/>
        </p:nvCxnSpPr>
        <p:spPr>
          <a:xfrm>
            <a:off x="9931285" y="3832709"/>
            <a:ext cx="861812" cy="3689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93" idx="3"/>
            <a:endCxn id="78" idx="1"/>
          </p:cNvCxnSpPr>
          <p:nvPr/>
        </p:nvCxnSpPr>
        <p:spPr>
          <a:xfrm flipV="1">
            <a:off x="9931287" y="3861476"/>
            <a:ext cx="874669" cy="11926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92" idx="3"/>
            <a:endCxn id="81" idx="1"/>
          </p:cNvCxnSpPr>
          <p:nvPr/>
        </p:nvCxnSpPr>
        <p:spPr>
          <a:xfrm>
            <a:off x="9931288" y="5054133"/>
            <a:ext cx="887524" cy="252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92" idx="3"/>
            <a:endCxn id="83" idx="1"/>
          </p:cNvCxnSpPr>
          <p:nvPr/>
        </p:nvCxnSpPr>
        <p:spPr>
          <a:xfrm>
            <a:off x="9931285" y="5054133"/>
            <a:ext cx="861812" cy="12501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93" idx="3"/>
            <a:endCxn id="74" idx="1"/>
          </p:cNvCxnSpPr>
          <p:nvPr/>
        </p:nvCxnSpPr>
        <p:spPr>
          <a:xfrm>
            <a:off x="9931285" y="5054134"/>
            <a:ext cx="861812" cy="24680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94" idx="3"/>
            <a:endCxn id="78" idx="1"/>
          </p:cNvCxnSpPr>
          <p:nvPr/>
        </p:nvCxnSpPr>
        <p:spPr>
          <a:xfrm flipV="1">
            <a:off x="9931287" y="3861476"/>
            <a:ext cx="874669" cy="24140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stCxn id="95" idx="3"/>
            <a:endCxn id="81" idx="1"/>
          </p:cNvCxnSpPr>
          <p:nvPr/>
        </p:nvCxnSpPr>
        <p:spPr>
          <a:xfrm flipV="1">
            <a:off x="9931288" y="5079344"/>
            <a:ext cx="887524" cy="11962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stCxn id="94" idx="3"/>
            <a:endCxn id="83" idx="1"/>
          </p:cNvCxnSpPr>
          <p:nvPr/>
        </p:nvCxnSpPr>
        <p:spPr>
          <a:xfrm>
            <a:off x="9931285" y="6275553"/>
            <a:ext cx="861812" cy="287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94" idx="3"/>
            <a:endCxn id="75" idx="1"/>
          </p:cNvCxnSpPr>
          <p:nvPr/>
        </p:nvCxnSpPr>
        <p:spPr>
          <a:xfrm>
            <a:off x="9931285" y="6275553"/>
            <a:ext cx="861812" cy="12466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96" idx="3"/>
            <a:endCxn id="79" idx="1"/>
          </p:cNvCxnSpPr>
          <p:nvPr/>
        </p:nvCxnSpPr>
        <p:spPr>
          <a:xfrm flipV="1">
            <a:off x="9931287" y="3861476"/>
            <a:ext cx="874669" cy="36354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96" idx="3"/>
            <a:endCxn id="80" idx="1"/>
          </p:cNvCxnSpPr>
          <p:nvPr/>
        </p:nvCxnSpPr>
        <p:spPr>
          <a:xfrm flipV="1">
            <a:off x="9931288" y="5079344"/>
            <a:ext cx="887524" cy="24176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96" idx="3"/>
            <a:endCxn id="83" idx="1"/>
          </p:cNvCxnSpPr>
          <p:nvPr/>
        </p:nvCxnSpPr>
        <p:spPr>
          <a:xfrm flipV="1">
            <a:off x="9931285" y="6304319"/>
            <a:ext cx="861812" cy="11926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96" idx="3"/>
            <a:endCxn id="74" idx="1"/>
          </p:cNvCxnSpPr>
          <p:nvPr/>
        </p:nvCxnSpPr>
        <p:spPr>
          <a:xfrm>
            <a:off x="9931285" y="7496973"/>
            <a:ext cx="861812" cy="252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99" idx="3"/>
            <a:endCxn id="75" idx="1"/>
          </p:cNvCxnSpPr>
          <p:nvPr/>
        </p:nvCxnSpPr>
        <p:spPr>
          <a:xfrm flipV="1">
            <a:off x="9931285" y="7522182"/>
            <a:ext cx="861812" cy="11962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98" idx="3"/>
            <a:endCxn id="82" idx="1"/>
          </p:cNvCxnSpPr>
          <p:nvPr/>
        </p:nvCxnSpPr>
        <p:spPr>
          <a:xfrm flipV="1">
            <a:off x="9931285" y="6304317"/>
            <a:ext cx="861812" cy="24140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99" idx="3"/>
            <a:endCxn id="80" idx="1"/>
          </p:cNvCxnSpPr>
          <p:nvPr/>
        </p:nvCxnSpPr>
        <p:spPr>
          <a:xfrm flipV="1">
            <a:off x="9931288" y="5079342"/>
            <a:ext cx="887524" cy="36390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cxnSpLocks/>
            <a:stCxn id="99" idx="3"/>
            <a:endCxn id="78" idx="1"/>
          </p:cNvCxnSpPr>
          <p:nvPr/>
        </p:nvCxnSpPr>
        <p:spPr>
          <a:xfrm flipV="1">
            <a:off x="9931287" y="3861478"/>
            <a:ext cx="874669" cy="48569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79" idx="3"/>
            <a:endCxn id="76" idx="1"/>
          </p:cNvCxnSpPr>
          <p:nvPr/>
        </p:nvCxnSpPr>
        <p:spPr>
          <a:xfrm>
            <a:off x="13701033" y="3861480"/>
            <a:ext cx="431471" cy="18170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81" idx="3"/>
            <a:endCxn id="76" idx="1"/>
          </p:cNvCxnSpPr>
          <p:nvPr/>
        </p:nvCxnSpPr>
        <p:spPr>
          <a:xfrm>
            <a:off x="13713888" y="5079344"/>
            <a:ext cx="418616" cy="5992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stCxn id="82" idx="3"/>
            <a:endCxn id="77" idx="1"/>
          </p:cNvCxnSpPr>
          <p:nvPr/>
        </p:nvCxnSpPr>
        <p:spPr>
          <a:xfrm flipV="1">
            <a:off x="13688173" y="5678551"/>
            <a:ext cx="444328" cy="6257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a:stCxn id="75" idx="3"/>
            <a:endCxn id="77" idx="1"/>
          </p:cNvCxnSpPr>
          <p:nvPr/>
        </p:nvCxnSpPr>
        <p:spPr>
          <a:xfrm flipV="1">
            <a:off x="13688173" y="5678549"/>
            <a:ext cx="444328" cy="18436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7356546" y="2374411"/>
            <a:ext cx="2277418" cy="447687"/>
          </a:xfrm>
          <a:prstGeom prst="rect">
            <a:avLst/>
          </a:prstGeom>
        </p:spPr>
        <p:txBody>
          <a:bodyPr wrap="none">
            <a:spAutoFit/>
          </a:bodyPr>
          <a:lstStyle/>
          <a:p>
            <a:pPr algn="ctr"/>
            <a:r>
              <a:rPr lang="en-US" sz="2309" dirty="0">
                <a:solidFill>
                  <a:schemeClr val="bg1"/>
                </a:solidFill>
              </a:rPr>
              <a:t>Capital Allocation</a:t>
            </a:r>
          </a:p>
        </p:txBody>
      </p:sp>
      <p:sp>
        <p:nvSpPr>
          <p:cNvPr id="64" name="Rectangle 63"/>
          <p:cNvSpPr/>
          <p:nvPr/>
        </p:nvSpPr>
        <p:spPr>
          <a:xfrm>
            <a:off x="7970917" y="3606272"/>
            <a:ext cx="1048684" cy="447687"/>
          </a:xfrm>
          <a:prstGeom prst="rect">
            <a:avLst/>
          </a:prstGeom>
        </p:spPr>
        <p:txBody>
          <a:bodyPr wrap="none">
            <a:spAutoFit/>
          </a:bodyPr>
          <a:lstStyle/>
          <a:p>
            <a:pPr algn="ctr"/>
            <a:r>
              <a:rPr lang="en-US" sz="2309" dirty="0">
                <a:solidFill>
                  <a:schemeClr val="bg1"/>
                </a:solidFill>
              </a:rPr>
              <a:t>Quality</a:t>
            </a:r>
            <a:endParaRPr lang="en-US" sz="2638" dirty="0">
              <a:solidFill>
                <a:schemeClr val="bg1"/>
              </a:solidFill>
            </a:endParaRPr>
          </a:p>
        </p:txBody>
      </p:sp>
      <p:sp>
        <p:nvSpPr>
          <p:cNvPr id="65" name="Rectangle 64"/>
          <p:cNvSpPr/>
          <p:nvPr/>
        </p:nvSpPr>
        <p:spPr>
          <a:xfrm>
            <a:off x="7997507" y="4807098"/>
            <a:ext cx="847861" cy="447687"/>
          </a:xfrm>
          <a:prstGeom prst="rect">
            <a:avLst/>
          </a:prstGeom>
        </p:spPr>
        <p:txBody>
          <a:bodyPr wrap="none">
            <a:spAutoFit/>
          </a:bodyPr>
          <a:lstStyle/>
          <a:p>
            <a:r>
              <a:rPr lang="en-US" sz="2309" dirty="0">
                <a:solidFill>
                  <a:schemeClr val="bg1"/>
                </a:solidFill>
              </a:rPr>
              <a:t>Value</a:t>
            </a:r>
          </a:p>
        </p:txBody>
      </p:sp>
      <p:sp>
        <p:nvSpPr>
          <p:cNvPr id="66" name="Rectangle 65"/>
          <p:cNvSpPr/>
          <p:nvPr/>
        </p:nvSpPr>
        <p:spPr>
          <a:xfrm>
            <a:off x="7864399" y="6056229"/>
            <a:ext cx="1091453" cy="447687"/>
          </a:xfrm>
          <a:prstGeom prst="rect">
            <a:avLst/>
          </a:prstGeom>
        </p:spPr>
        <p:txBody>
          <a:bodyPr wrap="none">
            <a:spAutoFit/>
          </a:bodyPr>
          <a:lstStyle/>
          <a:p>
            <a:r>
              <a:rPr lang="en-US" sz="2309" dirty="0">
                <a:solidFill>
                  <a:schemeClr val="bg1"/>
                </a:solidFill>
              </a:rPr>
              <a:t>Growth</a:t>
            </a:r>
          </a:p>
        </p:txBody>
      </p:sp>
      <p:sp>
        <p:nvSpPr>
          <p:cNvPr id="67" name="Rectangle 66"/>
          <p:cNvSpPr/>
          <p:nvPr/>
        </p:nvSpPr>
        <p:spPr>
          <a:xfrm>
            <a:off x="7281910" y="7260956"/>
            <a:ext cx="2427139" cy="447687"/>
          </a:xfrm>
          <a:prstGeom prst="rect">
            <a:avLst/>
          </a:prstGeom>
        </p:spPr>
        <p:txBody>
          <a:bodyPr wrap="none">
            <a:spAutoFit/>
          </a:bodyPr>
          <a:lstStyle/>
          <a:p>
            <a:pPr algn="ctr"/>
            <a:r>
              <a:rPr lang="en-US" sz="2309" dirty="0">
                <a:solidFill>
                  <a:schemeClr val="bg1"/>
                </a:solidFill>
              </a:rPr>
              <a:t>Earnings Dynamics</a:t>
            </a:r>
          </a:p>
        </p:txBody>
      </p:sp>
      <p:sp>
        <p:nvSpPr>
          <p:cNvPr id="68" name="Rectangle 67"/>
          <p:cNvSpPr/>
          <p:nvPr/>
        </p:nvSpPr>
        <p:spPr>
          <a:xfrm>
            <a:off x="7010911" y="8485934"/>
            <a:ext cx="2968698" cy="447687"/>
          </a:xfrm>
          <a:prstGeom prst="rect">
            <a:avLst/>
          </a:prstGeom>
        </p:spPr>
        <p:txBody>
          <a:bodyPr wrap="none">
            <a:spAutoFit/>
          </a:bodyPr>
          <a:lstStyle/>
          <a:p>
            <a:pPr algn="ctr"/>
            <a:r>
              <a:rPr lang="en-US" sz="2309" dirty="0">
                <a:solidFill>
                  <a:schemeClr val="bg1"/>
                </a:solidFill>
              </a:rPr>
              <a:t>Balance Sheet Strength</a:t>
            </a:r>
          </a:p>
        </p:txBody>
      </p:sp>
      <p:sp>
        <p:nvSpPr>
          <p:cNvPr id="69" name="Rectangle 68"/>
          <p:cNvSpPr/>
          <p:nvPr/>
        </p:nvSpPr>
        <p:spPr>
          <a:xfrm>
            <a:off x="3423132" y="5235235"/>
            <a:ext cx="2688689" cy="803040"/>
          </a:xfrm>
          <a:prstGeom prst="rect">
            <a:avLst/>
          </a:prstGeom>
        </p:spPr>
        <p:txBody>
          <a:bodyPr wrap="square">
            <a:spAutoFit/>
          </a:bodyPr>
          <a:lstStyle/>
          <a:p>
            <a:pPr algn="ctr"/>
            <a:r>
              <a:rPr lang="en-US" sz="2309" dirty="0">
                <a:solidFill>
                  <a:schemeClr val="bg1"/>
                </a:solidFill>
              </a:rPr>
              <a:t>More Than 50 Underlying Factors</a:t>
            </a:r>
          </a:p>
        </p:txBody>
      </p:sp>
      <p:sp>
        <p:nvSpPr>
          <p:cNvPr id="70" name="Rectangle 69"/>
          <p:cNvSpPr/>
          <p:nvPr/>
        </p:nvSpPr>
        <p:spPr>
          <a:xfrm>
            <a:off x="11203061" y="3600250"/>
            <a:ext cx="2062295" cy="447687"/>
          </a:xfrm>
          <a:prstGeom prst="rect">
            <a:avLst/>
          </a:prstGeom>
        </p:spPr>
        <p:txBody>
          <a:bodyPr wrap="none">
            <a:spAutoFit/>
          </a:bodyPr>
          <a:lstStyle/>
          <a:p>
            <a:pPr algn="ctr"/>
            <a:r>
              <a:rPr lang="en-US" sz="2309" dirty="0">
                <a:solidFill>
                  <a:schemeClr val="bg1"/>
                </a:solidFill>
              </a:rPr>
              <a:t>All-Equity Score</a:t>
            </a:r>
          </a:p>
        </p:txBody>
      </p:sp>
      <p:sp>
        <p:nvSpPr>
          <p:cNvPr id="71" name="Rectangle 70"/>
          <p:cNvSpPr/>
          <p:nvPr/>
        </p:nvSpPr>
        <p:spPr>
          <a:xfrm>
            <a:off x="11061930" y="4810901"/>
            <a:ext cx="2380203" cy="447687"/>
          </a:xfrm>
          <a:prstGeom prst="rect">
            <a:avLst/>
          </a:prstGeom>
        </p:spPr>
        <p:txBody>
          <a:bodyPr wrap="none">
            <a:spAutoFit/>
          </a:bodyPr>
          <a:lstStyle/>
          <a:p>
            <a:pPr algn="ctr"/>
            <a:r>
              <a:rPr lang="en-US" sz="2309" dirty="0">
                <a:solidFill>
                  <a:schemeClr val="bg1"/>
                </a:solidFill>
              </a:rPr>
              <a:t>Within-Type Score</a:t>
            </a:r>
          </a:p>
        </p:txBody>
      </p:sp>
      <p:sp>
        <p:nvSpPr>
          <p:cNvPr id="72" name="Rectangle 71"/>
          <p:cNvSpPr/>
          <p:nvPr/>
        </p:nvSpPr>
        <p:spPr>
          <a:xfrm>
            <a:off x="10855126" y="6043090"/>
            <a:ext cx="2871106" cy="447687"/>
          </a:xfrm>
          <a:prstGeom prst="rect">
            <a:avLst/>
          </a:prstGeom>
        </p:spPr>
        <p:txBody>
          <a:bodyPr wrap="none">
            <a:spAutoFit/>
          </a:bodyPr>
          <a:lstStyle/>
          <a:p>
            <a:pPr algn="ctr"/>
            <a:r>
              <a:rPr lang="en-US" sz="2309" dirty="0">
                <a:solidFill>
                  <a:schemeClr val="bg1"/>
                </a:solidFill>
              </a:rPr>
              <a:t>Within-Industry Score </a:t>
            </a:r>
          </a:p>
        </p:txBody>
      </p:sp>
      <p:sp>
        <p:nvSpPr>
          <p:cNvPr id="73" name="Rectangle 72"/>
          <p:cNvSpPr/>
          <p:nvPr/>
        </p:nvSpPr>
        <p:spPr>
          <a:xfrm>
            <a:off x="14681993" y="5412866"/>
            <a:ext cx="1791451" cy="447687"/>
          </a:xfrm>
          <a:prstGeom prst="rect">
            <a:avLst/>
          </a:prstGeom>
        </p:spPr>
        <p:txBody>
          <a:bodyPr wrap="none">
            <a:spAutoFit/>
          </a:bodyPr>
          <a:lstStyle/>
          <a:p>
            <a:pPr algn="ctr"/>
            <a:r>
              <a:rPr lang="en-US" sz="2309" dirty="0">
                <a:solidFill>
                  <a:schemeClr val="bg1"/>
                </a:solidFill>
              </a:rPr>
              <a:t>Crescat Score</a:t>
            </a:r>
          </a:p>
        </p:txBody>
      </p:sp>
      <p:sp>
        <p:nvSpPr>
          <p:cNvPr id="102" name="Rectangle 101"/>
          <p:cNvSpPr/>
          <p:nvPr/>
        </p:nvSpPr>
        <p:spPr>
          <a:xfrm>
            <a:off x="11012664" y="7219752"/>
            <a:ext cx="2527037" cy="447687"/>
          </a:xfrm>
          <a:prstGeom prst="rect">
            <a:avLst/>
          </a:prstGeom>
        </p:spPr>
        <p:txBody>
          <a:bodyPr wrap="none">
            <a:spAutoFit/>
          </a:bodyPr>
          <a:lstStyle/>
          <a:p>
            <a:pPr algn="ctr"/>
            <a:r>
              <a:rPr lang="en-US" sz="2309" dirty="0">
                <a:solidFill>
                  <a:schemeClr val="bg1"/>
                </a:solidFill>
              </a:rPr>
              <a:t>Within-Stock Score </a:t>
            </a:r>
          </a:p>
        </p:txBody>
      </p:sp>
      <p:sp>
        <p:nvSpPr>
          <p:cNvPr id="104" name="object 4">
            <a:extLst>
              <a:ext uri="{FF2B5EF4-FFF2-40B4-BE49-F238E27FC236}">
                <a16:creationId xmlns:a16="http://schemas.microsoft.com/office/drawing/2014/main" id="{47C2EF7D-8708-49BA-B63D-55E0A33FAC17}"/>
              </a:ext>
            </a:extLst>
          </p:cNvPr>
          <p:cNvSpPr txBox="1">
            <a:spLocks noGrp="1"/>
          </p:cNvSpPr>
          <p:nvPr>
            <p:ph type="title"/>
          </p:nvPr>
        </p:nvSpPr>
        <p:spPr>
          <a:xfrm>
            <a:off x="397106" y="206622"/>
            <a:ext cx="10805955" cy="709810"/>
          </a:xfrm>
          <a:prstGeom prst="rect">
            <a:avLst/>
          </a:prstGeom>
        </p:spPr>
        <p:txBody>
          <a:bodyPr vert="horz" wrap="square" lIns="0" tIns="17145" rIns="0" bIns="0" rtlCol="0">
            <a:spAutoFit/>
          </a:bodyPr>
          <a:lstStyle/>
          <a:p>
            <a:pPr marL="12700" algn="l">
              <a:lnSpc>
                <a:spcPct val="100000"/>
              </a:lnSpc>
              <a:spcBef>
                <a:spcPts val="135"/>
              </a:spcBef>
            </a:pPr>
            <a:r>
              <a:rPr lang="en-US" sz="4500" spc="-140" dirty="0">
                <a:latin typeface="Roboto" panose="02000000000000000000" pitchFamily="2" charset="0"/>
                <a:ea typeface="Roboto" panose="02000000000000000000" pitchFamily="2" charset="0"/>
              </a:rPr>
              <a:t>Systematic Fundamental Equity-Quant Model</a:t>
            </a:r>
            <a:endParaRPr sz="4500" spc="-140" dirty="0">
              <a:latin typeface="Roboto" panose="02000000000000000000" pitchFamily="2" charset="0"/>
              <a:ea typeface="Roboto" panose="02000000000000000000" pitchFamily="2" charset="0"/>
            </a:endParaRPr>
          </a:p>
        </p:txBody>
      </p:sp>
      <p:sp>
        <p:nvSpPr>
          <p:cNvPr id="108" name="Slide Number Placeholder 1">
            <a:extLst>
              <a:ext uri="{FF2B5EF4-FFF2-40B4-BE49-F238E27FC236}">
                <a16:creationId xmlns:a16="http://schemas.microsoft.com/office/drawing/2014/main" id="{8D255BAA-C570-430C-A224-18945BB76001}"/>
              </a:ext>
            </a:extLst>
          </p:cNvPr>
          <p:cNvSpPr>
            <a:spLocks noGrp="1"/>
          </p:cNvSpPr>
          <p:nvPr>
            <p:ph type="sldNum" sz="quarter" idx="7"/>
          </p:nvPr>
        </p:nvSpPr>
        <p:spPr>
          <a:xfrm>
            <a:off x="9904634" y="10827191"/>
            <a:ext cx="297815" cy="236220"/>
          </a:xfrm>
        </p:spPr>
        <p:txBody>
          <a:bodyPr/>
          <a:lstStyle/>
          <a:p>
            <a:pPr marL="38100">
              <a:lnSpc>
                <a:spcPts val="1735"/>
              </a:lnSpc>
            </a:pPr>
            <a:fld id="{81D60167-4931-47E6-BA6A-407CBD079E47}" type="slidenum">
              <a:rPr lang="en-US" spc="15" smtClean="0"/>
              <a:t>50</a:t>
            </a:fld>
            <a:endParaRPr lang="en-US" spc="15" dirty="0"/>
          </a:p>
        </p:txBody>
      </p:sp>
      <p:pic>
        <p:nvPicPr>
          <p:cNvPr id="109" name="object 6">
            <a:extLst>
              <a:ext uri="{FF2B5EF4-FFF2-40B4-BE49-F238E27FC236}">
                <a16:creationId xmlns:a16="http://schemas.microsoft.com/office/drawing/2014/main" id="{0C36C896-3021-414E-BCB8-36845F6167B1}"/>
              </a:ext>
            </a:extLst>
          </p:cNvPr>
          <p:cNvPicPr/>
          <p:nvPr/>
        </p:nvPicPr>
        <p:blipFill rotWithShape="1">
          <a:blip r:embed="rId3" cstate="print"/>
          <a:srcRect l="20132" r="12610" b="39148"/>
          <a:stretch/>
        </p:blipFill>
        <p:spPr>
          <a:xfrm>
            <a:off x="-45076" y="10267188"/>
            <a:ext cx="2438229" cy="814938"/>
          </a:xfrm>
          <a:prstGeom prst="rect">
            <a:avLst/>
          </a:prstGeom>
        </p:spPr>
      </p:pic>
      <p:sp>
        <p:nvSpPr>
          <p:cNvPr id="111" name="Crescat Capital Firm Presentation | June 2020…">
            <a:extLst>
              <a:ext uri="{FF2B5EF4-FFF2-40B4-BE49-F238E27FC236}">
                <a16:creationId xmlns:a16="http://schemas.microsoft.com/office/drawing/2014/main" id="{064DC0CF-0D46-5143-83E7-A92237B8A5C1}"/>
              </a:ext>
            </a:extLst>
          </p:cNvPr>
          <p:cNvSpPr txBox="1"/>
          <p:nvPr/>
        </p:nvSpPr>
        <p:spPr>
          <a:xfrm>
            <a:off x="15445019" y="10543165"/>
            <a:ext cx="4172955" cy="4145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2144" dirty="0">
                <a:solidFill>
                  <a:schemeClr val="tx1">
                    <a:lumMod val="95000"/>
                    <a:lumOff val="5000"/>
                  </a:schemeClr>
                </a:solidFill>
              </a:rPr>
              <a:t>Crescat Firmwide Presentation</a:t>
            </a:r>
          </a:p>
        </p:txBody>
      </p:sp>
      <p:sp>
        <p:nvSpPr>
          <p:cNvPr id="114" name="Rectangle">
            <a:extLst>
              <a:ext uri="{FF2B5EF4-FFF2-40B4-BE49-F238E27FC236}">
                <a16:creationId xmlns:a16="http://schemas.microsoft.com/office/drawing/2014/main" id="{5130C350-70FC-8642-B52F-0CDA41C8A9D0}"/>
              </a:ext>
            </a:extLst>
          </p:cNvPr>
          <p:cNvSpPr/>
          <p:nvPr/>
        </p:nvSpPr>
        <p:spPr>
          <a:xfrm>
            <a:off x="374649" y="1144895"/>
            <a:ext cx="1298742" cy="34361"/>
          </a:xfrm>
          <a:prstGeom prst="rect">
            <a:avLst/>
          </a:prstGeom>
          <a:solidFill>
            <a:srgbClr val="A38B2C"/>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2" name="Crescat Capital Firm Presentation | June 2020…">
            <a:extLst>
              <a:ext uri="{FF2B5EF4-FFF2-40B4-BE49-F238E27FC236}">
                <a16:creationId xmlns:a16="http://schemas.microsoft.com/office/drawing/2014/main" id="{9714E623-5448-BA61-E2E3-F0F694CF7CAC}"/>
              </a:ext>
            </a:extLst>
          </p:cNvPr>
          <p:cNvSpPr txBox="1"/>
          <p:nvPr/>
        </p:nvSpPr>
        <p:spPr>
          <a:xfrm>
            <a:off x="2246748" y="10587111"/>
            <a:ext cx="7051324" cy="3000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1400" dirty="0">
                <a:solidFill>
                  <a:schemeClr val="tx1">
                    <a:lumMod val="65000"/>
                    <a:lumOff val="35000"/>
                  </a:schemeClr>
                </a:solidFill>
              </a:rPr>
              <a:t>Strategies are actively managed and subject to change</a:t>
            </a:r>
          </a:p>
        </p:txBody>
      </p:sp>
    </p:spTree>
    <p:extLst>
      <p:ext uri="{BB962C8B-B14F-4D97-AF65-F5344CB8AC3E}">
        <p14:creationId xmlns:p14="http://schemas.microsoft.com/office/powerpoint/2010/main" val="40958111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object 3">
            <a:extLst>
              <a:ext uri="{FF2B5EF4-FFF2-40B4-BE49-F238E27FC236}">
                <a16:creationId xmlns:a16="http://schemas.microsoft.com/office/drawing/2014/main" id="{9C64DDCE-4CEF-8436-5A9A-9033057C6259}"/>
              </a:ext>
            </a:extLst>
          </p:cNvPr>
          <p:cNvPicPr/>
          <p:nvPr/>
        </p:nvPicPr>
        <p:blipFill>
          <a:blip r:embed="rId2" cstate="print"/>
          <a:stretch>
            <a:fillRect/>
          </a:stretch>
        </p:blipFill>
        <p:spPr>
          <a:xfrm>
            <a:off x="-147416" y="-77343"/>
            <a:ext cx="20104100" cy="11384280"/>
          </a:xfrm>
          <a:prstGeom prst="rect">
            <a:avLst/>
          </a:prstGeom>
        </p:spPr>
      </p:pic>
      <p:sp>
        <p:nvSpPr>
          <p:cNvPr id="3" name="object 3"/>
          <p:cNvSpPr txBox="1">
            <a:spLocks noGrp="1"/>
          </p:cNvSpPr>
          <p:nvPr>
            <p:ph type="title"/>
          </p:nvPr>
        </p:nvSpPr>
        <p:spPr>
          <a:xfrm>
            <a:off x="7118943" y="68518"/>
            <a:ext cx="5571381" cy="325089"/>
          </a:xfrm>
          <a:prstGeom prst="rect">
            <a:avLst/>
          </a:prstGeom>
        </p:spPr>
        <p:txBody>
          <a:bodyPr vert="horz" wrap="square" lIns="0" tIns="17145" rIns="0" bIns="0" rtlCol="0">
            <a:spAutoFit/>
          </a:bodyPr>
          <a:lstStyle/>
          <a:p>
            <a:pPr marL="12700">
              <a:lnSpc>
                <a:spcPct val="100000"/>
              </a:lnSpc>
              <a:spcBef>
                <a:spcPts val="135"/>
              </a:spcBef>
            </a:pPr>
            <a:r>
              <a:rPr sz="2000" spc="-95" dirty="0">
                <a:latin typeface="Roboto" panose="02000000000000000000" pitchFamily="2" charset="0"/>
                <a:ea typeface="Roboto" panose="02000000000000000000" pitchFamily="2" charset="0"/>
              </a:rPr>
              <a:t>Important</a:t>
            </a:r>
            <a:r>
              <a:rPr sz="2000" spc="-375" dirty="0">
                <a:latin typeface="Roboto" panose="02000000000000000000" pitchFamily="2" charset="0"/>
                <a:ea typeface="Roboto" panose="02000000000000000000" pitchFamily="2" charset="0"/>
              </a:rPr>
              <a:t> </a:t>
            </a:r>
            <a:r>
              <a:rPr lang="en-US" sz="2000" spc="-375" dirty="0">
                <a:latin typeface="Roboto" panose="02000000000000000000" pitchFamily="2" charset="0"/>
                <a:ea typeface="Roboto" panose="02000000000000000000" pitchFamily="2" charset="0"/>
              </a:rPr>
              <a:t> </a:t>
            </a:r>
            <a:r>
              <a:rPr sz="2000" spc="55" dirty="0">
                <a:latin typeface="Roboto" panose="02000000000000000000" pitchFamily="2" charset="0"/>
                <a:ea typeface="Roboto" panose="02000000000000000000" pitchFamily="2" charset="0"/>
              </a:rPr>
              <a:t>Disclosures</a:t>
            </a:r>
          </a:p>
        </p:txBody>
      </p:sp>
      <p:sp>
        <p:nvSpPr>
          <p:cNvPr id="5" name="Slide Number Placeholder 4">
            <a:extLst>
              <a:ext uri="{FF2B5EF4-FFF2-40B4-BE49-F238E27FC236}">
                <a16:creationId xmlns:a16="http://schemas.microsoft.com/office/drawing/2014/main" id="{54F1DE40-3E38-4142-9355-10A0C1B7F6A0}"/>
              </a:ext>
            </a:extLst>
          </p:cNvPr>
          <p:cNvSpPr>
            <a:spLocks noGrp="1"/>
          </p:cNvSpPr>
          <p:nvPr>
            <p:ph type="sldNum" sz="quarter" idx="7"/>
          </p:nvPr>
        </p:nvSpPr>
        <p:spPr/>
        <p:txBody>
          <a:bodyPr/>
          <a:lstStyle/>
          <a:p>
            <a:pPr marL="38100">
              <a:lnSpc>
                <a:spcPts val="1735"/>
              </a:lnSpc>
            </a:pPr>
            <a:fld id="{81D60167-4931-47E6-BA6A-407CBD079E47}" type="slidenum">
              <a:rPr lang="en-US" spc="15" smtClean="0"/>
              <a:t>51</a:t>
            </a:fld>
            <a:endParaRPr lang="en-US" spc="15" dirty="0"/>
          </a:p>
        </p:txBody>
      </p:sp>
      <p:pic>
        <p:nvPicPr>
          <p:cNvPr id="10" name="object 6">
            <a:extLst>
              <a:ext uri="{FF2B5EF4-FFF2-40B4-BE49-F238E27FC236}">
                <a16:creationId xmlns:a16="http://schemas.microsoft.com/office/drawing/2014/main" id="{94EB8A98-89DC-044A-AF3B-D68B4F126457}"/>
              </a:ext>
            </a:extLst>
          </p:cNvPr>
          <p:cNvPicPr/>
          <p:nvPr/>
        </p:nvPicPr>
        <p:blipFill rotWithShape="1">
          <a:blip r:embed="rId3" cstate="print"/>
          <a:srcRect l="20132" r="12610" b="39148"/>
          <a:stretch/>
        </p:blipFill>
        <p:spPr>
          <a:xfrm>
            <a:off x="-45076" y="10267188"/>
            <a:ext cx="2438229" cy="814938"/>
          </a:xfrm>
          <a:prstGeom prst="rect">
            <a:avLst/>
          </a:prstGeom>
        </p:spPr>
      </p:pic>
      <p:sp>
        <p:nvSpPr>
          <p:cNvPr id="12" name="Crescat Capital Firm Presentation | June 2020…">
            <a:extLst>
              <a:ext uri="{FF2B5EF4-FFF2-40B4-BE49-F238E27FC236}">
                <a16:creationId xmlns:a16="http://schemas.microsoft.com/office/drawing/2014/main" id="{524A2951-6785-7B43-8A0E-78CFB161AEB3}"/>
              </a:ext>
            </a:extLst>
          </p:cNvPr>
          <p:cNvSpPr txBox="1"/>
          <p:nvPr/>
        </p:nvSpPr>
        <p:spPr>
          <a:xfrm>
            <a:off x="15445019" y="10543165"/>
            <a:ext cx="4172955" cy="4145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2144" dirty="0">
                <a:solidFill>
                  <a:schemeClr val="tx1">
                    <a:lumMod val="95000"/>
                    <a:lumOff val="5000"/>
                  </a:schemeClr>
                </a:solidFill>
              </a:rPr>
              <a:t>Crescat Firmwide Presentation</a:t>
            </a:r>
          </a:p>
        </p:txBody>
      </p:sp>
      <p:sp>
        <p:nvSpPr>
          <p:cNvPr id="8" name="TextBox 7">
            <a:extLst>
              <a:ext uri="{FF2B5EF4-FFF2-40B4-BE49-F238E27FC236}">
                <a16:creationId xmlns:a16="http://schemas.microsoft.com/office/drawing/2014/main" id="{C88AC32D-8910-0457-68B3-3AA4081715D3}"/>
              </a:ext>
            </a:extLst>
          </p:cNvPr>
          <p:cNvSpPr txBox="1"/>
          <p:nvPr/>
        </p:nvSpPr>
        <p:spPr>
          <a:xfrm>
            <a:off x="75105" y="430930"/>
            <a:ext cx="19953890" cy="101720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940"/>
              </a:spcAft>
              <a:buClrTx/>
              <a:buSzTx/>
              <a:buFontTx/>
              <a:buNone/>
              <a:tabLst/>
              <a:defRPr/>
            </a:pPr>
            <a:r>
              <a:rPr kumimoji="0" lang="en-US" sz="1450" b="0" i="0" u="none" strike="noStrike" kern="1200" cap="none" spc="0" normalizeH="0" baseline="0" noProof="0" dirty="0">
                <a:ln>
                  <a:noFill/>
                </a:ln>
                <a:solidFill>
                  <a:srgbClr val="222222"/>
                </a:solidFill>
                <a:effectLst/>
                <a:uLnTx/>
                <a:uFillTx/>
                <a:latin typeface="Aptos" panose="020B0004020202020204" pitchFamily="34" charset="0"/>
                <a:ea typeface="Times New Roman" panose="02020603050405020304" pitchFamily="18" charset="0"/>
              </a:rPr>
              <a:t>The purpose of this presentation is to provide access to analyses prepared by </a:t>
            </a:r>
            <a:r>
              <a:rPr kumimoji="0" lang="en-US" sz="1450" b="0" i="0" u="none" strike="noStrike" kern="1200" cap="none" spc="0" normalizeH="0" baseline="0" noProof="0" dirty="0" err="1">
                <a:ln>
                  <a:noFill/>
                </a:ln>
                <a:solidFill>
                  <a:srgbClr val="222222"/>
                </a:solidFill>
                <a:effectLst/>
                <a:uLnTx/>
                <a:uFillTx/>
                <a:latin typeface="Aptos" panose="020B0004020202020204" pitchFamily="34" charset="0"/>
                <a:ea typeface="Times New Roman" panose="02020603050405020304" pitchFamily="18" charset="0"/>
              </a:rPr>
              <a:t>Crescat</a:t>
            </a:r>
            <a:r>
              <a:rPr kumimoji="0" lang="en-US" sz="1450" b="0" i="0" u="none" strike="noStrike" kern="1200" cap="none" spc="0" normalizeH="0" baseline="0" noProof="0" dirty="0">
                <a:ln>
                  <a:noFill/>
                </a:ln>
                <a:solidFill>
                  <a:srgbClr val="222222"/>
                </a:solidFill>
                <a:effectLst/>
                <a:uLnTx/>
                <a:uFillTx/>
                <a:latin typeface="Aptos" panose="020B0004020202020204" pitchFamily="34" charset="0"/>
                <a:ea typeface="Times New Roman" panose="02020603050405020304" pitchFamily="18" charset="0"/>
              </a:rPr>
              <a:t> Portfolio Management LLC (“</a:t>
            </a:r>
            <a:r>
              <a:rPr kumimoji="0" lang="en-US" sz="1450" b="0" i="0" u="none" strike="noStrike" kern="1200" cap="none" spc="0" normalizeH="0" baseline="0" noProof="0" dirty="0" err="1">
                <a:ln>
                  <a:noFill/>
                </a:ln>
                <a:solidFill>
                  <a:srgbClr val="222222"/>
                </a:solidFill>
                <a:effectLst/>
                <a:uLnTx/>
                <a:uFillTx/>
                <a:latin typeface="Aptos" panose="020B0004020202020204" pitchFamily="34" charset="0"/>
                <a:ea typeface="Times New Roman" panose="02020603050405020304" pitchFamily="18" charset="0"/>
              </a:rPr>
              <a:t>Crescat</a:t>
            </a:r>
            <a:r>
              <a:rPr kumimoji="0" lang="en-US" sz="1450" b="0" i="0" u="none" strike="noStrike" kern="1200" cap="none" spc="0" normalizeH="0" baseline="0" noProof="0" dirty="0">
                <a:ln>
                  <a:noFill/>
                </a:ln>
                <a:solidFill>
                  <a:srgbClr val="222222"/>
                </a:solidFill>
                <a:effectLst/>
                <a:uLnTx/>
                <a:uFillTx/>
                <a:latin typeface="Aptos" panose="020B0004020202020204" pitchFamily="34" charset="0"/>
                <a:ea typeface="Times New Roman" panose="02020603050405020304" pitchFamily="18" charset="0"/>
              </a:rPr>
              <a:t>”) with respect to certain companies (“Issuers”) in which </a:t>
            </a:r>
            <a:r>
              <a:rPr kumimoji="0" lang="en-US" sz="1450" b="0" i="0" u="none" strike="noStrike" kern="1200" cap="none" spc="0" normalizeH="0" baseline="0" noProof="0" dirty="0" err="1">
                <a:ln>
                  <a:noFill/>
                </a:ln>
                <a:solidFill>
                  <a:srgbClr val="222222"/>
                </a:solidFill>
                <a:effectLst/>
                <a:uLnTx/>
                <a:uFillTx/>
                <a:latin typeface="Aptos" panose="020B0004020202020204" pitchFamily="34" charset="0"/>
                <a:ea typeface="Times New Roman" panose="02020603050405020304" pitchFamily="18" charset="0"/>
              </a:rPr>
              <a:t>Crescat</a:t>
            </a:r>
            <a:r>
              <a:rPr kumimoji="0" lang="en-US" sz="1450" b="0" i="0" u="none" strike="noStrike" kern="1200" cap="none" spc="0" normalizeH="0" baseline="0" noProof="0" dirty="0">
                <a:ln>
                  <a:noFill/>
                </a:ln>
                <a:solidFill>
                  <a:srgbClr val="222222"/>
                </a:solidFill>
                <a:effectLst/>
                <a:uLnTx/>
                <a:uFillTx/>
                <a:latin typeface="Aptos" panose="020B0004020202020204" pitchFamily="34" charset="0"/>
                <a:ea typeface="Times New Roman" panose="02020603050405020304" pitchFamily="18" charset="0"/>
              </a:rPr>
              <a:t> and certain of the Funds and accounts it manages are shareholders or otherwise invest. </a:t>
            </a:r>
            <a:r>
              <a:rPr kumimoji="0" lang="en-US" sz="1450" b="1" i="0" u="none" strike="noStrike" kern="1200" cap="none" spc="0" normalizeH="0" baseline="0" noProof="0" dirty="0">
                <a:ln>
                  <a:noFill/>
                </a:ln>
                <a:solidFill>
                  <a:srgbClr val="222222"/>
                </a:solidFill>
                <a:effectLst/>
                <a:uLnTx/>
                <a:uFillTx/>
                <a:latin typeface="Aptos" panose="020B0004020202020204" pitchFamily="34" charset="0"/>
                <a:ea typeface="Times New Roman" panose="02020603050405020304" pitchFamily="18" charset="0"/>
              </a:rPr>
              <a:t>Investments in Issuers discussed may not be appropriate for all investors.</a:t>
            </a:r>
            <a:r>
              <a:rPr kumimoji="0" lang="en-US" sz="1450" b="0" i="0" u="none" strike="noStrike" kern="1200" cap="none" spc="0" normalizeH="0" baseline="0" noProof="0" dirty="0">
                <a:ln>
                  <a:noFill/>
                </a:ln>
                <a:solidFill>
                  <a:srgbClr val="222222"/>
                </a:solidFill>
                <a:effectLst/>
                <a:uLnTx/>
                <a:uFillTx/>
                <a:latin typeface="Aptos" panose="020B0004020202020204" pitchFamily="34" charset="0"/>
                <a:ea typeface="Times New Roman" panose="02020603050405020304" pitchFamily="18" charset="0"/>
              </a:rPr>
              <a:t> The videos enable </a:t>
            </a:r>
            <a:r>
              <a:rPr kumimoji="0" lang="en-US" sz="1450" b="0" i="0" u="none" strike="noStrike" kern="1200" cap="none" spc="0" normalizeH="0" baseline="0" noProof="0" dirty="0" err="1">
                <a:ln>
                  <a:noFill/>
                </a:ln>
                <a:solidFill>
                  <a:srgbClr val="222222"/>
                </a:solidFill>
                <a:effectLst/>
                <a:uLnTx/>
                <a:uFillTx/>
                <a:latin typeface="Aptos" panose="020B0004020202020204" pitchFamily="34" charset="0"/>
                <a:ea typeface="Times New Roman" panose="02020603050405020304" pitchFamily="18" charset="0"/>
              </a:rPr>
              <a:t>Crescat</a:t>
            </a:r>
            <a:r>
              <a:rPr kumimoji="0" lang="en-US" sz="1450" b="0" i="0" u="none" strike="noStrike" kern="1200" cap="none" spc="0" normalizeH="0" baseline="0" noProof="0" dirty="0">
                <a:ln>
                  <a:noFill/>
                </a:ln>
                <a:solidFill>
                  <a:srgbClr val="222222"/>
                </a:solidFill>
                <a:effectLst/>
                <a:uLnTx/>
                <a:uFillTx/>
                <a:latin typeface="Aptos" panose="020B0004020202020204" pitchFamily="34" charset="0"/>
                <a:ea typeface="Times New Roman" panose="02020603050405020304" pitchFamily="18" charset="0"/>
              </a:rPr>
              <a:t> to share macro themes and newsworthy geologic updates, good and bad, across our Issuers as they arise. The videos represent the opinions of </a:t>
            </a:r>
            <a:r>
              <a:rPr kumimoji="0" lang="en-US" sz="1450" b="0" i="0" u="none" strike="noStrike" kern="1200" cap="none" spc="0" normalizeH="0" baseline="0" noProof="0" dirty="0" err="1">
                <a:ln>
                  <a:noFill/>
                </a:ln>
                <a:solidFill>
                  <a:srgbClr val="222222"/>
                </a:solidFill>
                <a:effectLst/>
                <a:uLnTx/>
                <a:uFillTx/>
                <a:latin typeface="Aptos" panose="020B0004020202020204" pitchFamily="34" charset="0"/>
                <a:ea typeface="Times New Roman" panose="02020603050405020304" pitchFamily="18" charset="0"/>
              </a:rPr>
              <a:t>Crescat</a:t>
            </a:r>
            <a:r>
              <a:rPr kumimoji="0" lang="en-US" sz="1450" b="0" i="0" u="none" strike="noStrike" kern="1200" cap="none" spc="0" normalizeH="0" baseline="0" noProof="0" dirty="0">
                <a:ln>
                  <a:noFill/>
                </a:ln>
                <a:solidFill>
                  <a:srgbClr val="222222"/>
                </a:solidFill>
                <a:effectLst/>
                <a:uLnTx/>
                <a:uFillTx/>
                <a:latin typeface="Aptos" panose="020B0004020202020204" pitchFamily="34" charset="0"/>
                <a:ea typeface="Times New Roman" panose="02020603050405020304" pitchFamily="18" charset="0"/>
              </a:rPr>
              <a:t>, as an exploration industry advocate, on the overall geologic progress of our activist strategy in creating new economic metal deposits in viable mining jurisdictions around the world. Each Issuer discussed has been selected solely for this purpose and has not been selected on the basis of performance or any performance-related criteria. The securities discussed herein do not represent an entire portfolio and may only represent a small percentage of a strategies holdings. The Issuers discussed may or may not be held in such portfolios at any given time. </a:t>
            </a:r>
            <a:r>
              <a:rPr kumimoji="0" lang="en-US" sz="1450" b="1" i="0" u="none" strike="noStrike" kern="1200" cap="none" spc="0" normalizeH="0" baseline="0" noProof="0" dirty="0">
                <a:ln>
                  <a:noFill/>
                </a:ln>
                <a:solidFill>
                  <a:srgbClr val="222222"/>
                </a:solidFill>
                <a:effectLst/>
                <a:uLnTx/>
                <a:uFillTx/>
                <a:latin typeface="Aptos" panose="020B0004020202020204" pitchFamily="34" charset="0"/>
                <a:ea typeface="Times New Roman" panose="02020603050405020304" pitchFamily="18" charset="0"/>
              </a:rPr>
              <a:t>The Issuers shown in the videos do not represent all of the investments purchased or sold by Funds managed by </a:t>
            </a:r>
            <a:r>
              <a:rPr kumimoji="0" lang="en-US" sz="1450" b="1" i="0" u="none" strike="noStrike" kern="1200" cap="none" spc="0" normalizeH="0" baseline="0" noProof="0" dirty="0" err="1">
                <a:ln>
                  <a:noFill/>
                </a:ln>
                <a:solidFill>
                  <a:srgbClr val="222222"/>
                </a:solidFill>
                <a:effectLst/>
                <a:uLnTx/>
                <a:uFillTx/>
                <a:latin typeface="Aptos" panose="020B0004020202020204" pitchFamily="34" charset="0"/>
                <a:ea typeface="Times New Roman" panose="02020603050405020304" pitchFamily="18" charset="0"/>
              </a:rPr>
              <a:t>Crescat</a:t>
            </a:r>
            <a:r>
              <a:rPr kumimoji="0" lang="en-US" sz="1450" b="1" i="0" u="none" strike="noStrike" kern="1200" cap="none" spc="0" normalizeH="0" baseline="0" noProof="0" dirty="0">
                <a:ln>
                  <a:noFill/>
                </a:ln>
                <a:solidFill>
                  <a:srgbClr val="222222"/>
                </a:solidFill>
                <a:effectLst/>
                <a:uLnTx/>
                <a:uFillTx/>
                <a:latin typeface="Aptos" panose="020B0004020202020204" pitchFamily="34" charset="0"/>
                <a:ea typeface="Times New Roman" panose="02020603050405020304" pitchFamily="18" charset="0"/>
              </a:rPr>
              <a:t>. It should not be assumed that any or all of these investments were or will be profitable</a:t>
            </a:r>
            <a:r>
              <a:rPr lang="en-US" sz="1450" b="1" dirty="0">
                <a:solidFill>
                  <a:srgbClr val="222222"/>
                </a:solidFill>
                <a:latin typeface="Aptos" panose="020B0004020202020204" pitchFamily="34" charset="0"/>
              </a:rPr>
              <a:t>. Actual holdings will vary for each client or fund and there is no guarantee that a particular account will hold any or all of the securities discussed.</a:t>
            </a:r>
          </a:p>
          <a:p>
            <a:pPr marL="0" marR="0" lvl="0" indent="0" algn="l" defTabSz="914400" rtl="0" eaLnBrk="1" fontAlgn="auto" latinLnBrk="0" hangingPunct="1">
              <a:lnSpc>
                <a:spcPct val="100000"/>
              </a:lnSpc>
              <a:spcBef>
                <a:spcPts val="0"/>
              </a:spcBef>
              <a:spcAft>
                <a:spcPts val="940"/>
              </a:spcAft>
              <a:buClrTx/>
              <a:buSzTx/>
              <a:buFontTx/>
              <a:buNone/>
              <a:tabLst/>
              <a:defRPr/>
            </a:pPr>
            <a:r>
              <a:rPr kumimoji="0" lang="en-US" sz="1450" i="0" u="none" strike="noStrike" kern="1200" cap="none" spc="0" normalizeH="0" baseline="0" noProof="0" dirty="0">
                <a:ln>
                  <a:noFill/>
                </a:ln>
                <a:solidFill>
                  <a:srgbClr val="222222"/>
                </a:solidFill>
                <a:effectLst/>
                <a:uLnTx/>
                <a:uFillTx/>
                <a:latin typeface="Aptos" panose="020B0004020202020204" pitchFamily="34" charset="0"/>
                <a:ea typeface="Times New Roman" panose="02020603050405020304" pitchFamily="18" charset="0"/>
              </a:rPr>
              <a:t>Projected results and statements contained in this video that are not historical facts are based on current expectations and involve risks, uncertainties and other factors that may cause actual results, performance or achievements to be materially different from any future results.</a:t>
            </a:r>
          </a:p>
          <a:p>
            <a:pPr marL="0" marR="0" lvl="0" indent="0" algn="l" defTabSz="914400" rtl="0" eaLnBrk="1" fontAlgn="auto" latinLnBrk="0" hangingPunct="1">
              <a:lnSpc>
                <a:spcPct val="100000"/>
              </a:lnSpc>
              <a:spcBef>
                <a:spcPts val="0"/>
              </a:spcBef>
              <a:spcAft>
                <a:spcPts val="940"/>
              </a:spcAft>
              <a:buClrTx/>
              <a:buSzTx/>
              <a:buFontTx/>
              <a:buNone/>
              <a:tabLst/>
              <a:defRPr/>
            </a:pPr>
            <a:r>
              <a:rPr kumimoji="0" lang="en-US" sz="1450" i="0" u="none" strike="noStrike" kern="1200" cap="none" spc="0" normalizeH="0" baseline="0" noProof="0" dirty="0">
                <a:ln>
                  <a:noFill/>
                </a:ln>
                <a:solidFill>
                  <a:srgbClr val="222222"/>
                </a:solidFill>
                <a:effectLst/>
                <a:uLnTx/>
                <a:uFillTx/>
                <a:latin typeface="Aptos" panose="020B0004020202020204" pitchFamily="34" charset="0"/>
                <a:ea typeface="Times New Roman" panose="02020603050405020304" pitchFamily="18" charset="0"/>
              </a:rPr>
              <a:t>This video may contain certain forward looking statements, opinions and projections that are based on the assumptions and judgments of </a:t>
            </a:r>
            <a:r>
              <a:rPr kumimoji="0" lang="en-US" sz="1450" i="0" u="none" strike="noStrike" kern="1200" cap="none" spc="0" normalizeH="0" baseline="0" noProof="0" dirty="0" err="1">
                <a:ln>
                  <a:noFill/>
                </a:ln>
                <a:solidFill>
                  <a:srgbClr val="222222"/>
                </a:solidFill>
                <a:effectLst/>
                <a:uLnTx/>
                <a:uFillTx/>
                <a:latin typeface="Aptos" panose="020B0004020202020204" pitchFamily="34" charset="0"/>
                <a:ea typeface="Times New Roman" panose="02020603050405020304" pitchFamily="18" charset="0"/>
              </a:rPr>
              <a:t>Crescat</a:t>
            </a:r>
            <a:r>
              <a:rPr kumimoji="0" lang="en-US" sz="1450" i="0" u="none" strike="noStrike" kern="1200" cap="none" spc="0" normalizeH="0" baseline="0" noProof="0" dirty="0">
                <a:ln>
                  <a:noFill/>
                </a:ln>
                <a:solidFill>
                  <a:srgbClr val="222222"/>
                </a:solidFill>
                <a:effectLst/>
                <a:uLnTx/>
                <a:uFillTx/>
                <a:latin typeface="Aptos" panose="020B0004020202020204" pitchFamily="34" charset="0"/>
                <a:ea typeface="Times New Roman" panose="02020603050405020304" pitchFamily="18" charset="0"/>
              </a:rPr>
              <a:t> with respect to, among other things, future economic, competitive and market conditions and future business decisions, all of which are difficult or impossible to predict accurately and many of which are beyond the control of </a:t>
            </a:r>
            <a:r>
              <a:rPr kumimoji="0" lang="en-US" sz="1450" i="0" u="none" strike="noStrike" kern="1200" cap="none" spc="0" normalizeH="0" baseline="0" noProof="0" dirty="0" err="1">
                <a:ln>
                  <a:noFill/>
                </a:ln>
                <a:solidFill>
                  <a:srgbClr val="222222"/>
                </a:solidFill>
                <a:effectLst/>
                <a:uLnTx/>
                <a:uFillTx/>
                <a:latin typeface="Aptos" panose="020B0004020202020204" pitchFamily="34" charset="0"/>
                <a:ea typeface="Times New Roman" panose="02020603050405020304" pitchFamily="18" charset="0"/>
              </a:rPr>
              <a:t>Crescat</a:t>
            </a:r>
            <a:r>
              <a:rPr kumimoji="0" lang="en-US" sz="1450" i="0" u="none" strike="noStrike" kern="1200" cap="none" spc="0" normalizeH="0" baseline="0" noProof="0" dirty="0">
                <a:ln>
                  <a:noFill/>
                </a:ln>
                <a:solidFill>
                  <a:srgbClr val="222222"/>
                </a:solidFill>
                <a:effectLst/>
                <a:uLnTx/>
                <a:uFillTx/>
                <a:latin typeface="Aptos" panose="020B0004020202020204" pitchFamily="34" charset="0"/>
                <a:ea typeface="Times New Roman" panose="02020603050405020304" pitchFamily="18" charset="0"/>
              </a:rPr>
              <a:t>. Because of the significant uncertainties inherent in these assumptions and judgments, you should not place undue reliance on these forward looking statements, nor should you regard the inclusion of these statements as a representation by </a:t>
            </a:r>
            <a:r>
              <a:rPr kumimoji="0" lang="en-US" sz="1450" i="0" u="none" strike="noStrike" kern="1200" cap="none" spc="0" normalizeH="0" baseline="0" noProof="0" dirty="0" err="1">
                <a:ln>
                  <a:noFill/>
                </a:ln>
                <a:solidFill>
                  <a:srgbClr val="222222"/>
                </a:solidFill>
                <a:effectLst/>
                <a:uLnTx/>
                <a:uFillTx/>
                <a:latin typeface="Aptos" panose="020B0004020202020204" pitchFamily="34" charset="0"/>
                <a:ea typeface="Times New Roman" panose="02020603050405020304" pitchFamily="18" charset="0"/>
              </a:rPr>
              <a:t>Crescat</a:t>
            </a:r>
            <a:r>
              <a:rPr kumimoji="0" lang="en-US" sz="1450" i="0" u="none" strike="noStrike" kern="1200" cap="none" spc="0" normalizeH="0" baseline="0" noProof="0" dirty="0">
                <a:ln>
                  <a:noFill/>
                </a:ln>
                <a:solidFill>
                  <a:srgbClr val="222222"/>
                </a:solidFill>
                <a:effectLst/>
                <a:uLnTx/>
                <a:uFillTx/>
                <a:latin typeface="Aptos" panose="020B0004020202020204" pitchFamily="34" charset="0"/>
                <a:ea typeface="Times New Roman" panose="02020603050405020304" pitchFamily="18" charset="0"/>
              </a:rPr>
              <a:t> that these objectives will be achieved. These opinions are current as of the date stated and are subject to change without notice. The information contained in the videos is based on publicly available information with respect to the Issuers as of the date of such videos and will not be updated after such date. </a:t>
            </a:r>
          </a:p>
          <a:p>
            <a:pPr marL="0" marR="0" lvl="0" indent="0" algn="l" defTabSz="914400" rtl="0" eaLnBrk="1" fontAlgn="auto" latinLnBrk="0" hangingPunct="1">
              <a:lnSpc>
                <a:spcPct val="100000"/>
              </a:lnSpc>
              <a:spcBef>
                <a:spcPts val="0"/>
              </a:spcBef>
              <a:spcAft>
                <a:spcPts val="940"/>
              </a:spcAft>
              <a:buClrTx/>
              <a:buSzTx/>
              <a:buFontTx/>
              <a:buNone/>
              <a:tabLst/>
              <a:defRPr/>
            </a:pPr>
            <a:r>
              <a:rPr kumimoji="0" lang="en-US" sz="1450" b="1" i="0" u="none" strike="noStrike" kern="1200" cap="none" spc="0" normalizeH="0" baseline="0" noProof="0" dirty="0">
                <a:ln>
                  <a:noFill/>
                </a:ln>
                <a:solidFill>
                  <a:srgbClr val="222222"/>
                </a:solidFill>
                <a:effectLst/>
                <a:uLnTx/>
                <a:uFillTx/>
                <a:latin typeface="Aptos" panose="020B0004020202020204" pitchFamily="34" charset="0"/>
                <a:ea typeface="Times New Roman" panose="02020603050405020304" pitchFamily="18" charset="0"/>
              </a:rPr>
              <a:t>Discussion and details provided is for informational purposes only. This video is not intended to be, nor should it be construed as, an offer to sell or a solicitation of an offer to buy any security, services of </a:t>
            </a:r>
            <a:r>
              <a:rPr kumimoji="0" lang="en-US" sz="1450" b="1" i="0" u="none" strike="noStrike" kern="1200" cap="none" spc="0" normalizeH="0" baseline="0" noProof="0" dirty="0" err="1">
                <a:ln>
                  <a:noFill/>
                </a:ln>
                <a:solidFill>
                  <a:srgbClr val="222222"/>
                </a:solidFill>
                <a:effectLst/>
                <a:uLnTx/>
                <a:uFillTx/>
                <a:latin typeface="Aptos" panose="020B0004020202020204" pitchFamily="34" charset="0"/>
                <a:ea typeface="Times New Roman" panose="02020603050405020304" pitchFamily="18" charset="0"/>
              </a:rPr>
              <a:t>Crescat</a:t>
            </a:r>
            <a:r>
              <a:rPr kumimoji="0" lang="en-US" sz="1450" b="1" i="0" u="none" strike="noStrike" kern="1200" cap="none" spc="0" normalizeH="0" baseline="0" noProof="0" dirty="0">
                <a:ln>
                  <a:noFill/>
                </a:ln>
                <a:solidFill>
                  <a:srgbClr val="222222"/>
                </a:solidFill>
                <a:effectLst/>
                <a:uLnTx/>
                <a:uFillTx/>
                <a:latin typeface="Aptos" panose="020B0004020202020204" pitchFamily="34" charset="0"/>
                <a:ea typeface="Times New Roman" panose="02020603050405020304" pitchFamily="18" charset="0"/>
              </a:rPr>
              <a:t>, or its Funds. The information provided in this video is not intended as investment advice or recommendation to buy or sell any type of investment, or as an opinion on, or a suggestion of, the merits of any particular investment strategy.</a:t>
            </a:r>
            <a:endParaRPr kumimoji="0" lang="en-US" sz="1450" i="0" u="none" strike="noStrike" kern="1200" cap="none" spc="0" normalizeH="0" baseline="0" noProof="0" dirty="0">
              <a:ln>
                <a:noFill/>
              </a:ln>
              <a:solidFill>
                <a:srgbClr val="222222"/>
              </a:solidFill>
              <a:effectLst/>
              <a:uLnTx/>
              <a:uFillTx/>
              <a:latin typeface="Aptos" panose="020B00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940"/>
              </a:spcAft>
              <a:buClrTx/>
              <a:buSzTx/>
              <a:buFontTx/>
              <a:buNone/>
              <a:tabLst/>
              <a:defRPr/>
            </a:pPr>
            <a:r>
              <a:rPr kumimoji="0" lang="en-US" sz="1450" i="0" u="none" strike="noStrike" kern="1200" cap="none" spc="0" normalizeH="0" baseline="0" noProof="0" dirty="0">
                <a:ln>
                  <a:noFill/>
                </a:ln>
                <a:solidFill>
                  <a:srgbClr val="222222"/>
                </a:solidFill>
                <a:effectLst/>
                <a:uLnTx/>
                <a:uFillTx/>
                <a:latin typeface="Aptos" panose="020B0004020202020204" pitchFamily="34" charset="0"/>
                <a:ea typeface="Times New Roman" panose="02020603050405020304" pitchFamily="18" charset="0"/>
              </a:rPr>
              <a:t>The information herein does not provide a complete presentation of the investment strategies or portfolio holdings of the Funds and should not be relied upon for purposes of making an investment or divestment decision. Those who are considering an investment in the Funds should carefully review the relevant Fund’s offering memorandum and the information concerning </a:t>
            </a:r>
            <a:r>
              <a:rPr kumimoji="0" lang="en-US" sz="1450" i="0" u="none" strike="noStrike" kern="1200" cap="none" spc="0" normalizeH="0" baseline="0" noProof="0" dirty="0" err="1">
                <a:ln>
                  <a:noFill/>
                </a:ln>
                <a:solidFill>
                  <a:srgbClr val="222222"/>
                </a:solidFill>
                <a:effectLst/>
                <a:uLnTx/>
                <a:uFillTx/>
                <a:latin typeface="Aptos" panose="020B0004020202020204" pitchFamily="34" charset="0"/>
                <a:ea typeface="Times New Roman" panose="02020603050405020304" pitchFamily="18" charset="0"/>
              </a:rPr>
              <a:t>Crescat</a:t>
            </a:r>
            <a:r>
              <a:rPr kumimoji="0" lang="en-US" sz="1450" i="0" u="none" strike="noStrike" kern="1200" cap="none" spc="0" normalizeH="0" baseline="0" noProof="0" dirty="0">
                <a:ln>
                  <a:noFill/>
                </a:ln>
                <a:solidFill>
                  <a:srgbClr val="222222"/>
                </a:solidFill>
                <a:effectLst/>
                <a:uLnTx/>
                <a:uFillTx/>
                <a:latin typeface="Aptos" panose="020B0004020202020204" pitchFamily="34" charset="0"/>
                <a:ea typeface="Times New Roman" panose="02020603050405020304" pitchFamily="18" charset="0"/>
              </a:rPr>
              <a:t>. This presentation should not be construed as legal, tax, investment, financial or other advice. It does not have regard to the specific investment objective, financial situation, suitability, or the particular need of any specific person who may receive this presentation and should not be taken as advice on the merits of any investment decision. The views expressed in this presentation represent the opinions of </a:t>
            </a:r>
            <a:r>
              <a:rPr kumimoji="0" lang="en-US" sz="1450" i="0" u="none" strike="noStrike" kern="1200" cap="none" spc="0" normalizeH="0" baseline="0" noProof="0" dirty="0" err="1">
                <a:ln>
                  <a:noFill/>
                </a:ln>
                <a:solidFill>
                  <a:srgbClr val="222222"/>
                </a:solidFill>
                <a:effectLst/>
                <a:uLnTx/>
                <a:uFillTx/>
                <a:latin typeface="Aptos" panose="020B0004020202020204" pitchFamily="34" charset="0"/>
                <a:ea typeface="Times New Roman" panose="02020603050405020304" pitchFamily="18" charset="0"/>
              </a:rPr>
              <a:t>Crescat</a:t>
            </a:r>
            <a:r>
              <a:rPr kumimoji="0" lang="en-US" sz="1450" i="0" u="none" strike="noStrike" kern="1200" cap="none" spc="0" normalizeH="0" baseline="0" noProof="0" dirty="0">
                <a:ln>
                  <a:noFill/>
                </a:ln>
                <a:solidFill>
                  <a:srgbClr val="222222"/>
                </a:solidFill>
                <a:effectLst/>
                <a:uLnTx/>
                <a:uFillTx/>
                <a:latin typeface="Aptos" panose="020B0004020202020204" pitchFamily="34" charset="0"/>
                <a:ea typeface="Times New Roman" panose="02020603050405020304" pitchFamily="18" charset="0"/>
              </a:rPr>
              <a:t> and are based on publicly available information with respect to the Issuer. </a:t>
            </a:r>
            <a:r>
              <a:rPr kumimoji="0" lang="en-US" sz="1450" i="0" u="none" strike="noStrike" kern="1200" cap="none" spc="0" normalizeH="0" baseline="0" noProof="0" dirty="0" err="1">
                <a:ln>
                  <a:noFill/>
                </a:ln>
                <a:solidFill>
                  <a:srgbClr val="222222"/>
                </a:solidFill>
                <a:effectLst/>
                <a:uLnTx/>
                <a:uFillTx/>
                <a:latin typeface="Aptos" panose="020B0004020202020204" pitchFamily="34" charset="0"/>
                <a:ea typeface="Times New Roman" panose="02020603050405020304" pitchFamily="18" charset="0"/>
              </a:rPr>
              <a:t>Crescat</a:t>
            </a:r>
            <a:r>
              <a:rPr kumimoji="0" lang="en-US" sz="1450" i="0" u="none" strike="noStrike" kern="1200" cap="none" spc="0" normalizeH="0" baseline="0" noProof="0" dirty="0">
                <a:ln>
                  <a:noFill/>
                </a:ln>
                <a:solidFill>
                  <a:srgbClr val="222222"/>
                </a:solidFill>
                <a:effectLst/>
                <a:uLnTx/>
                <a:uFillTx/>
                <a:latin typeface="Aptos" panose="020B0004020202020204" pitchFamily="34" charset="0"/>
                <a:ea typeface="Times New Roman" panose="02020603050405020304" pitchFamily="18" charset="0"/>
              </a:rPr>
              <a:t> recognizes that the Issuer to disagree with Crescat’s conclusions. </a:t>
            </a:r>
          </a:p>
          <a:p>
            <a:pPr marL="0" marR="0" lvl="0" indent="0" algn="l" defTabSz="914400" rtl="0" eaLnBrk="1" fontAlgn="auto" latinLnBrk="0" hangingPunct="1">
              <a:lnSpc>
                <a:spcPct val="100000"/>
              </a:lnSpc>
              <a:spcBef>
                <a:spcPts val="0"/>
              </a:spcBef>
              <a:spcAft>
                <a:spcPts val="940"/>
              </a:spcAft>
              <a:buClrTx/>
              <a:buSzTx/>
              <a:buFontTx/>
              <a:buNone/>
              <a:tabLst/>
              <a:defRPr/>
            </a:pPr>
            <a:r>
              <a:rPr kumimoji="0" lang="en-US" sz="1450" b="0" i="0" u="none" strike="noStrike" kern="100" cap="none" spc="0" normalizeH="0" baseline="0" noProof="0" dirty="0" err="1">
                <a:ln>
                  <a:noFill/>
                </a:ln>
                <a:solidFill>
                  <a:prstClr val="black"/>
                </a:solidFill>
                <a:effectLst/>
                <a:uLnTx/>
                <a:uFillTx/>
                <a:latin typeface="Aptos" panose="02110004020202020204"/>
                <a:ea typeface="Aptos" panose="020B0004020202020204" pitchFamily="34" charset="0"/>
                <a:cs typeface="Times New Roman" panose="02020603050405020304" pitchFamily="18" charset="0"/>
              </a:rPr>
              <a:t>Crescat</a:t>
            </a:r>
            <a:r>
              <a:rPr kumimoji="0" lang="en-US" sz="1450" b="0" i="0" u="none" strike="noStrike" kern="100" cap="none" spc="0" normalizeH="0" baseline="0" noProof="0" dirty="0">
                <a:ln>
                  <a:noFill/>
                </a:ln>
                <a:solidFill>
                  <a:prstClr val="black"/>
                </a:solidFill>
                <a:effectLst/>
                <a:uLnTx/>
                <a:uFillTx/>
                <a:latin typeface="Aptos" panose="02110004020202020204"/>
                <a:ea typeface="Aptos" panose="020B0004020202020204" pitchFamily="34" charset="0"/>
                <a:cs typeface="Times New Roman" panose="02020603050405020304" pitchFamily="18" charset="0"/>
              </a:rPr>
              <a:t> currently beneficially owns, and/or has an economic interest in, shares of the Issuers discussed in these videos. Therefore, Crescat’s clients, principals and employees may stand to realize significant gains or losses if the price of the companies’ securities move. After the publication or posting of any video, </a:t>
            </a:r>
            <a:r>
              <a:rPr kumimoji="0" lang="en-US" sz="1450" b="0" i="0" u="none" strike="noStrike" kern="100" cap="none" spc="0" normalizeH="0" baseline="0" noProof="0" dirty="0" err="1">
                <a:ln>
                  <a:noFill/>
                </a:ln>
                <a:solidFill>
                  <a:prstClr val="black"/>
                </a:solidFill>
                <a:effectLst/>
                <a:uLnTx/>
                <a:uFillTx/>
                <a:latin typeface="Aptos" panose="02110004020202020204"/>
                <a:ea typeface="Aptos" panose="020B0004020202020204" pitchFamily="34" charset="0"/>
                <a:cs typeface="Times New Roman" panose="02020603050405020304" pitchFamily="18" charset="0"/>
              </a:rPr>
              <a:t>Crescat</a:t>
            </a:r>
            <a:r>
              <a:rPr kumimoji="0" lang="en-US" sz="1450" b="0" i="0" u="none" strike="noStrike" kern="100" cap="none" spc="0" normalizeH="0" baseline="0" noProof="0" dirty="0">
                <a:ln>
                  <a:noFill/>
                </a:ln>
                <a:solidFill>
                  <a:prstClr val="black"/>
                </a:solidFill>
                <a:effectLst/>
                <a:uLnTx/>
                <a:uFillTx/>
                <a:latin typeface="Aptos" panose="02110004020202020204"/>
                <a:ea typeface="Aptos" panose="020B0004020202020204" pitchFamily="34" charset="0"/>
                <a:cs typeface="Times New Roman" panose="02020603050405020304" pitchFamily="18" charset="0"/>
              </a:rPr>
              <a:t>, its principals and employees will continue transacting in the securities discussed, and may be long, short or neutral at any time thereafter regardless of their initial position or recommendation. While certain individuals affiliated with </a:t>
            </a:r>
            <a:r>
              <a:rPr kumimoji="0" lang="en-US" sz="1450" b="0" i="0" u="none" strike="noStrike" kern="100" cap="none" spc="0" normalizeH="0" baseline="0" noProof="0" dirty="0" err="1">
                <a:ln>
                  <a:noFill/>
                </a:ln>
                <a:solidFill>
                  <a:prstClr val="black"/>
                </a:solidFill>
                <a:effectLst/>
                <a:uLnTx/>
                <a:uFillTx/>
                <a:latin typeface="Aptos" panose="02110004020202020204"/>
                <a:ea typeface="Aptos" panose="020B0004020202020204" pitchFamily="34" charset="0"/>
                <a:cs typeface="Times New Roman" panose="02020603050405020304" pitchFamily="18" charset="0"/>
              </a:rPr>
              <a:t>Crescat</a:t>
            </a:r>
            <a:r>
              <a:rPr kumimoji="0" lang="en-US" sz="1450" b="0" i="0" u="none" strike="noStrike" kern="100" cap="none" spc="0" normalizeH="0" baseline="0" noProof="0" dirty="0">
                <a:ln>
                  <a:noFill/>
                </a:ln>
                <a:solidFill>
                  <a:prstClr val="black"/>
                </a:solidFill>
                <a:effectLst/>
                <a:uLnTx/>
                <a:uFillTx/>
                <a:latin typeface="Aptos" panose="02110004020202020204"/>
                <a:ea typeface="Aptos" panose="020B0004020202020204" pitchFamily="34" charset="0"/>
                <a:cs typeface="Times New Roman" panose="02020603050405020304" pitchFamily="18" charset="0"/>
              </a:rPr>
              <a:t> are current or former directors of certain of the Issuers referred to herein, none of the information contained in this presentation or otherwise provided to you is derived from non-public information of such publicly traded companies. </a:t>
            </a:r>
            <a:r>
              <a:rPr kumimoji="0" lang="en-US" sz="1450" b="0" i="0" u="none" strike="noStrike" kern="100" cap="none" spc="0" normalizeH="0" baseline="0" noProof="0" dirty="0" err="1">
                <a:ln>
                  <a:noFill/>
                </a:ln>
                <a:solidFill>
                  <a:prstClr val="black"/>
                </a:solidFill>
                <a:effectLst/>
                <a:uLnTx/>
                <a:uFillTx/>
                <a:latin typeface="Aptos" panose="02110004020202020204"/>
                <a:ea typeface="Aptos" panose="020B0004020202020204" pitchFamily="34" charset="0"/>
                <a:cs typeface="Times New Roman" panose="02020603050405020304" pitchFamily="18" charset="0"/>
              </a:rPr>
              <a:t>Crescat</a:t>
            </a:r>
            <a:r>
              <a:rPr kumimoji="0" lang="en-US" sz="1450" b="0" i="0" u="none" strike="noStrike" kern="100" cap="none" spc="0" normalizeH="0" baseline="0" noProof="0" dirty="0">
                <a:ln>
                  <a:noFill/>
                </a:ln>
                <a:solidFill>
                  <a:prstClr val="black"/>
                </a:solidFill>
                <a:effectLst/>
                <a:uLnTx/>
                <a:uFillTx/>
                <a:latin typeface="Aptos" panose="02110004020202020204"/>
                <a:ea typeface="Aptos" panose="020B0004020202020204" pitchFamily="34" charset="0"/>
                <a:cs typeface="Times New Roman" panose="02020603050405020304" pitchFamily="18" charset="0"/>
              </a:rPr>
              <a:t> has not sought or obtained consent from any third party, including the Issuers, to use any statements or information indicated herein that have been obtained or derived from statements made or published by such third parties.</a:t>
            </a:r>
          </a:p>
          <a:p>
            <a:pPr marL="0" marR="0" lvl="0" indent="0" algn="l" defTabSz="914400" rtl="0" eaLnBrk="1" fontAlgn="auto" latinLnBrk="0" hangingPunct="1">
              <a:lnSpc>
                <a:spcPct val="100000"/>
              </a:lnSpc>
              <a:spcBef>
                <a:spcPts val="0"/>
              </a:spcBef>
              <a:spcAft>
                <a:spcPts val="940"/>
              </a:spcAft>
              <a:buClrTx/>
              <a:buSzTx/>
              <a:buFontTx/>
              <a:buNone/>
              <a:tabLst/>
              <a:defRPr/>
            </a:pPr>
            <a:r>
              <a:rPr kumimoji="0" lang="en-US" sz="1450" b="0" i="0" u="none" strike="noStrike" kern="100" cap="none" spc="0" normalizeH="0" baseline="0" noProof="0" dirty="0">
                <a:ln>
                  <a:noFill/>
                </a:ln>
                <a:solidFill>
                  <a:prstClr val="black"/>
                </a:solidFill>
                <a:effectLst/>
                <a:uLnTx/>
                <a:uFillTx/>
                <a:latin typeface="Aptos" panose="02110004020202020204"/>
                <a:ea typeface="Aptos" panose="020B0004020202020204" pitchFamily="34" charset="0"/>
                <a:cs typeface="Times New Roman" panose="02020603050405020304" pitchFamily="18" charset="0"/>
              </a:rPr>
              <a:t>All content posted on Crescat’s videos including graphics, logos, articles, and other materials, is the property of </a:t>
            </a:r>
            <a:r>
              <a:rPr kumimoji="0" lang="en-US" sz="1450" b="0" i="0" u="none" strike="noStrike" kern="100" cap="none" spc="0" normalizeH="0" baseline="0" noProof="0" dirty="0" err="1">
                <a:ln>
                  <a:noFill/>
                </a:ln>
                <a:solidFill>
                  <a:prstClr val="black"/>
                </a:solidFill>
                <a:effectLst/>
                <a:uLnTx/>
                <a:uFillTx/>
                <a:latin typeface="Aptos" panose="02110004020202020204"/>
                <a:ea typeface="Aptos" panose="020B0004020202020204" pitchFamily="34" charset="0"/>
                <a:cs typeface="Times New Roman" panose="02020603050405020304" pitchFamily="18" charset="0"/>
              </a:rPr>
              <a:t>Crescat</a:t>
            </a:r>
            <a:r>
              <a:rPr kumimoji="0" lang="en-US" sz="1450" b="0" i="0" u="none" strike="noStrike" kern="100" cap="none" spc="0" normalizeH="0" baseline="0" noProof="0" dirty="0">
                <a:ln>
                  <a:noFill/>
                </a:ln>
                <a:solidFill>
                  <a:prstClr val="black"/>
                </a:solidFill>
                <a:effectLst/>
                <a:uLnTx/>
                <a:uFillTx/>
                <a:latin typeface="Aptos" panose="02110004020202020204"/>
                <a:ea typeface="Aptos" panose="020B0004020202020204" pitchFamily="34" charset="0"/>
                <a:cs typeface="Times New Roman" panose="02020603050405020304" pitchFamily="18" charset="0"/>
              </a:rPr>
              <a:t> or others and is protected by copyright and other laws. All trademarks and logos are the property of their respective owners, who may or may not be affiliated with </a:t>
            </a:r>
            <a:r>
              <a:rPr kumimoji="0" lang="en-US" sz="1450" b="0" i="0" u="none" strike="noStrike" kern="100" cap="none" spc="0" normalizeH="0" baseline="0" noProof="0" dirty="0" err="1">
                <a:ln>
                  <a:noFill/>
                </a:ln>
                <a:solidFill>
                  <a:prstClr val="black"/>
                </a:solidFill>
                <a:effectLst/>
                <a:uLnTx/>
                <a:uFillTx/>
                <a:latin typeface="Aptos" panose="02110004020202020204"/>
                <a:ea typeface="Aptos" panose="020B0004020202020204" pitchFamily="34" charset="0"/>
                <a:cs typeface="Times New Roman" panose="02020603050405020304" pitchFamily="18" charset="0"/>
              </a:rPr>
              <a:t>Crescat</a:t>
            </a:r>
            <a:r>
              <a:rPr kumimoji="0" lang="en-US" sz="1450" b="0" i="0" u="none" strike="noStrike" kern="100" cap="none" spc="0" normalizeH="0" baseline="0" noProof="0" dirty="0">
                <a:ln>
                  <a:noFill/>
                </a:ln>
                <a:solidFill>
                  <a:prstClr val="black"/>
                </a:solidFill>
                <a:effectLst/>
                <a:uLnTx/>
                <a:uFillTx/>
                <a:latin typeface="Aptos" panose="02110004020202020204"/>
                <a:ea typeface="Aptos" panose="020B0004020202020204" pitchFamily="34" charset="0"/>
                <a:cs typeface="Times New Roman" panose="02020603050405020304" pitchFamily="18" charset="0"/>
              </a:rPr>
              <a:t>. Nothing contained on Crescat’s website or social media networks should be construed as granting, by implication, estoppel, or otherwise, any license or right to use any content or trademark displayed on any site without the written permission of </a:t>
            </a:r>
            <a:r>
              <a:rPr kumimoji="0" lang="en-US" sz="1450" b="0" i="0" u="none" strike="noStrike" kern="100" cap="none" spc="0" normalizeH="0" baseline="0" noProof="0" dirty="0" err="1">
                <a:ln>
                  <a:noFill/>
                </a:ln>
                <a:solidFill>
                  <a:prstClr val="black"/>
                </a:solidFill>
                <a:effectLst/>
                <a:uLnTx/>
                <a:uFillTx/>
                <a:latin typeface="Aptos" panose="02110004020202020204"/>
                <a:ea typeface="Aptos" panose="020B0004020202020204" pitchFamily="34" charset="0"/>
                <a:cs typeface="Times New Roman" panose="02020603050405020304" pitchFamily="18" charset="0"/>
              </a:rPr>
              <a:t>Crescat</a:t>
            </a:r>
            <a:r>
              <a:rPr kumimoji="0" lang="en-US" sz="1450" b="0" i="0" u="none" strike="noStrike" kern="100" cap="none" spc="0" normalizeH="0" baseline="0" noProof="0" dirty="0">
                <a:ln>
                  <a:noFill/>
                </a:ln>
                <a:solidFill>
                  <a:prstClr val="black"/>
                </a:solidFill>
                <a:effectLst/>
                <a:uLnTx/>
                <a:uFillTx/>
                <a:latin typeface="Aptos" panose="02110004020202020204"/>
                <a:ea typeface="Aptos" panose="020B0004020202020204" pitchFamily="34" charset="0"/>
                <a:cs typeface="Times New Roman" panose="02020603050405020304" pitchFamily="18" charset="0"/>
              </a:rPr>
              <a:t> or such other third party that may own the content or trademark displayed on any site.</a:t>
            </a:r>
          </a:p>
          <a:p>
            <a:pPr marL="0" marR="0" lvl="0" indent="0" algn="l" defTabSz="914400" rtl="0" eaLnBrk="1" fontAlgn="auto" latinLnBrk="0" hangingPunct="1">
              <a:lnSpc>
                <a:spcPct val="100000"/>
              </a:lnSpc>
              <a:spcBef>
                <a:spcPts val="0"/>
              </a:spcBef>
              <a:spcAft>
                <a:spcPts val="940"/>
              </a:spcAft>
              <a:buClrTx/>
              <a:buSzTx/>
              <a:buFontTx/>
              <a:buNone/>
              <a:tabLst/>
              <a:defRPr/>
            </a:pPr>
            <a:r>
              <a:rPr kumimoji="0" lang="en-US" sz="1450" b="1" i="0" u="none" strike="noStrike" kern="100" cap="none" spc="0" normalizeH="0" baseline="0" noProof="0" dirty="0">
                <a:ln>
                  <a:noFill/>
                </a:ln>
                <a:solidFill>
                  <a:prstClr val="black"/>
                </a:solidFill>
                <a:effectLst/>
                <a:uLnTx/>
                <a:uFillTx/>
                <a:latin typeface="Aptos" panose="02110004020202020204"/>
                <a:ea typeface="Aptos" panose="020B0004020202020204" pitchFamily="34" charset="0"/>
                <a:cs typeface="Times New Roman" panose="02020603050405020304" pitchFamily="18" charset="0"/>
              </a:rPr>
              <a:t>Performance Disclosures – applicable where </a:t>
            </a:r>
            <a:r>
              <a:rPr kumimoji="0" lang="en-US" sz="1450" b="1" i="0" u="none" strike="noStrike" kern="100" cap="none" spc="0" normalizeH="0" baseline="0" noProof="0" dirty="0" err="1">
                <a:ln>
                  <a:noFill/>
                </a:ln>
                <a:solidFill>
                  <a:prstClr val="black"/>
                </a:solidFill>
                <a:effectLst/>
                <a:uLnTx/>
                <a:uFillTx/>
                <a:latin typeface="Aptos" panose="02110004020202020204"/>
                <a:ea typeface="Aptos" panose="020B0004020202020204" pitchFamily="34" charset="0"/>
                <a:cs typeface="Times New Roman" panose="02020603050405020304" pitchFamily="18" charset="0"/>
              </a:rPr>
              <a:t>Crescat</a:t>
            </a:r>
            <a:r>
              <a:rPr kumimoji="0" lang="en-US" sz="1450" b="1" i="0" u="none" strike="noStrike" kern="100" cap="none" spc="0" normalizeH="0" baseline="0" noProof="0" dirty="0">
                <a:ln>
                  <a:noFill/>
                </a:ln>
                <a:solidFill>
                  <a:prstClr val="black"/>
                </a:solidFill>
                <a:effectLst/>
                <a:uLnTx/>
                <a:uFillTx/>
                <a:latin typeface="Aptos" panose="02110004020202020204"/>
                <a:ea typeface="Aptos" panose="020B0004020202020204" pitchFamily="34" charset="0"/>
                <a:cs typeface="Times New Roman" panose="02020603050405020304" pitchFamily="18" charset="0"/>
              </a:rPr>
              <a:t> performance is presented or discussed</a:t>
            </a:r>
          </a:p>
          <a:p>
            <a:pPr>
              <a:spcAft>
                <a:spcPts val="940"/>
              </a:spcAft>
              <a:defRPr/>
            </a:pPr>
            <a:r>
              <a:rPr kumimoji="0" lang="en-US" sz="1450" b="0" i="0" u="none" strike="noStrike" kern="100" cap="none" spc="0" normalizeH="0" baseline="0" noProof="0" dirty="0">
                <a:ln>
                  <a:noFill/>
                </a:ln>
                <a:solidFill>
                  <a:prstClr val="black"/>
                </a:solidFill>
                <a:effectLst/>
                <a:uLnTx/>
                <a:uFillTx/>
                <a:latin typeface="Aptos" panose="02110004020202020204"/>
                <a:ea typeface="Aptos" panose="020B0004020202020204" pitchFamily="34" charset="0"/>
                <a:cs typeface="Times New Roman" panose="02020603050405020304" pitchFamily="18" charset="0"/>
              </a:rPr>
              <a:t>Performance data represents past performance, and past performance does not guarantee future results. Individual performance may be lower or higher than the performance data presented. Performance data may be preliminary and subject to revision following monthly reconciliation and/or annual audit. Unless otherwise noted, the currency used to express performance is U.S. dollars. Performance which includes periods before January 1, 2003 reflect accounts managed at a predecessor firm. </a:t>
            </a:r>
            <a:r>
              <a:rPr kumimoji="0" lang="en-US" sz="1450" b="0" i="0" u="none" strike="noStrike" kern="100" cap="none" spc="0" normalizeH="0" baseline="0" noProof="0" dirty="0" err="1">
                <a:ln>
                  <a:noFill/>
                </a:ln>
                <a:solidFill>
                  <a:prstClr val="black"/>
                </a:solidFill>
                <a:effectLst/>
                <a:uLnTx/>
                <a:uFillTx/>
                <a:latin typeface="Aptos" panose="02110004020202020204"/>
                <a:ea typeface="Aptos" panose="020B0004020202020204" pitchFamily="34" charset="0"/>
                <a:cs typeface="Times New Roman" panose="02020603050405020304" pitchFamily="18" charset="0"/>
              </a:rPr>
              <a:t>Crescat</a:t>
            </a:r>
            <a:r>
              <a:rPr kumimoji="0" lang="en-US" sz="1450" b="0" i="0" u="none" strike="noStrike" kern="100" cap="none" spc="0" normalizeH="0" baseline="0" noProof="0" dirty="0">
                <a:ln>
                  <a:noFill/>
                </a:ln>
                <a:solidFill>
                  <a:prstClr val="black"/>
                </a:solidFill>
                <a:effectLst/>
                <a:uLnTx/>
                <a:uFillTx/>
                <a:latin typeface="Aptos" panose="02110004020202020204"/>
                <a:ea typeface="Aptos" panose="020B0004020202020204" pitchFamily="34" charset="0"/>
                <a:cs typeface="Times New Roman" panose="02020603050405020304" pitchFamily="18" charset="0"/>
              </a:rPr>
              <a:t> </a:t>
            </a:r>
            <a:r>
              <a:rPr lang="en-US" sz="1450" dirty="0"/>
              <a:t>was not responsible for the management of the assets during the period reflected in those predecessor performance results. We have determined the management of these accounts was sufficiently similar and provides relevant performance information. </a:t>
            </a:r>
          </a:p>
          <a:p>
            <a:pPr>
              <a:spcAft>
                <a:spcPts val="940"/>
              </a:spcAft>
              <a:defRPr/>
            </a:pPr>
            <a:r>
              <a:rPr kumimoji="0" lang="en-US" sz="1450" b="0" i="0" u="none" strike="noStrike" kern="100" cap="none" spc="0" normalizeH="0" baseline="0" noProof="0" dirty="0">
                <a:ln>
                  <a:noFill/>
                </a:ln>
                <a:solidFill>
                  <a:prstClr val="black"/>
                </a:solidFill>
                <a:effectLst/>
                <a:uLnTx/>
                <a:uFillTx/>
                <a:latin typeface="Aptos" panose="02110004020202020204"/>
                <a:ea typeface="Aptos" panose="020B0004020202020204" pitchFamily="34" charset="0"/>
                <a:cs typeface="Times New Roman" panose="02020603050405020304" pitchFamily="18" charset="0"/>
              </a:rPr>
              <a:t>Fund net performance is calculated based upon an unrestricted, full fee-paying “Main Class” investor who came in at inception and is eligible to invest in new issues. Net returns reflect the reinvestment of dividends and earnings and the deduction of all fees and expenses (including a management fee and incentive allocation, where applicable). Investment results shown are for taxable and tax-exempt accounts. Any possible tax liabilities incurred by the taxable accounts are not reflected in net performance. An actual client’s results may vary due to the timing of capital transactions, high watermarks, and performance.  </a:t>
            </a:r>
          </a:p>
          <a:p>
            <a:pPr marL="0" marR="0" lvl="0" indent="0" algn="l" defTabSz="914400" rtl="0" eaLnBrk="1" fontAlgn="auto" latinLnBrk="0" hangingPunct="1">
              <a:lnSpc>
                <a:spcPct val="100000"/>
              </a:lnSpc>
              <a:spcBef>
                <a:spcPts val="0"/>
              </a:spcBef>
              <a:spcAft>
                <a:spcPts val="940"/>
              </a:spcAft>
              <a:buClrTx/>
              <a:buSzTx/>
              <a:buFontTx/>
              <a:buNone/>
              <a:tabLst/>
              <a:defRPr/>
            </a:pPr>
            <a:r>
              <a:rPr kumimoji="0" lang="en-US" sz="1450" b="0" i="0" u="none" strike="noStrike" kern="100" cap="none" spc="0" normalizeH="0" baseline="0" noProof="0" dirty="0">
                <a:ln>
                  <a:noFill/>
                </a:ln>
                <a:solidFill>
                  <a:prstClr val="black"/>
                </a:solidFill>
                <a:effectLst/>
                <a:uLnTx/>
                <a:uFillTx/>
                <a:latin typeface="Aptos" panose="02110004020202020204"/>
                <a:ea typeface="Aptos" panose="020B0004020202020204" pitchFamily="34" charset="0"/>
                <a:cs typeface="Times New Roman" panose="02020603050405020304" pitchFamily="18" charset="0"/>
              </a:rPr>
              <a:t>The SMA composites include all accounts that are managed according to Crescat’s precious metals or large cap SMA strategy over which it has full discretion.  Investment results shown are for taxable and tax-exempt accounts. Any possible tax liabilities incurred by the taxable accounts are not reflected in net performance. Performance results are time weighted and reflect the deduction of advisory fees, brokerage commissions, and other expenses that a client would have paid, and includes the reinvestment of dividends and other earnings.</a:t>
            </a:r>
          </a:p>
          <a:p>
            <a:pPr marL="0" marR="0" lvl="0" indent="0" algn="l" defTabSz="914400" rtl="0" eaLnBrk="1" fontAlgn="auto" latinLnBrk="0" hangingPunct="1">
              <a:lnSpc>
                <a:spcPct val="100000"/>
              </a:lnSpc>
              <a:spcBef>
                <a:spcPts val="0"/>
              </a:spcBef>
              <a:spcAft>
                <a:spcPts val="940"/>
              </a:spcAft>
              <a:buClrTx/>
              <a:buSzTx/>
              <a:buFontTx/>
              <a:buNone/>
              <a:tabLst/>
              <a:defRPr/>
            </a:pPr>
            <a:r>
              <a:rPr lang="en-US" sz="1450" kern="100" dirty="0">
                <a:solidFill>
                  <a:prstClr val="black"/>
                </a:solidFill>
                <a:latin typeface="Aptos" panose="02110004020202020204"/>
                <a:ea typeface="Aptos" panose="020B0004020202020204" pitchFamily="34" charset="0"/>
                <a:cs typeface="Times New Roman" panose="02020603050405020304" pitchFamily="18" charset="0"/>
              </a:rPr>
              <a:t>Important information including risk disclosures and investment terms glossary can be found on Crescat’s website (</a:t>
            </a:r>
            <a:r>
              <a:rPr lang="en-US" sz="1450" kern="100" dirty="0">
                <a:solidFill>
                  <a:prstClr val="black"/>
                </a:solidFill>
                <a:latin typeface="Aptos" panose="02110004020202020204"/>
                <a:ea typeface="Aptos" panose="020B0004020202020204" pitchFamily="34" charset="0"/>
                <a:cs typeface="Times New Roman" panose="02020603050405020304" pitchFamily="18" charset="0"/>
                <a:hlinkClick r:id="rId4"/>
              </a:rPr>
              <a:t>https://www.crescat.net/due-diligence/disclosures/</a:t>
            </a:r>
            <a:r>
              <a:rPr lang="en-US" sz="1450" kern="100" dirty="0">
                <a:solidFill>
                  <a:prstClr val="black"/>
                </a:solidFill>
                <a:latin typeface="Aptos" panose="02110004020202020204"/>
                <a:ea typeface="Aptos" panose="020B0004020202020204" pitchFamily="34" charset="0"/>
                <a:cs typeface="Times New Roman" panose="02020603050405020304" pitchFamily="18" charset="0"/>
              </a:rPr>
              <a:t>)</a:t>
            </a:r>
            <a:endParaRPr kumimoji="0" lang="en-US" sz="1450" b="0" i="0" u="none" strike="noStrike" kern="100" cap="none" spc="0" normalizeH="0" baseline="0" noProof="0" dirty="0">
              <a:ln>
                <a:noFill/>
              </a:ln>
              <a:solidFill>
                <a:prstClr val="black"/>
              </a:solidFill>
              <a:effectLst/>
              <a:uLnTx/>
              <a:uFillTx/>
              <a:latin typeface="Aptos" panose="02110004020202020204"/>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940"/>
              </a:spcAft>
              <a:buClrTx/>
              <a:buSzTx/>
              <a:buFontTx/>
              <a:buNone/>
              <a:tabLst/>
              <a:defRPr/>
            </a:pPr>
            <a:endParaRPr kumimoji="0" lang="en-US" sz="1400" i="0" u="none" strike="noStrike" kern="1200" cap="none" spc="0" normalizeH="0" baseline="0" noProof="0" dirty="0">
              <a:ln>
                <a:noFill/>
              </a:ln>
              <a:solidFill>
                <a:srgbClr val="222222"/>
              </a:solidFill>
              <a:effectLst/>
              <a:uLnTx/>
              <a:uFillTx/>
              <a:latin typeface="Aptos" panose="020B0004020202020204" pitchFamily="34" charset="0"/>
              <a:ea typeface="Times New Roman" panose="02020603050405020304" pitchFamily="18"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63160-09C0-99C4-9FC2-C85F3125BE38}"/>
            </a:ext>
          </a:extLst>
        </p:cNvPr>
        <p:cNvGrpSpPr/>
        <p:nvPr/>
      </p:nvGrpSpPr>
      <p:grpSpPr>
        <a:xfrm>
          <a:off x="0" y="0"/>
          <a:ext cx="0" cy="0"/>
          <a:chOff x="0" y="0"/>
          <a:chExt cx="0" cy="0"/>
        </a:xfrm>
      </p:grpSpPr>
      <p:pic>
        <p:nvPicPr>
          <p:cNvPr id="6" name="object 3">
            <a:extLst>
              <a:ext uri="{FF2B5EF4-FFF2-40B4-BE49-F238E27FC236}">
                <a16:creationId xmlns:a16="http://schemas.microsoft.com/office/drawing/2014/main" id="{928C07F0-66E7-90C2-DBEE-07A0A4C4A4A1}"/>
              </a:ext>
            </a:extLst>
          </p:cNvPr>
          <p:cNvPicPr/>
          <p:nvPr/>
        </p:nvPicPr>
        <p:blipFill>
          <a:blip r:embed="rId2" cstate="print"/>
          <a:stretch>
            <a:fillRect/>
          </a:stretch>
        </p:blipFill>
        <p:spPr>
          <a:xfrm>
            <a:off x="-147416" y="-77343"/>
            <a:ext cx="20104100" cy="11384280"/>
          </a:xfrm>
          <a:prstGeom prst="rect">
            <a:avLst/>
          </a:prstGeom>
        </p:spPr>
      </p:pic>
      <p:sp>
        <p:nvSpPr>
          <p:cNvPr id="3" name="object 3">
            <a:extLst>
              <a:ext uri="{FF2B5EF4-FFF2-40B4-BE49-F238E27FC236}">
                <a16:creationId xmlns:a16="http://schemas.microsoft.com/office/drawing/2014/main" id="{39E63111-F91E-C74B-9B57-3D3BE1BE9164}"/>
              </a:ext>
            </a:extLst>
          </p:cNvPr>
          <p:cNvSpPr txBox="1">
            <a:spLocks noGrp="1"/>
          </p:cNvSpPr>
          <p:nvPr>
            <p:ph type="title"/>
          </p:nvPr>
        </p:nvSpPr>
        <p:spPr>
          <a:xfrm>
            <a:off x="7118943" y="68518"/>
            <a:ext cx="5571381" cy="325089"/>
          </a:xfrm>
          <a:prstGeom prst="rect">
            <a:avLst/>
          </a:prstGeom>
        </p:spPr>
        <p:txBody>
          <a:bodyPr vert="horz" wrap="square" lIns="0" tIns="17145" rIns="0" bIns="0" rtlCol="0">
            <a:spAutoFit/>
          </a:bodyPr>
          <a:lstStyle/>
          <a:p>
            <a:pPr marL="12700">
              <a:lnSpc>
                <a:spcPct val="100000"/>
              </a:lnSpc>
              <a:spcBef>
                <a:spcPts val="135"/>
              </a:spcBef>
            </a:pPr>
            <a:r>
              <a:rPr sz="2000" spc="-95" dirty="0">
                <a:latin typeface="Roboto" panose="02000000000000000000" pitchFamily="2" charset="0"/>
                <a:ea typeface="Roboto" panose="02000000000000000000" pitchFamily="2" charset="0"/>
              </a:rPr>
              <a:t>Important</a:t>
            </a:r>
            <a:r>
              <a:rPr sz="2000" spc="-375" dirty="0">
                <a:latin typeface="Roboto" panose="02000000000000000000" pitchFamily="2" charset="0"/>
                <a:ea typeface="Roboto" panose="02000000000000000000" pitchFamily="2" charset="0"/>
              </a:rPr>
              <a:t> </a:t>
            </a:r>
            <a:r>
              <a:rPr lang="en-US" sz="2000" spc="-375" dirty="0">
                <a:latin typeface="Roboto" panose="02000000000000000000" pitchFamily="2" charset="0"/>
                <a:ea typeface="Roboto" panose="02000000000000000000" pitchFamily="2" charset="0"/>
              </a:rPr>
              <a:t> </a:t>
            </a:r>
            <a:r>
              <a:rPr sz="2000" spc="55" dirty="0">
                <a:latin typeface="Roboto" panose="02000000000000000000" pitchFamily="2" charset="0"/>
                <a:ea typeface="Roboto" panose="02000000000000000000" pitchFamily="2" charset="0"/>
              </a:rPr>
              <a:t>Disclosures</a:t>
            </a:r>
          </a:p>
        </p:txBody>
      </p:sp>
      <p:sp>
        <p:nvSpPr>
          <p:cNvPr id="5" name="Slide Number Placeholder 4">
            <a:extLst>
              <a:ext uri="{FF2B5EF4-FFF2-40B4-BE49-F238E27FC236}">
                <a16:creationId xmlns:a16="http://schemas.microsoft.com/office/drawing/2014/main" id="{5A65C739-E77F-CDE4-D640-9ACFB8E3AEFB}"/>
              </a:ext>
            </a:extLst>
          </p:cNvPr>
          <p:cNvSpPr>
            <a:spLocks noGrp="1"/>
          </p:cNvSpPr>
          <p:nvPr>
            <p:ph type="sldNum" sz="quarter" idx="7"/>
          </p:nvPr>
        </p:nvSpPr>
        <p:spPr/>
        <p:txBody>
          <a:bodyPr/>
          <a:lstStyle/>
          <a:p>
            <a:pPr marL="38100">
              <a:lnSpc>
                <a:spcPts val="1735"/>
              </a:lnSpc>
            </a:pPr>
            <a:fld id="{81D60167-4931-47E6-BA6A-407CBD079E47}" type="slidenum">
              <a:rPr lang="en-US" spc="15" smtClean="0"/>
              <a:t>52</a:t>
            </a:fld>
            <a:endParaRPr lang="en-US" spc="15" dirty="0"/>
          </a:p>
        </p:txBody>
      </p:sp>
      <p:pic>
        <p:nvPicPr>
          <p:cNvPr id="10" name="object 6">
            <a:extLst>
              <a:ext uri="{FF2B5EF4-FFF2-40B4-BE49-F238E27FC236}">
                <a16:creationId xmlns:a16="http://schemas.microsoft.com/office/drawing/2014/main" id="{E8B169EB-D2E4-D107-86C4-CB48AA3E277B}"/>
              </a:ext>
            </a:extLst>
          </p:cNvPr>
          <p:cNvPicPr/>
          <p:nvPr/>
        </p:nvPicPr>
        <p:blipFill rotWithShape="1">
          <a:blip r:embed="rId3" cstate="print"/>
          <a:srcRect l="20132" r="12610" b="39148"/>
          <a:stretch/>
        </p:blipFill>
        <p:spPr>
          <a:xfrm>
            <a:off x="-45076" y="10267188"/>
            <a:ext cx="2438229" cy="814938"/>
          </a:xfrm>
          <a:prstGeom prst="rect">
            <a:avLst/>
          </a:prstGeom>
        </p:spPr>
      </p:pic>
      <p:sp>
        <p:nvSpPr>
          <p:cNvPr id="12" name="Crescat Capital Firm Presentation | June 2020…">
            <a:extLst>
              <a:ext uri="{FF2B5EF4-FFF2-40B4-BE49-F238E27FC236}">
                <a16:creationId xmlns:a16="http://schemas.microsoft.com/office/drawing/2014/main" id="{DAD57E1A-A7C6-4A41-633B-07499BCDB137}"/>
              </a:ext>
            </a:extLst>
          </p:cNvPr>
          <p:cNvSpPr txBox="1"/>
          <p:nvPr/>
        </p:nvSpPr>
        <p:spPr>
          <a:xfrm>
            <a:off x="15445019" y="10543165"/>
            <a:ext cx="4172955" cy="4145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2144" dirty="0">
                <a:solidFill>
                  <a:schemeClr val="tx1">
                    <a:lumMod val="95000"/>
                    <a:lumOff val="5000"/>
                  </a:schemeClr>
                </a:solidFill>
              </a:rPr>
              <a:t>Crescat Firmwide Presentation</a:t>
            </a:r>
          </a:p>
        </p:txBody>
      </p:sp>
      <p:sp>
        <p:nvSpPr>
          <p:cNvPr id="8" name="TextBox 7">
            <a:extLst>
              <a:ext uri="{FF2B5EF4-FFF2-40B4-BE49-F238E27FC236}">
                <a16:creationId xmlns:a16="http://schemas.microsoft.com/office/drawing/2014/main" id="{FCDAB0C1-9B23-DAAA-FB40-02B67460C72A}"/>
              </a:ext>
            </a:extLst>
          </p:cNvPr>
          <p:cNvSpPr txBox="1"/>
          <p:nvPr/>
        </p:nvSpPr>
        <p:spPr>
          <a:xfrm>
            <a:off x="75105" y="430930"/>
            <a:ext cx="19953890" cy="8641468"/>
          </a:xfrm>
          <a:prstGeom prst="rect">
            <a:avLst/>
          </a:prstGeom>
          <a:noFill/>
        </p:spPr>
        <p:txBody>
          <a:bodyPr wrap="square">
            <a:spAutoFit/>
          </a:bodyPr>
          <a:lstStyle/>
          <a:p>
            <a:pPr marL="0" marR="0" algn="just">
              <a:spcBef>
                <a:spcPts val="0"/>
              </a:spcBef>
              <a:spcAft>
                <a:spcPts val="50"/>
              </a:spcAft>
            </a:pPr>
            <a:r>
              <a:rPr lang="en-US" sz="1600" b="1" dirty="0">
                <a:effectLst/>
                <a:latin typeface="Roboto" panose="02000000000000000000" pitchFamily="2" charset="0"/>
                <a:ea typeface="Roboto" panose="02000000000000000000" pitchFamily="2" charset="0"/>
                <a:cs typeface="Roboto" panose="02000000000000000000" pitchFamily="2" charset="0"/>
              </a:rPr>
              <a:t>Benchmarks</a:t>
            </a:r>
            <a:r>
              <a:rPr lang="en-US" sz="1600" b="1" dirty="0">
                <a:latin typeface="Roboto" panose="02000000000000000000" pitchFamily="2" charset="0"/>
                <a:ea typeface="Roboto" panose="02000000000000000000" pitchFamily="2" charset="0"/>
                <a:cs typeface="Roboto" panose="02000000000000000000" pitchFamily="2" charset="0"/>
              </a:rPr>
              <a:t> </a:t>
            </a:r>
          </a:p>
          <a:p>
            <a:pPr marL="0" marR="0" algn="just">
              <a:spcBef>
                <a:spcPts val="0"/>
              </a:spcBef>
              <a:spcAft>
                <a:spcPts val="50"/>
              </a:spcAft>
            </a:pPr>
            <a:r>
              <a:rPr lang="en-US" sz="1600" dirty="0">
                <a:effectLst/>
                <a:latin typeface="Roboto" panose="02000000000000000000" pitchFamily="2" charset="0"/>
                <a:ea typeface="Roboto" panose="02000000000000000000" pitchFamily="2" charset="0"/>
                <a:cs typeface="Roboto" panose="02000000000000000000" pitchFamily="2" charset="0"/>
              </a:rPr>
              <a:t>HFRX GLOBAL HEDGE FUND INDEX. The HFRX Global Hedge Fund Index represents a broad universe of hedge funds with the capability to trade a range of asset classes and investment strategies across the global securities markets. The index is weighted based on the distribution of assets in the global hedge fund industry. It is a tradeable index of actual hedge funds. It is a suitable benchmark for the </a:t>
            </a:r>
            <a:r>
              <a:rPr lang="en-US" sz="1600" dirty="0" err="1">
                <a:effectLst/>
                <a:latin typeface="Roboto" panose="02000000000000000000" pitchFamily="2" charset="0"/>
                <a:ea typeface="Roboto" panose="02000000000000000000" pitchFamily="2" charset="0"/>
                <a:cs typeface="Roboto" panose="02000000000000000000" pitchFamily="2" charset="0"/>
              </a:rPr>
              <a:t>Crescat</a:t>
            </a:r>
            <a:r>
              <a:rPr lang="en-US" sz="1600" dirty="0">
                <a:effectLst/>
                <a:latin typeface="Roboto" panose="02000000000000000000" pitchFamily="2" charset="0"/>
                <a:ea typeface="Roboto" panose="02000000000000000000" pitchFamily="2" charset="0"/>
                <a:cs typeface="Roboto" panose="02000000000000000000" pitchFamily="2" charset="0"/>
              </a:rPr>
              <a:t> Global Macro private fund which has also traded in multiple asset classes and applied a multi-disciplinary investment process since inception.</a:t>
            </a:r>
          </a:p>
          <a:p>
            <a:pPr marL="0" marR="0" algn="just">
              <a:spcBef>
                <a:spcPts val="0"/>
              </a:spcBef>
              <a:spcAft>
                <a:spcPts val="50"/>
              </a:spcAft>
            </a:pPr>
            <a:r>
              <a:rPr lang="en-US" sz="1600" dirty="0">
                <a:effectLst/>
                <a:latin typeface="Roboto" panose="02000000000000000000" pitchFamily="2" charset="0"/>
                <a:ea typeface="Roboto" panose="02000000000000000000" pitchFamily="2" charset="0"/>
                <a:cs typeface="Roboto" panose="02000000000000000000" pitchFamily="2" charset="0"/>
              </a:rPr>
              <a:t>HFRX EQUITY HEDGE INDEX. The HFRX Equity Hedge Index represents an investable index of hedge funds that trade both long and short in global equity securities. Managers of funds in the index employ a wide variety of investment processes. They may be broadly diversified or narrowly focused on specific sectors and can range broadly in terms of levels of net exposure, leverage employed, holding periods, concentrations of market capitalizations and valuation ranges of typical portfolios. It is a suitable benchmark for the </a:t>
            </a:r>
            <a:r>
              <a:rPr lang="en-US" sz="1600" dirty="0" err="1">
                <a:effectLst/>
                <a:latin typeface="Roboto" panose="02000000000000000000" pitchFamily="2" charset="0"/>
                <a:ea typeface="Roboto" panose="02000000000000000000" pitchFamily="2" charset="0"/>
                <a:cs typeface="Roboto" panose="02000000000000000000" pitchFamily="2" charset="0"/>
              </a:rPr>
              <a:t>Crescat</a:t>
            </a:r>
            <a:r>
              <a:rPr lang="en-US" sz="1600" dirty="0">
                <a:effectLst/>
                <a:latin typeface="Roboto" panose="02000000000000000000" pitchFamily="2" charset="0"/>
                <a:ea typeface="Roboto" panose="02000000000000000000" pitchFamily="2" charset="0"/>
                <a:cs typeface="Roboto" panose="02000000000000000000" pitchFamily="2" charset="0"/>
              </a:rPr>
              <a:t> Long/Short private fund, which has also been predominantly composed of long and short global equities since inception.</a:t>
            </a:r>
          </a:p>
          <a:p>
            <a:pPr marL="0" marR="0" algn="just">
              <a:spcBef>
                <a:spcPts val="0"/>
              </a:spcBef>
              <a:spcAft>
                <a:spcPts val="50"/>
              </a:spcAft>
            </a:pPr>
            <a:r>
              <a:rPr lang="en-US" sz="1600" dirty="0">
                <a:effectLst/>
                <a:latin typeface="Roboto" panose="02000000000000000000" pitchFamily="2" charset="0"/>
                <a:ea typeface="Roboto" panose="02000000000000000000" pitchFamily="2" charset="0"/>
                <a:cs typeface="Roboto" panose="02000000000000000000" pitchFamily="2" charset="0"/>
              </a:rPr>
              <a:t>PHILADELPHIA STOCK EXCHANGE GOLD AND SILVER INDEX. The Philadelphia Stock Exchange Gold and Silver Index is the longest running index of global precious metals mining stocks. It is a diversified, capitalization-weighted index of the leading companies involved in gold and silver mining. It is a suitable benchmark for the </a:t>
            </a:r>
            <a:r>
              <a:rPr lang="en-US" sz="1600" dirty="0" err="1">
                <a:effectLst/>
                <a:latin typeface="Roboto" panose="02000000000000000000" pitchFamily="2" charset="0"/>
                <a:ea typeface="Roboto" panose="02000000000000000000" pitchFamily="2" charset="0"/>
                <a:cs typeface="Roboto" panose="02000000000000000000" pitchFamily="2" charset="0"/>
              </a:rPr>
              <a:t>Crescat</a:t>
            </a:r>
            <a:r>
              <a:rPr lang="en-US" sz="1600" dirty="0">
                <a:effectLst/>
                <a:latin typeface="Roboto" panose="02000000000000000000" pitchFamily="2" charset="0"/>
                <a:ea typeface="Roboto" panose="02000000000000000000" pitchFamily="2" charset="0"/>
                <a:cs typeface="Roboto" panose="02000000000000000000" pitchFamily="2" charset="0"/>
              </a:rPr>
              <a:t> Precious Metals private fund and the </a:t>
            </a:r>
            <a:r>
              <a:rPr lang="en-US" sz="1600" dirty="0" err="1">
                <a:effectLst/>
                <a:latin typeface="Roboto" panose="02000000000000000000" pitchFamily="2" charset="0"/>
                <a:ea typeface="Roboto" panose="02000000000000000000" pitchFamily="2" charset="0"/>
                <a:cs typeface="Roboto" panose="02000000000000000000" pitchFamily="2" charset="0"/>
              </a:rPr>
              <a:t>Crescat</a:t>
            </a:r>
            <a:r>
              <a:rPr lang="en-US" sz="1600" dirty="0">
                <a:effectLst/>
                <a:latin typeface="Roboto" panose="02000000000000000000" pitchFamily="2" charset="0"/>
                <a:ea typeface="Roboto" panose="02000000000000000000" pitchFamily="2" charset="0"/>
                <a:cs typeface="Roboto" panose="02000000000000000000" pitchFamily="2" charset="0"/>
              </a:rPr>
              <a:t> Precious Metals SMA strategy, which have also been predominately composed of precious metals mining companies involved in gold and silver mining since inception.</a:t>
            </a:r>
          </a:p>
          <a:p>
            <a:pPr marL="0" marR="0" algn="just">
              <a:spcBef>
                <a:spcPts val="0"/>
              </a:spcBef>
              <a:spcAft>
                <a:spcPts val="50"/>
              </a:spcAft>
            </a:pPr>
            <a:r>
              <a:rPr lang="en-US" sz="1600" dirty="0">
                <a:effectLst/>
                <a:latin typeface="Roboto" panose="02000000000000000000" pitchFamily="2" charset="0"/>
                <a:ea typeface="Roboto" panose="02000000000000000000" pitchFamily="2" charset="0"/>
                <a:cs typeface="Roboto" panose="02000000000000000000" pitchFamily="2" charset="0"/>
              </a:rPr>
              <a:t>S&amp;P 500 INDEX. The S&amp;P 500 Index is perhaps the most followed stock market index. It is considered representative of the U.S. stock market at large. It is a market cap-weighted index of the 500 largest and most liquid companies listed on the NYSE and NASDAQ exchanges. While the companies are U.S. based, most of them have broad global operations. Therefore, the index is representative of the broad global economy. It is a suitable benchmark for the </a:t>
            </a:r>
            <a:r>
              <a:rPr lang="en-US" sz="1600" dirty="0" err="1">
                <a:effectLst/>
                <a:latin typeface="Roboto" panose="02000000000000000000" pitchFamily="2" charset="0"/>
                <a:ea typeface="Roboto" panose="02000000000000000000" pitchFamily="2" charset="0"/>
                <a:cs typeface="Roboto" panose="02000000000000000000" pitchFamily="2" charset="0"/>
              </a:rPr>
              <a:t>Crescat</a:t>
            </a:r>
            <a:r>
              <a:rPr lang="en-US" sz="1600" dirty="0">
                <a:effectLst/>
                <a:latin typeface="Roboto" panose="02000000000000000000" pitchFamily="2" charset="0"/>
                <a:ea typeface="Roboto" panose="02000000000000000000" pitchFamily="2" charset="0"/>
                <a:cs typeface="Roboto" panose="02000000000000000000" pitchFamily="2" charset="0"/>
              </a:rPr>
              <a:t> Global Macro and </a:t>
            </a:r>
            <a:r>
              <a:rPr lang="en-US" sz="1600" dirty="0" err="1">
                <a:effectLst/>
                <a:latin typeface="Roboto" panose="02000000000000000000" pitchFamily="2" charset="0"/>
                <a:ea typeface="Roboto" panose="02000000000000000000" pitchFamily="2" charset="0"/>
                <a:cs typeface="Roboto" panose="02000000000000000000" pitchFamily="2" charset="0"/>
              </a:rPr>
              <a:t>Crescat</a:t>
            </a:r>
            <a:r>
              <a:rPr lang="en-US" sz="1600" dirty="0">
                <a:effectLst/>
                <a:latin typeface="Roboto" panose="02000000000000000000" pitchFamily="2" charset="0"/>
                <a:ea typeface="Roboto" panose="02000000000000000000" pitchFamily="2" charset="0"/>
                <a:cs typeface="Roboto" panose="02000000000000000000" pitchFamily="2" charset="0"/>
              </a:rPr>
              <a:t> Long/Short private funds, and the Large Cap and Precious Metals SMA strategies, which have also traded extensively in large, highly liquid global equities through U.S.-listed securities, and in companies </a:t>
            </a:r>
            <a:r>
              <a:rPr lang="en-US" sz="1600" dirty="0" err="1">
                <a:effectLst/>
                <a:latin typeface="Roboto" panose="02000000000000000000" pitchFamily="2" charset="0"/>
                <a:ea typeface="Roboto" panose="02000000000000000000" pitchFamily="2" charset="0"/>
                <a:cs typeface="Roboto" panose="02000000000000000000" pitchFamily="2" charset="0"/>
              </a:rPr>
              <a:t>Crescat</a:t>
            </a:r>
            <a:r>
              <a:rPr lang="en-US" sz="1600" dirty="0">
                <a:effectLst/>
                <a:latin typeface="Roboto" panose="02000000000000000000" pitchFamily="2" charset="0"/>
                <a:ea typeface="Roboto" panose="02000000000000000000" pitchFamily="2" charset="0"/>
                <a:cs typeface="Roboto" panose="02000000000000000000" pitchFamily="2" charset="0"/>
              </a:rPr>
              <a:t> believes are on track to achieve that status. The S&amp;P 500 Index is also used as a supplemental benchmark for the </a:t>
            </a:r>
            <a:r>
              <a:rPr lang="en-US" sz="1600" dirty="0" err="1">
                <a:effectLst/>
                <a:latin typeface="Roboto" panose="02000000000000000000" pitchFamily="2" charset="0"/>
                <a:ea typeface="Roboto" panose="02000000000000000000" pitchFamily="2" charset="0"/>
                <a:cs typeface="Roboto" panose="02000000000000000000" pitchFamily="2" charset="0"/>
              </a:rPr>
              <a:t>Crescat</a:t>
            </a:r>
            <a:r>
              <a:rPr lang="en-US" sz="1600" dirty="0">
                <a:effectLst/>
                <a:latin typeface="Roboto" panose="02000000000000000000" pitchFamily="2" charset="0"/>
                <a:ea typeface="Roboto" panose="02000000000000000000" pitchFamily="2" charset="0"/>
                <a:cs typeface="Roboto" panose="02000000000000000000" pitchFamily="2" charset="0"/>
              </a:rPr>
              <a:t> Precious Metals private fund and Precious Metals SMA strategy because one of the long-term goals of the precious metals strategy is low correlation to the S&amp;P 500.</a:t>
            </a:r>
          </a:p>
          <a:p>
            <a:pPr marL="0" marR="0" algn="just">
              <a:spcBef>
                <a:spcPts val="0"/>
              </a:spcBef>
              <a:spcAft>
                <a:spcPts val="50"/>
              </a:spcAft>
            </a:pPr>
            <a:r>
              <a:rPr lang="en-US" sz="1600" dirty="0">
                <a:effectLst/>
                <a:latin typeface="Roboto" panose="02000000000000000000" pitchFamily="2" charset="0"/>
                <a:ea typeface="Roboto" panose="02000000000000000000" pitchFamily="2" charset="0"/>
                <a:cs typeface="Roboto" panose="02000000000000000000" pitchFamily="2" charset="0"/>
              </a:rPr>
              <a:t>References to indices, benchmarks or other measures of relative market performance over a specified period of time are provided for your information only. Reference to an index does not imply that the fund or separately managed account will achieve returns, volatility or other results similar to that index. The composition of an index may not reflect the manner in which a portfolio is constructed in relation to expected or achieved returns, portfolio guidelines, restrictions, sectors, correlations, concentrations, volatility or tracking.</a:t>
            </a:r>
          </a:p>
          <a:p>
            <a:pPr marL="0" marR="0" algn="just">
              <a:spcBef>
                <a:spcPts val="0"/>
              </a:spcBef>
              <a:spcAft>
                <a:spcPts val="50"/>
              </a:spcAft>
            </a:pPr>
            <a:endParaRPr lang="en-US" sz="1600" dirty="0">
              <a:latin typeface="Roboto" panose="02000000000000000000" pitchFamily="2" charset="0"/>
              <a:ea typeface="Roboto" panose="02000000000000000000" pitchFamily="2" charset="0"/>
              <a:cs typeface="Roboto" panose="02000000000000000000" pitchFamily="2" charset="0"/>
            </a:endParaRPr>
          </a:p>
          <a:p>
            <a:pPr marL="0" marR="0" algn="just">
              <a:lnSpc>
                <a:spcPct val="107000"/>
              </a:lnSpc>
              <a:spcBef>
                <a:spcPts val="0"/>
              </a:spcBef>
              <a:spcAft>
                <a:spcPts val="1920"/>
              </a:spcAft>
            </a:pPr>
            <a:r>
              <a:rPr lang="en-US" sz="1600" b="1" dirty="0">
                <a:effectLst/>
                <a:latin typeface="Roboto" panose="02000000000000000000" pitchFamily="2" charset="0"/>
                <a:ea typeface="Roboto" panose="02000000000000000000" pitchFamily="2" charset="0"/>
                <a:cs typeface="Roboto" panose="02000000000000000000" pitchFamily="2" charset="0"/>
              </a:rPr>
              <a:t>Separately Managed Account (SMA) disclosures:</a:t>
            </a:r>
            <a:r>
              <a:rPr lang="en-US" sz="1600" dirty="0">
                <a:effectLst/>
                <a:latin typeface="Roboto" panose="02000000000000000000" pitchFamily="2" charset="0"/>
                <a:ea typeface="Roboto" panose="02000000000000000000" pitchFamily="2" charset="0"/>
                <a:cs typeface="Roboto" panose="02000000000000000000" pitchFamily="2" charset="0"/>
              </a:rPr>
              <a:t> The </a:t>
            </a:r>
            <a:r>
              <a:rPr lang="en-US" sz="1600" dirty="0" err="1">
                <a:effectLst/>
                <a:latin typeface="Roboto" panose="02000000000000000000" pitchFamily="2" charset="0"/>
                <a:ea typeface="Roboto" panose="02000000000000000000" pitchFamily="2" charset="0"/>
                <a:cs typeface="Roboto" panose="02000000000000000000" pitchFamily="2" charset="0"/>
              </a:rPr>
              <a:t>Crescat</a:t>
            </a:r>
            <a:r>
              <a:rPr lang="en-US" sz="1600" dirty="0">
                <a:effectLst/>
                <a:latin typeface="Roboto" panose="02000000000000000000" pitchFamily="2" charset="0"/>
                <a:ea typeface="Roboto" panose="02000000000000000000" pitchFamily="2" charset="0"/>
                <a:cs typeface="Roboto" panose="02000000000000000000" pitchFamily="2" charset="0"/>
              </a:rPr>
              <a:t> Large Cap Composite and </a:t>
            </a:r>
            <a:r>
              <a:rPr lang="en-US" sz="1600" dirty="0" err="1">
                <a:effectLst/>
                <a:latin typeface="Roboto" panose="02000000000000000000" pitchFamily="2" charset="0"/>
                <a:ea typeface="Roboto" panose="02000000000000000000" pitchFamily="2" charset="0"/>
                <a:cs typeface="Roboto" panose="02000000000000000000" pitchFamily="2" charset="0"/>
              </a:rPr>
              <a:t>Crescat</a:t>
            </a:r>
            <a:r>
              <a:rPr lang="en-US" sz="1600" dirty="0">
                <a:effectLst/>
                <a:latin typeface="Roboto" panose="02000000000000000000" pitchFamily="2" charset="0"/>
                <a:ea typeface="Roboto" panose="02000000000000000000" pitchFamily="2" charset="0"/>
                <a:cs typeface="Roboto" panose="02000000000000000000" pitchFamily="2" charset="0"/>
              </a:rPr>
              <a:t> Precious Metals Composite include all accounts that are managed according to those respective strategies over which the manager has full discretion. SMA composite performance results are time-weighted net of all investment management fees and trading costs including commissions and non-recoverable withholding taxes. Investment management fees are described in CPM’s Form ADV 2A. The manager for the</a:t>
            </a:r>
            <a:r>
              <a:rPr lang="en-US" sz="1600" b="1" dirty="0">
                <a:effectLst/>
                <a:latin typeface="Roboto" panose="02000000000000000000" pitchFamily="2" charset="0"/>
                <a:ea typeface="Roboto" panose="02000000000000000000" pitchFamily="2" charset="0"/>
                <a:cs typeface="Roboto" panose="02000000000000000000" pitchFamily="2" charset="0"/>
              </a:rPr>
              <a:t> </a:t>
            </a:r>
            <a:r>
              <a:rPr lang="en-US" sz="1600" b="1" dirty="0" err="1">
                <a:effectLst/>
                <a:latin typeface="Roboto" panose="02000000000000000000" pitchFamily="2" charset="0"/>
                <a:ea typeface="Roboto" panose="02000000000000000000" pitchFamily="2" charset="0"/>
                <a:cs typeface="Roboto" panose="02000000000000000000" pitchFamily="2" charset="0"/>
              </a:rPr>
              <a:t>Crescat</a:t>
            </a:r>
            <a:r>
              <a:rPr lang="en-US" sz="1600" b="1" dirty="0">
                <a:effectLst/>
                <a:latin typeface="Roboto" panose="02000000000000000000" pitchFamily="2" charset="0"/>
                <a:ea typeface="Roboto" panose="02000000000000000000" pitchFamily="2" charset="0"/>
                <a:cs typeface="Roboto" panose="02000000000000000000" pitchFamily="2" charset="0"/>
              </a:rPr>
              <a:t> Large Cap </a:t>
            </a:r>
            <a:r>
              <a:rPr lang="en-US" sz="1600" dirty="0">
                <a:effectLst/>
                <a:latin typeface="Roboto" panose="02000000000000000000" pitchFamily="2" charset="0"/>
                <a:ea typeface="Roboto" panose="02000000000000000000" pitchFamily="2" charset="0"/>
                <a:cs typeface="Roboto" panose="02000000000000000000" pitchFamily="2" charset="0"/>
              </a:rPr>
              <a:t>strategy invests predominantly in equities of the top 1,000 U.S. listed stocks weighted by market capitalization.  The manager for the</a:t>
            </a:r>
            <a:r>
              <a:rPr lang="en-US" sz="1600" b="1" dirty="0">
                <a:effectLst/>
                <a:latin typeface="Roboto" panose="02000000000000000000" pitchFamily="2" charset="0"/>
                <a:ea typeface="Roboto" panose="02000000000000000000" pitchFamily="2" charset="0"/>
                <a:cs typeface="Roboto" panose="02000000000000000000" pitchFamily="2" charset="0"/>
              </a:rPr>
              <a:t> </a:t>
            </a:r>
            <a:r>
              <a:rPr lang="en-US" sz="1600" b="1" dirty="0" err="1">
                <a:effectLst/>
                <a:latin typeface="Roboto" panose="02000000000000000000" pitchFamily="2" charset="0"/>
                <a:ea typeface="Roboto" panose="02000000000000000000" pitchFamily="2" charset="0"/>
                <a:cs typeface="Roboto" panose="02000000000000000000" pitchFamily="2" charset="0"/>
              </a:rPr>
              <a:t>Crescat</a:t>
            </a:r>
            <a:r>
              <a:rPr lang="en-US" sz="1600" b="1" dirty="0">
                <a:effectLst/>
                <a:latin typeface="Roboto" panose="02000000000000000000" pitchFamily="2" charset="0"/>
                <a:ea typeface="Roboto" panose="02000000000000000000" pitchFamily="2" charset="0"/>
                <a:cs typeface="Roboto" panose="02000000000000000000" pitchFamily="2" charset="0"/>
              </a:rPr>
              <a:t> Precious Metals </a:t>
            </a:r>
            <a:r>
              <a:rPr lang="en-US" sz="1600" dirty="0">
                <a:effectLst/>
                <a:latin typeface="Roboto" panose="02000000000000000000" pitchFamily="2" charset="0"/>
                <a:ea typeface="Roboto" panose="02000000000000000000" pitchFamily="2" charset="0"/>
                <a:cs typeface="Roboto" panose="02000000000000000000" pitchFamily="2" charset="0"/>
              </a:rPr>
              <a:t>strategy invests predominantly in a global all-cap universe of precious metals mining stocks.</a:t>
            </a:r>
          </a:p>
          <a:p>
            <a:pPr marL="0" marR="0" algn="just">
              <a:lnSpc>
                <a:spcPct val="107000"/>
              </a:lnSpc>
              <a:spcBef>
                <a:spcPts val="0"/>
              </a:spcBef>
              <a:spcAft>
                <a:spcPts val="800"/>
              </a:spcAft>
            </a:pPr>
            <a:r>
              <a:rPr lang="en-US" sz="1600" b="1" dirty="0">
                <a:effectLst/>
                <a:latin typeface="Roboto" panose="02000000000000000000" pitchFamily="2" charset="0"/>
                <a:ea typeface="Roboto" panose="02000000000000000000" pitchFamily="2" charset="0"/>
                <a:cs typeface="Roboto" panose="02000000000000000000" pitchFamily="2" charset="0"/>
              </a:rPr>
              <a:t>Hedge Fund disclosures</a:t>
            </a:r>
            <a:r>
              <a:rPr lang="en-US" sz="1600" dirty="0">
                <a:effectLst/>
                <a:latin typeface="Roboto" panose="02000000000000000000" pitchFamily="2" charset="0"/>
                <a:ea typeface="Roboto" panose="02000000000000000000" pitchFamily="2" charset="0"/>
                <a:cs typeface="Roboto" panose="02000000000000000000" pitchFamily="2" charset="0"/>
              </a:rPr>
              <a:t>: Only accredited investors and qualified clients will be admitted as limited partners to a CPM hedge fund. For natural persons, investors must meet SEC requirements including minimum annual income or net worth thresholds. CPM’s hedge funds are being offered in reliance on an exemption from the registration requirements of the Securities Act of 1933 and are not required to comply with specific disclosure requirements that apply to registration under the Securities Act. The SEC has not passed upon the merits of or given its approval to CPM’s hedge funds, the terms of the offering, or the accuracy or completeness of any offering materials. A registration statement has not been filed for any CPM hedge fund with the SEC. Limited partner interests in the CPM hedge funds are subject to legal restrictions on transfer and resale. Investors should not assume they will be able to resell their securities. Investing in securities involves risk. Investors should be able to bear the loss of their investment. Investments in CPM’s hedge funds are not subject to the protections of the Investment Company Act of 1940. See the private offering memorandum for each CPM hedge fund for complete information and risk factors.</a:t>
            </a:r>
          </a:p>
          <a:p>
            <a:pPr marL="0" marR="0" lvl="0" indent="0" algn="l" defTabSz="914400" rtl="0" eaLnBrk="1" fontAlgn="auto" latinLnBrk="0" hangingPunct="1">
              <a:lnSpc>
                <a:spcPct val="100000"/>
              </a:lnSpc>
              <a:spcBef>
                <a:spcPts val="0"/>
              </a:spcBef>
              <a:spcAft>
                <a:spcPts val="940"/>
              </a:spcAft>
              <a:buClrTx/>
              <a:buSzTx/>
              <a:buFontTx/>
              <a:buNone/>
              <a:tabLst/>
              <a:defRPr/>
            </a:pPr>
            <a:r>
              <a:rPr lang="en-US" sz="1450" kern="100" dirty="0">
                <a:solidFill>
                  <a:prstClr val="black"/>
                </a:solidFill>
                <a:latin typeface="Aptos" panose="02110004020202020204"/>
                <a:ea typeface="Aptos" panose="020B0004020202020204" pitchFamily="34" charset="0"/>
                <a:cs typeface="Times New Roman" panose="02020603050405020304" pitchFamily="18" charset="0"/>
              </a:rPr>
              <a:t>Important information including risk disclosures and investment terms glossary can be found on Crescat’s website (</a:t>
            </a:r>
            <a:r>
              <a:rPr lang="en-US" sz="1450" kern="100" dirty="0">
                <a:solidFill>
                  <a:prstClr val="black"/>
                </a:solidFill>
                <a:latin typeface="Aptos" panose="02110004020202020204"/>
                <a:ea typeface="Aptos" panose="020B0004020202020204" pitchFamily="34" charset="0"/>
                <a:cs typeface="Times New Roman" panose="02020603050405020304" pitchFamily="18" charset="0"/>
                <a:hlinkClick r:id="rId4"/>
              </a:rPr>
              <a:t>https://www.crescat.net/due-diligence/disclosures/</a:t>
            </a:r>
            <a:r>
              <a:rPr lang="en-US" sz="1450" kern="100" dirty="0">
                <a:solidFill>
                  <a:prstClr val="black"/>
                </a:solidFill>
                <a:latin typeface="Aptos" panose="02110004020202020204"/>
                <a:ea typeface="Aptos" panose="020B0004020202020204" pitchFamily="34" charset="0"/>
                <a:cs typeface="Times New Roman" panose="02020603050405020304" pitchFamily="18" charset="0"/>
              </a:rPr>
              <a:t>)</a:t>
            </a:r>
            <a:endParaRPr kumimoji="0" lang="en-US" sz="1450" b="0" i="0" u="none" strike="noStrike" kern="100" cap="none" spc="0" normalizeH="0" baseline="0" noProof="0" dirty="0">
              <a:ln>
                <a:noFill/>
              </a:ln>
              <a:solidFill>
                <a:prstClr val="black"/>
              </a:solidFill>
              <a:effectLst/>
              <a:uLnTx/>
              <a:uFillTx/>
              <a:latin typeface="Aptos" panose="02110004020202020204"/>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940"/>
              </a:spcAft>
              <a:buClrTx/>
              <a:buSzTx/>
              <a:buFontTx/>
              <a:buNone/>
              <a:tabLst/>
              <a:defRPr/>
            </a:pPr>
            <a:endParaRPr kumimoji="0" lang="en-US" sz="1400" i="0" u="none" strike="noStrike" kern="1200" cap="none" spc="0" normalizeH="0" baseline="0" noProof="0" dirty="0">
              <a:ln>
                <a:noFill/>
              </a:ln>
              <a:solidFill>
                <a:srgbClr val="222222"/>
              </a:solidFill>
              <a:effectLst/>
              <a:uLnTx/>
              <a:uFillTx/>
              <a:latin typeface="Aptos" panose="020B0004020202020204" pitchFamily="34" charset="0"/>
              <a:ea typeface="Times New Roman" panose="02020603050405020304" pitchFamily="18" charset="0"/>
            </a:endParaRPr>
          </a:p>
        </p:txBody>
      </p:sp>
    </p:spTree>
    <p:extLst>
      <p:ext uri="{BB962C8B-B14F-4D97-AF65-F5344CB8AC3E}">
        <p14:creationId xmlns:p14="http://schemas.microsoft.com/office/powerpoint/2010/main" val="610083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ject 3">
            <a:extLst>
              <a:ext uri="{FF2B5EF4-FFF2-40B4-BE49-F238E27FC236}">
                <a16:creationId xmlns:a16="http://schemas.microsoft.com/office/drawing/2014/main" id="{0E146ECB-8F57-40DA-96DD-322C186DC087}"/>
              </a:ext>
            </a:extLst>
          </p:cNvPr>
          <p:cNvPicPr/>
          <p:nvPr/>
        </p:nvPicPr>
        <p:blipFill>
          <a:blip r:embed="rId3" cstate="print"/>
          <a:stretch>
            <a:fillRect/>
          </a:stretch>
        </p:blipFill>
        <p:spPr>
          <a:xfrm>
            <a:off x="2117" y="397"/>
            <a:ext cx="20101277" cy="11306967"/>
          </a:xfrm>
          <a:prstGeom prst="rect">
            <a:avLst/>
          </a:prstGeom>
        </p:spPr>
      </p:pic>
      <p:pic>
        <p:nvPicPr>
          <p:cNvPr id="1028" name="Picture 4">
            <a:extLst>
              <a:ext uri="{FF2B5EF4-FFF2-40B4-BE49-F238E27FC236}">
                <a16:creationId xmlns:a16="http://schemas.microsoft.com/office/drawing/2014/main" id="{A445580E-5DAE-40B3-AA51-A91EAAE377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4480" b="4480"/>
          <a:stretch/>
        </p:blipFill>
        <p:spPr bwMode="auto">
          <a:xfrm>
            <a:off x="943990" y="1239090"/>
            <a:ext cx="3515354" cy="47037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06E0F90B-C7B5-4C3D-B14E-3673428D3BF7}"/>
              </a:ext>
            </a:extLst>
          </p:cNvPr>
          <p:cNvSpPr>
            <a:spLocks noGrp="1"/>
          </p:cNvSpPr>
          <p:nvPr>
            <p:ph type="sldNum" sz="quarter" idx="7"/>
          </p:nvPr>
        </p:nvSpPr>
        <p:spPr>
          <a:xfrm>
            <a:off x="16332329" y="17854381"/>
            <a:ext cx="491085" cy="348685"/>
          </a:xfrm>
          <a:prstGeom prst="rect">
            <a:avLst/>
          </a:prstGeom>
        </p:spPr>
        <p:txBody>
          <a:bodyPr wrap="square" lIns="0" tIns="0" rIns="0" bIns="0">
            <a:spAutoFit/>
          </a:bodyPr>
          <a:lstStyle>
            <a:defPPr>
              <a:defRPr lang="en-US"/>
            </a:defPPr>
            <a:lvl1pPr marL="0" algn="l" defTabSz="1507846" rtl="0" eaLnBrk="1" latinLnBrk="0" hangingPunct="1">
              <a:defRPr sz="2391" b="0" i="0" kern="1200">
                <a:solidFill>
                  <a:schemeClr val="tx1"/>
                </a:solidFill>
                <a:latin typeface="Arial"/>
                <a:ea typeface="+mn-ea"/>
                <a:cs typeface="Arial"/>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marL="62827">
              <a:lnSpc>
                <a:spcPts val="2861"/>
              </a:lnSpc>
            </a:pPr>
            <a:fld id="{81D60167-4931-47E6-BA6A-407CBD079E47}" type="slidenum">
              <a:rPr lang="en-US" spc="25"/>
              <a:pPr marL="62827">
                <a:lnSpc>
                  <a:spcPts val="2861"/>
                </a:lnSpc>
              </a:pPr>
              <a:t>6</a:t>
            </a:fld>
            <a:endParaRPr lang="en-US" spc="15" dirty="0"/>
          </a:p>
        </p:txBody>
      </p:sp>
      <p:sp>
        <p:nvSpPr>
          <p:cNvPr id="4" name="object 4"/>
          <p:cNvSpPr txBox="1">
            <a:spLocks noGrp="1"/>
          </p:cNvSpPr>
          <p:nvPr>
            <p:ph type="title"/>
          </p:nvPr>
        </p:nvSpPr>
        <p:spPr>
          <a:xfrm>
            <a:off x="399902" y="246294"/>
            <a:ext cx="19304296" cy="709808"/>
          </a:xfrm>
          <a:prstGeom prst="rect">
            <a:avLst/>
          </a:prstGeom>
        </p:spPr>
        <p:txBody>
          <a:bodyPr vert="horz" wrap="square" lIns="0" tIns="17143" rIns="0" bIns="0" rtlCol="0" anchor="ctr">
            <a:spAutoFit/>
          </a:bodyPr>
          <a:lstStyle/>
          <a:p>
            <a:pPr marL="12699">
              <a:spcBef>
                <a:spcPts val="135"/>
              </a:spcBef>
            </a:pPr>
            <a:r>
              <a:rPr lang="en-US" sz="4500" spc="-130" dirty="0">
                <a:latin typeface="Roboto" panose="02000000000000000000" pitchFamily="2" charset="0"/>
                <a:ea typeface="Roboto" panose="02000000000000000000" pitchFamily="2" charset="0"/>
              </a:rPr>
              <a:t>Quinton Hennigh, PhD, with over 40 years of mining experience</a:t>
            </a:r>
            <a:endParaRPr sz="4500" spc="-140" dirty="0">
              <a:solidFill>
                <a:srgbClr val="1E3359"/>
              </a:solidFill>
              <a:latin typeface="Roboto" panose="02000000000000000000" pitchFamily="2" charset="0"/>
              <a:ea typeface="Roboto" panose="02000000000000000000" pitchFamily="2" charset="0"/>
            </a:endParaRPr>
          </a:p>
        </p:txBody>
      </p:sp>
      <p:pic>
        <p:nvPicPr>
          <p:cNvPr id="12" name="object 6">
            <a:extLst>
              <a:ext uri="{FF2B5EF4-FFF2-40B4-BE49-F238E27FC236}">
                <a16:creationId xmlns:a16="http://schemas.microsoft.com/office/drawing/2014/main" id="{CD65F22B-3D0A-4B34-9208-4C3DA1A1E35C}"/>
              </a:ext>
            </a:extLst>
          </p:cNvPr>
          <p:cNvPicPr/>
          <p:nvPr/>
        </p:nvPicPr>
        <p:blipFill rotWithShape="1">
          <a:blip r:embed="rId5" cstate="print"/>
          <a:srcRect l="20132" r="12610" b="39148"/>
          <a:stretch/>
        </p:blipFill>
        <p:spPr>
          <a:xfrm>
            <a:off x="0" y="10371588"/>
            <a:ext cx="2438057" cy="814881"/>
          </a:xfrm>
          <a:prstGeom prst="rect">
            <a:avLst/>
          </a:prstGeom>
        </p:spPr>
      </p:pic>
      <p:sp>
        <p:nvSpPr>
          <p:cNvPr id="3" name="Rounded Rectangle 2">
            <a:extLst>
              <a:ext uri="{FF2B5EF4-FFF2-40B4-BE49-F238E27FC236}">
                <a16:creationId xmlns:a16="http://schemas.microsoft.com/office/drawing/2014/main" id="{C0D4F08C-D956-544F-B326-B98E35701918}"/>
              </a:ext>
            </a:extLst>
          </p:cNvPr>
          <p:cNvSpPr/>
          <p:nvPr/>
        </p:nvSpPr>
        <p:spPr>
          <a:xfrm>
            <a:off x="4943258" y="5654676"/>
            <a:ext cx="8599224" cy="4884304"/>
          </a:xfrm>
          <a:prstGeom prst="roundRect">
            <a:avLst/>
          </a:prstGeom>
          <a:ln>
            <a:solidFill>
              <a:srgbClr val="1E3359"/>
            </a:solidFill>
          </a:ln>
        </p:spPr>
        <p:style>
          <a:lnRef idx="2">
            <a:schemeClr val="accent1"/>
          </a:lnRef>
          <a:fillRef idx="1">
            <a:schemeClr val="lt1"/>
          </a:fillRef>
          <a:effectRef idx="0">
            <a:schemeClr val="accent1"/>
          </a:effectRef>
          <a:fontRef idx="minor">
            <a:schemeClr val="dk1"/>
          </a:fontRef>
        </p:style>
        <p:txBody>
          <a:bodyPr rtlCol="0" anchor="ctr"/>
          <a:lstStyle/>
          <a:p>
            <a:pPr algn="ctr">
              <a:spcAft>
                <a:spcPts val="999"/>
              </a:spcAft>
            </a:pPr>
            <a:r>
              <a:rPr lang="en-US" sz="2399" dirty="0">
                <a:solidFill>
                  <a:schemeClr val="tx1"/>
                </a:solidFill>
                <a:latin typeface="Roboto" panose="02000000000000000000" pitchFamily="2" charset="0"/>
                <a:ea typeface="Roboto" panose="02000000000000000000" pitchFamily="2" charset="0"/>
              </a:rPr>
              <a:t>Contributed to Significant Gold and Silver Discoveries</a:t>
            </a:r>
          </a:p>
          <a:p>
            <a:pPr marL="630419" lvl="1" indent="-173262">
              <a:spcAft>
                <a:spcPts val="200"/>
              </a:spcAft>
              <a:buFont typeface="Arial" panose="020B0604020202020204" pitchFamily="34" charset="0"/>
              <a:buChar char="•"/>
            </a:pPr>
            <a:r>
              <a:rPr lang="en-US" sz="2000" dirty="0">
                <a:solidFill>
                  <a:schemeClr val="tx1"/>
                </a:solidFill>
                <a:latin typeface="Roboto" panose="02000000000000000000" pitchFamily="2" charset="0"/>
                <a:ea typeface="Roboto" panose="02000000000000000000" pitchFamily="2" charset="0"/>
              </a:rPr>
              <a:t>Springpole (5.6M oz Au eq.)</a:t>
            </a:r>
          </a:p>
          <a:p>
            <a:pPr marL="630419" lvl="1" indent="-173262">
              <a:spcAft>
                <a:spcPts val="200"/>
              </a:spcAft>
              <a:buFont typeface="Arial" panose="020B0604020202020204" pitchFamily="34" charset="0"/>
              <a:buChar char="•"/>
            </a:pPr>
            <a:r>
              <a:rPr lang="en-US" sz="2000" dirty="0">
                <a:solidFill>
                  <a:schemeClr val="tx1"/>
                </a:solidFill>
                <a:latin typeface="Roboto" panose="02000000000000000000" pitchFamily="2" charset="0"/>
                <a:ea typeface="Roboto" panose="02000000000000000000" pitchFamily="2" charset="0"/>
              </a:rPr>
              <a:t>N. Leeville (11M oz Au)</a:t>
            </a:r>
          </a:p>
          <a:p>
            <a:pPr marL="630419" lvl="1" indent="-173262">
              <a:spcAft>
                <a:spcPts val="200"/>
              </a:spcAft>
              <a:buFont typeface="Arial" panose="020B0604020202020204" pitchFamily="34" charset="0"/>
              <a:buChar char="•"/>
            </a:pPr>
            <a:r>
              <a:rPr lang="en-US" sz="2000" dirty="0">
                <a:solidFill>
                  <a:schemeClr val="tx1"/>
                </a:solidFill>
                <a:latin typeface="Roboto" panose="02000000000000000000" pitchFamily="2" charset="0"/>
                <a:ea typeface="Roboto" panose="02000000000000000000" pitchFamily="2" charset="0"/>
              </a:rPr>
              <a:t>Rattlesnake (1.6M oz Au)</a:t>
            </a:r>
          </a:p>
          <a:p>
            <a:pPr marL="630419" lvl="1" indent="-173262">
              <a:spcAft>
                <a:spcPts val="200"/>
              </a:spcAft>
              <a:buFont typeface="Arial" panose="020B0604020202020204" pitchFamily="34" charset="0"/>
              <a:buChar char="•"/>
            </a:pPr>
            <a:r>
              <a:rPr lang="en-US" sz="2000" dirty="0">
                <a:solidFill>
                  <a:schemeClr val="tx1"/>
                </a:solidFill>
                <a:latin typeface="Roboto" panose="02000000000000000000" pitchFamily="2" charset="0"/>
                <a:ea typeface="Roboto" panose="02000000000000000000" pitchFamily="2" charset="0"/>
              </a:rPr>
              <a:t>Novo’s Beatons Creek (1.0M oz Au) + Pilbara (10M oz Au potential)</a:t>
            </a:r>
          </a:p>
          <a:p>
            <a:pPr marL="630419" lvl="1" indent="-173262">
              <a:spcAft>
                <a:spcPts val="200"/>
              </a:spcAft>
              <a:buFont typeface="Arial" panose="020B0604020202020204" pitchFamily="34" charset="0"/>
              <a:buChar char="•"/>
            </a:pPr>
            <a:r>
              <a:rPr lang="en-US" sz="2000" dirty="0">
                <a:solidFill>
                  <a:schemeClr val="tx1"/>
                </a:solidFill>
                <a:latin typeface="Roboto" panose="02000000000000000000" pitchFamily="2" charset="0"/>
                <a:ea typeface="Roboto" panose="02000000000000000000" pitchFamily="2" charset="0"/>
              </a:rPr>
              <a:t>Fosterville (3.5M oz high-grade Au)</a:t>
            </a:r>
          </a:p>
          <a:p>
            <a:pPr marL="630419" lvl="1" indent="-173262">
              <a:spcAft>
                <a:spcPts val="200"/>
              </a:spcAft>
              <a:buFont typeface="Arial" panose="020B0604020202020204" pitchFamily="34" charset="0"/>
              <a:buChar char="•"/>
            </a:pPr>
            <a:r>
              <a:rPr lang="en-US" sz="2000" dirty="0">
                <a:solidFill>
                  <a:schemeClr val="tx1"/>
                </a:solidFill>
                <a:latin typeface="Roboto" panose="02000000000000000000" pitchFamily="2" charset="0"/>
                <a:ea typeface="Roboto" panose="02000000000000000000" pitchFamily="2" charset="0"/>
              </a:rPr>
              <a:t>Eskay Mining (2.5M oz Au eq. potential)</a:t>
            </a:r>
          </a:p>
          <a:p>
            <a:pPr marL="630419" lvl="1" indent="-173262">
              <a:spcAft>
                <a:spcPts val="200"/>
              </a:spcAft>
              <a:buFont typeface="Arial" panose="020B0604020202020204" pitchFamily="34" charset="0"/>
              <a:buChar char="•"/>
            </a:pPr>
            <a:r>
              <a:rPr lang="en-US" sz="2000" dirty="0">
                <a:solidFill>
                  <a:schemeClr val="tx1"/>
                </a:solidFill>
                <a:latin typeface="Roboto" panose="02000000000000000000" pitchFamily="2" charset="0"/>
                <a:ea typeface="Roboto" panose="02000000000000000000" pitchFamily="2" charset="0"/>
              </a:rPr>
              <a:t>New Found’s Queensway (6M oz high-grade Au potential)</a:t>
            </a:r>
          </a:p>
          <a:p>
            <a:pPr marL="630419" lvl="1" indent="-173262">
              <a:spcAft>
                <a:spcPts val="200"/>
              </a:spcAft>
              <a:buFont typeface="Arial" panose="020B0604020202020204" pitchFamily="34" charset="0"/>
              <a:buChar char="•"/>
            </a:pPr>
            <a:r>
              <a:rPr lang="en-US" sz="2000" dirty="0">
                <a:solidFill>
                  <a:schemeClr val="tx1"/>
                </a:solidFill>
                <a:latin typeface="Roboto" panose="02000000000000000000" pitchFamily="2" charset="0"/>
                <a:ea typeface="Roboto" panose="02000000000000000000" pitchFamily="2" charset="0"/>
              </a:rPr>
              <a:t>Eloro’s Iska Iska (1B oz Ag eq. potential)</a:t>
            </a:r>
          </a:p>
          <a:p>
            <a:pPr marL="630419" lvl="1" indent="-173262">
              <a:spcAft>
                <a:spcPts val="200"/>
              </a:spcAft>
              <a:buFont typeface="Arial" panose="020B0604020202020204" pitchFamily="34" charset="0"/>
              <a:buChar char="•"/>
            </a:pPr>
            <a:r>
              <a:rPr lang="en-US" sz="2000" dirty="0">
                <a:solidFill>
                  <a:schemeClr val="tx1"/>
                </a:solidFill>
                <a:latin typeface="Roboto" panose="02000000000000000000" pitchFamily="2" charset="0"/>
                <a:ea typeface="Roboto" panose="02000000000000000000" pitchFamily="2" charset="0"/>
              </a:rPr>
              <a:t>Lion One’s Tuvatu (3.5M oz Au potential)</a:t>
            </a:r>
          </a:p>
          <a:p>
            <a:pPr marL="630419" lvl="1" indent="-173262">
              <a:spcAft>
                <a:spcPts val="200"/>
              </a:spcAft>
              <a:buFont typeface="Arial" panose="020B0604020202020204" pitchFamily="34" charset="0"/>
              <a:buChar char="•"/>
            </a:pPr>
            <a:r>
              <a:rPr lang="en-US" sz="2000" dirty="0">
                <a:solidFill>
                  <a:schemeClr val="tx1"/>
                </a:solidFill>
                <a:latin typeface="Roboto" panose="02000000000000000000" pitchFamily="2" charset="0"/>
                <a:ea typeface="Roboto" panose="02000000000000000000" pitchFamily="2" charset="0"/>
              </a:rPr>
              <a:t>Snowline’s Valley (14M oz Au potential)</a:t>
            </a:r>
          </a:p>
          <a:p>
            <a:pPr marL="630419" lvl="1" indent="-173262">
              <a:spcAft>
                <a:spcPts val="200"/>
              </a:spcAft>
              <a:buFont typeface="Arial" panose="020B0604020202020204" pitchFamily="34" charset="0"/>
              <a:buChar char="•"/>
            </a:pPr>
            <a:r>
              <a:rPr lang="en-US" sz="2000" dirty="0">
                <a:solidFill>
                  <a:schemeClr val="tx1"/>
                </a:solidFill>
                <a:latin typeface="Roboto" panose="02000000000000000000" pitchFamily="2" charset="0"/>
                <a:ea typeface="Roboto" panose="02000000000000000000" pitchFamily="2" charset="0"/>
              </a:rPr>
              <a:t>San Cristobal’s Isidorito (1B oz high-grade Ag eq. potential)</a:t>
            </a:r>
          </a:p>
          <a:p>
            <a:pPr marL="630419" lvl="1" indent="-173262">
              <a:spcAft>
                <a:spcPts val="200"/>
              </a:spcAft>
              <a:buFont typeface="Arial" panose="020B0604020202020204" pitchFamily="34" charset="0"/>
              <a:buChar char="•"/>
            </a:pPr>
            <a:r>
              <a:rPr lang="en-US" sz="2000" dirty="0">
                <a:solidFill>
                  <a:schemeClr val="tx1"/>
                </a:solidFill>
                <a:latin typeface="Roboto" panose="02000000000000000000" pitchFamily="2" charset="0"/>
                <a:ea typeface="Roboto" panose="02000000000000000000" pitchFamily="2" charset="0"/>
              </a:rPr>
              <a:t>Goliath’s Surebet (5M oz Au eq. potential) </a:t>
            </a:r>
          </a:p>
        </p:txBody>
      </p:sp>
      <p:pic>
        <p:nvPicPr>
          <p:cNvPr id="9" name="Picture 8">
            <a:extLst>
              <a:ext uri="{FF2B5EF4-FFF2-40B4-BE49-F238E27FC236}">
                <a16:creationId xmlns:a16="http://schemas.microsoft.com/office/drawing/2014/main" id="{1AE96950-21D7-5348-8C19-9F0672047B26}"/>
              </a:ext>
            </a:extLst>
          </p:cNvPr>
          <p:cNvPicPr>
            <a:picLocks noChangeAspect="1"/>
          </p:cNvPicPr>
          <p:nvPr/>
        </p:nvPicPr>
        <p:blipFill>
          <a:blip r:embed="rId6"/>
          <a:stretch>
            <a:fillRect/>
          </a:stretch>
        </p:blipFill>
        <p:spPr>
          <a:xfrm>
            <a:off x="13755186" y="6832654"/>
            <a:ext cx="6135508" cy="3434210"/>
          </a:xfrm>
          <a:prstGeom prst="rect">
            <a:avLst/>
          </a:prstGeom>
          <a:ln>
            <a:noFill/>
          </a:ln>
          <a:effectLst>
            <a:softEdge rad="112500"/>
          </a:effectLst>
        </p:spPr>
      </p:pic>
      <p:sp>
        <p:nvSpPr>
          <p:cNvPr id="16" name="Slide Number Placeholder 1">
            <a:extLst>
              <a:ext uri="{FF2B5EF4-FFF2-40B4-BE49-F238E27FC236}">
                <a16:creationId xmlns:a16="http://schemas.microsoft.com/office/drawing/2014/main" id="{6982BAA9-0822-4BC8-BB6B-1C6BF8472EEC}"/>
              </a:ext>
            </a:extLst>
          </p:cNvPr>
          <p:cNvSpPr txBox="1">
            <a:spLocks/>
          </p:cNvSpPr>
          <p:nvPr/>
        </p:nvSpPr>
        <p:spPr>
          <a:xfrm>
            <a:off x="9903155" y="10707642"/>
            <a:ext cx="297794" cy="218008"/>
          </a:xfrm>
          <a:prstGeom prst="rect">
            <a:avLst/>
          </a:prstGeom>
        </p:spPr>
        <p:txBody>
          <a:bodyPr wrap="square" lIns="0" tIns="0" rIns="0" bIns="0">
            <a:spAutoFit/>
          </a:bodyPr>
          <a:lstStyle>
            <a:defPPr>
              <a:defRPr lang="en-US"/>
            </a:defPPr>
            <a:lvl1pPr marL="0" algn="l" defTabSz="914400" rtl="0" eaLnBrk="1" latinLnBrk="0" hangingPunct="1">
              <a:defRPr sz="1450" b="0" i="0" kern="1200">
                <a:solidFill>
                  <a:schemeClr val="tx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098">
              <a:lnSpc>
                <a:spcPts val="1735"/>
              </a:lnSpc>
            </a:pPr>
            <a:fld id="{81D60167-4931-47E6-BA6A-407CBD079E47}" type="slidenum">
              <a:rPr lang="en-US" sz="1449" spc="15"/>
              <a:pPr marL="38098">
                <a:lnSpc>
                  <a:spcPts val="1735"/>
                </a:lnSpc>
              </a:pPr>
              <a:t>6</a:t>
            </a:fld>
            <a:endParaRPr lang="en-US" sz="1449" spc="15" dirty="0"/>
          </a:p>
        </p:txBody>
      </p:sp>
      <p:sp>
        <p:nvSpPr>
          <p:cNvPr id="19" name="Rounded Rectangle 2">
            <a:extLst>
              <a:ext uri="{FF2B5EF4-FFF2-40B4-BE49-F238E27FC236}">
                <a16:creationId xmlns:a16="http://schemas.microsoft.com/office/drawing/2014/main" id="{4BB4615D-E071-479F-BCA2-B703F94E6961}"/>
              </a:ext>
            </a:extLst>
          </p:cNvPr>
          <p:cNvSpPr/>
          <p:nvPr/>
        </p:nvSpPr>
        <p:spPr>
          <a:xfrm>
            <a:off x="4976818" y="3187043"/>
            <a:ext cx="8409470" cy="2315243"/>
          </a:xfrm>
          <a:prstGeom prst="roundRect">
            <a:avLst/>
          </a:prstGeom>
          <a:ln>
            <a:solidFill>
              <a:srgbClr val="1E3359"/>
            </a:solidFill>
          </a:ln>
        </p:spPr>
        <p:style>
          <a:lnRef idx="2">
            <a:schemeClr val="accent1"/>
          </a:lnRef>
          <a:fillRef idx="1">
            <a:schemeClr val="lt1"/>
          </a:fillRef>
          <a:effectRef idx="0">
            <a:schemeClr val="accent1"/>
          </a:effectRef>
          <a:fontRef idx="minor">
            <a:schemeClr val="dk1"/>
          </a:fontRef>
        </p:style>
        <p:txBody>
          <a:bodyPr rtlCol="0" anchor="ctr"/>
          <a:lstStyle/>
          <a:p>
            <a:pPr algn="ctr">
              <a:spcAft>
                <a:spcPts val="999"/>
              </a:spcAft>
            </a:pPr>
            <a:r>
              <a:rPr lang="en-US" sz="2399" dirty="0">
                <a:solidFill>
                  <a:schemeClr val="tx1"/>
                </a:solidFill>
                <a:latin typeface="Roboto" panose="02000000000000000000" pitchFamily="2" charset="0"/>
                <a:ea typeface="Roboto" panose="02000000000000000000" pitchFamily="2" charset="0"/>
              </a:rPr>
              <a:t>Experience</a:t>
            </a:r>
            <a:endParaRPr lang="en-US" sz="1200" dirty="0">
              <a:solidFill>
                <a:schemeClr val="tx1"/>
              </a:solidFill>
              <a:latin typeface="Roboto" panose="02000000000000000000" pitchFamily="2" charset="0"/>
              <a:ea typeface="Roboto" panose="02000000000000000000" pitchFamily="2" charset="0"/>
            </a:endParaRPr>
          </a:p>
          <a:p>
            <a:pPr marL="630419" lvl="1" indent="-173262">
              <a:spcAft>
                <a:spcPts val="200"/>
              </a:spcAft>
              <a:buFont typeface="Arial" panose="020B0604020202020204" pitchFamily="34" charset="0"/>
              <a:buChar char="•"/>
            </a:pPr>
            <a:r>
              <a:rPr lang="en-US" sz="2000" dirty="0">
                <a:solidFill>
                  <a:schemeClr val="tx1"/>
                </a:solidFill>
                <a:latin typeface="Roboto" panose="02000000000000000000" pitchFamily="2" charset="0"/>
                <a:ea typeface="Roboto" panose="02000000000000000000" pitchFamily="2" charset="0"/>
              </a:rPr>
              <a:t>Homestake Mining (acquired by Barrick Gold), Newcrest Mining, Newmont Mining, Gold Canyon Resources, Novo Resources, Eskay Mining, New Found Gold, and San Cristobal Mining.</a:t>
            </a:r>
          </a:p>
          <a:p>
            <a:pPr marL="630419" lvl="1" indent="-173262">
              <a:spcAft>
                <a:spcPts val="200"/>
              </a:spcAft>
              <a:buFont typeface="Arial" panose="020B0604020202020204" pitchFamily="34" charset="0"/>
              <a:buChar char="•"/>
            </a:pPr>
            <a:r>
              <a:rPr lang="en-US" sz="2000" dirty="0">
                <a:solidFill>
                  <a:schemeClr val="tx1"/>
                </a:solidFill>
                <a:latin typeface="Roboto" panose="02000000000000000000" pitchFamily="2" charset="0"/>
                <a:ea typeface="Roboto" panose="02000000000000000000" pitchFamily="2" charset="0"/>
              </a:rPr>
              <a:t>Advisor to Eric Sprott/Kirkland Lake – Fosterville</a:t>
            </a:r>
            <a:endParaRPr lang="en-US" sz="2000" dirty="0">
              <a:solidFill>
                <a:srgbClr val="5E5E5E"/>
              </a:solidFill>
              <a:latin typeface="Trebuchet MS" panose="020B0603020202020204" pitchFamily="34" charset="0"/>
            </a:endParaRPr>
          </a:p>
          <a:p>
            <a:pPr algn="ctr"/>
            <a:endParaRPr lang="en-US" sz="1801" dirty="0">
              <a:solidFill>
                <a:srgbClr val="1E376F"/>
              </a:solidFill>
            </a:endParaRPr>
          </a:p>
        </p:txBody>
      </p:sp>
      <p:sp>
        <p:nvSpPr>
          <p:cNvPr id="20" name="Rounded Rectangle 2">
            <a:extLst>
              <a:ext uri="{FF2B5EF4-FFF2-40B4-BE49-F238E27FC236}">
                <a16:creationId xmlns:a16="http://schemas.microsoft.com/office/drawing/2014/main" id="{814869DB-4EF8-472B-8333-E9834E829BC0}"/>
              </a:ext>
            </a:extLst>
          </p:cNvPr>
          <p:cNvSpPr/>
          <p:nvPr/>
        </p:nvSpPr>
        <p:spPr>
          <a:xfrm>
            <a:off x="4976818" y="1005334"/>
            <a:ext cx="8409470" cy="2047388"/>
          </a:xfrm>
          <a:prstGeom prst="roundRect">
            <a:avLst/>
          </a:prstGeom>
          <a:ln>
            <a:solidFill>
              <a:srgbClr val="1E3359"/>
            </a:solidFill>
          </a:ln>
        </p:spPr>
        <p:style>
          <a:lnRef idx="2">
            <a:schemeClr val="accent1"/>
          </a:lnRef>
          <a:fillRef idx="1">
            <a:schemeClr val="lt1"/>
          </a:fillRef>
          <a:effectRef idx="0">
            <a:schemeClr val="accent1"/>
          </a:effectRef>
          <a:fontRef idx="minor">
            <a:schemeClr val="dk1"/>
          </a:fontRef>
        </p:style>
        <p:txBody>
          <a:bodyPr rtlCol="0" anchor="ctr"/>
          <a:lstStyle/>
          <a:p>
            <a:pPr algn="ctr">
              <a:spcAft>
                <a:spcPts val="999"/>
              </a:spcAft>
            </a:pPr>
            <a:r>
              <a:rPr lang="en-US" sz="2399" dirty="0">
                <a:solidFill>
                  <a:schemeClr val="tx1"/>
                </a:solidFill>
                <a:latin typeface="Roboto" panose="02000000000000000000" pitchFamily="2" charset="0"/>
                <a:ea typeface="Roboto" panose="02000000000000000000" pitchFamily="2" charset="0"/>
              </a:rPr>
              <a:t>Education</a:t>
            </a:r>
            <a:endParaRPr lang="en-US" sz="1200" dirty="0">
              <a:solidFill>
                <a:schemeClr val="tx1"/>
              </a:solidFill>
              <a:latin typeface="Roboto" panose="02000000000000000000" pitchFamily="2" charset="0"/>
              <a:ea typeface="Roboto" panose="02000000000000000000" pitchFamily="2" charset="0"/>
            </a:endParaRPr>
          </a:p>
          <a:p>
            <a:pPr marL="173270" indent="-173270">
              <a:spcAft>
                <a:spcPts val="200"/>
              </a:spcAft>
              <a:buFont typeface="Arial" panose="020B0604020202020204" pitchFamily="34" charset="0"/>
              <a:buChar char="•"/>
            </a:pPr>
            <a:r>
              <a:rPr lang="en-US" sz="2000" dirty="0">
                <a:solidFill>
                  <a:schemeClr val="tx1"/>
                </a:solidFill>
                <a:latin typeface="Roboto" panose="02000000000000000000" pitchFamily="2" charset="0"/>
                <a:ea typeface="Roboto" panose="02000000000000000000" pitchFamily="2" charset="0"/>
              </a:rPr>
              <a:t>M.Sc., Ph.D, Geology &amp; Geochemistry, Colorado School of Mines</a:t>
            </a:r>
          </a:p>
          <a:p>
            <a:pPr marL="173270" indent="-173270">
              <a:spcAft>
                <a:spcPts val="200"/>
              </a:spcAft>
              <a:buFont typeface="Arial" panose="020B0604020202020204" pitchFamily="34" charset="0"/>
              <a:buChar char="•"/>
            </a:pPr>
            <a:r>
              <a:rPr lang="en-US" sz="2000" dirty="0">
                <a:solidFill>
                  <a:schemeClr val="tx1"/>
                </a:solidFill>
                <a:latin typeface="Roboto" panose="02000000000000000000" pitchFamily="2" charset="0"/>
                <a:ea typeface="Roboto" panose="02000000000000000000" pitchFamily="2" charset="0"/>
              </a:rPr>
              <a:t>B.S., Geology, University of Missouri</a:t>
            </a:r>
          </a:p>
          <a:p>
            <a:pPr algn="ctr"/>
            <a:endParaRPr lang="en-US" sz="1801" dirty="0">
              <a:solidFill>
                <a:srgbClr val="1E376F"/>
              </a:solidFill>
            </a:endParaRPr>
          </a:p>
        </p:txBody>
      </p:sp>
      <p:sp>
        <p:nvSpPr>
          <p:cNvPr id="17" name="Crescat Capital Firm Presentation | June 2020…">
            <a:extLst>
              <a:ext uri="{FF2B5EF4-FFF2-40B4-BE49-F238E27FC236}">
                <a16:creationId xmlns:a16="http://schemas.microsoft.com/office/drawing/2014/main" id="{675B3243-1164-D04B-AEFE-FC01E9EF6D13}"/>
              </a:ext>
            </a:extLst>
          </p:cNvPr>
          <p:cNvSpPr txBox="1"/>
          <p:nvPr/>
        </p:nvSpPr>
        <p:spPr>
          <a:xfrm>
            <a:off x="15444640" y="10542812"/>
            <a:ext cx="4172663" cy="4145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80" tIns="41880" rIns="41880" bIns="41880" anchor="ctr">
            <a:spAutoFit/>
          </a:bodyPr>
          <a:lstStyle/>
          <a:p>
            <a:pPr defTabSz="753923">
              <a:defRPr sz="2600">
                <a:solidFill>
                  <a:srgbClr val="A38B2C"/>
                </a:solidFill>
                <a:latin typeface="Roboto"/>
                <a:ea typeface="Roboto"/>
                <a:cs typeface="Roboto"/>
                <a:sym typeface="Roboto"/>
              </a:defRPr>
            </a:pPr>
            <a:r>
              <a:rPr lang="en-US" sz="2144" dirty="0">
                <a:solidFill>
                  <a:schemeClr val="tx1">
                    <a:lumMod val="95000"/>
                    <a:lumOff val="5000"/>
                  </a:schemeClr>
                </a:solidFill>
              </a:rPr>
              <a:t>Crescat Firmwide Presentation</a:t>
            </a:r>
          </a:p>
        </p:txBody>
      </p:sp>
      <p:sp>
        <p:nvSpPr>
          <p:cNvPr id="26" name="Rectangle">
            <a:extLst>
              <a:ext uri="{FF2B5EF4-FFF2-40B4-BE49-F238E27FC236}">
                <a16:creationId xmlns:a16="http://schemas.microsoft.com/office/drawing/2014/main" id="{B84010ED-C746-C04D-A6C7-992E07BA17C1}"/>
              </a:ext>
            </a:extLst>
          </p:cNvPr>
          <p:cNvSpPr/>
          <p:nvPr/>
        </p:nvSpPr>
        <p:spPr>
          <a:xfrm>
            <a:off x="375328" y="1145212"/>
            <a:ext cx="1298650" cy="34359"/>
          </a:xfrm>
          <a:prstGeom prst="rect">
            <a:avLst/>
          </a:prstGeom>
          <a:solidFill>
            <a:srgbClr val="A38B2C"/>
          </a:solidFill>
          <a:ln w="12700">
            <a:miter lim="400000"/>
          </a:ln>
        </p:spPr>
        <p:txBody>
          <a:bodyPr lIns="41880" tIns="41880" rIns="41880" bIns="41880" anchor="ctr"/>
          <a:lstStyle/>
          <a:p>
            <a:pPr algn="ctr" defTabSz="680593">
              <a:defRPr sz="3200">
                <a:solidFill>
                  <a:srgbClr val="FFFFFF"/>
                </a:solidFill>
                <a:latin typeface="Helvetica Neue Medium"/>
                <a:ea typeface="Helvetica Neue Medium"/>
                <a:cs typeface="Helvetica Neue Medium"/>
                <a:sym typeface="Helvetica Neue Medium"/>
              </a:defRPr>
            </a:pPr>
            <a:endParaRPr sz="2638"/>
          </a:p>
        </p:txBody>
      </p:sp>
      <p:sp>
        <p:nvSpPr>
          <p:cNvPr id="5" name="TextBox 4">
            <a:extLst>
              <a:ext uri="{FF2B5EF4-FFF2-40B4-BE49-F238E27FC236}">
                <a16:creationId xmlns:a16="http://schemas.microsoft.com/office/drawing/2014/main" id="{4A78C8C0-FABB-E0B1-BA06-49A89B44D72E}"/>
              </a:ext>
            </a:extLst>
          </p:cNvPr>
          <p:cNvSpPr txBox="1"/>
          <p:nvPr/>
        </p:nvSpPr>
        <p:spPr>
          <a:xfrm>
            <a:off x="166925" y="10967160"/>
            <a:ext cx="19936472" cy="307777"/>
          </a:xfrm>
          <a:prstGeom prst="rect">
            <a:avLst/>
          </a:prstGeom>
          <a:noFill/>
        </p:spPr>
        <p:txBody>
          <a:bodyPr wrap="square" rtlCol="0">
            <a:spAutoFit/>
          </a:bodyPr>
          <a:lstStyle/>
          <a:p>
            <a:r>
              <a:rPr lang="en-US" sz="1400" dirty="0">
                <a:solidFill>
                  <a:srgbClr val="000000"/>
                </a:solidFill>
                <a:latin typeface="Helvetica Neue" panose="02000503000000020004" pitchFamily="2" charset="0"/>
              </a:rPr>
              <a:t>Crescat may or may not have invested in the securities referenced herein. These discoveries are shown to highlight Quinton's career experience. This is not a recommendation or endorsement to buy or sell any security or other financial instrument.</a:t>
            </a:r>
          </a:p>
        </p:txBody>
      </p:sp>
      <p:pic>
        <p:nvPicPr>
          <p:cNvPr id="24" name="Picture 23" descr="A group of men standing in front of a yellow wall&#10;&#10;Description automatically generated">
            <a:extLst>
              <a:ext uri="{FF2B5EF4-FFF2-40B4-BE49-F238E27FC236}">
                <a16:creationId xmlns:a16="http://schemas.microsoft.com/office/drawing/2014/main" id="{71F1D53C-01FF-0B24-C96F-4972CFEE3D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852038" y="1396412"/>
            <a:ext cx="5852160" cy="4389120"/>
          </a:xfrm>
          <a:prstGeom prst="rect">
            <a:avLst/>
          </a:prstGeom>
          <a:ln>
            <a:noFill/>
          </a:ln>
          <a:effectLst>
            <a:softEdge rad="112500"/>
          </a:effectLst>
        </p:spPr>
      </p:pic>
      <p:pic>
        <p:nvPicPr>
          <p:cNvPr id="27" name="Picture 26" descr="A person looking through a hole in the ground&#10;&#10;Description automatically generated">
            <a:extLst>
              <a:ext uri="{FF2B5EF4-FFF2-40B4-BE49-F238E27FC236}">
                <a16:creationId xmlns:a16="http://schemas.microsoft.com/office/drawing/2014/main" id="{55ABADC3-B771-ACE6-84E4-2E7520062D2F}"/>
              </a:ext>
            </a:extLst>
          </p:cNvPr>
          <p:cNvPicPr>
            <a:picLocks noChangeAspect="1"/>
          </p:cNvPicPr>
          <p:nvPr/>
        </p:nvPicPr>
        <p:blipFill>
          <a:blip r:embed="rId8">
            <a:extLst>
              <a:ext uri="{28A0092B-C50C-407E-A947-70E740481C1C}">
                <a14:useLocalDpi xmlns:a14="http://schemas.microsoft.com/office/drawing/2010/main" val="0"/>
              </a:ext>
            </a:extLst>
          </a:blip>
          <a:srcRect l="18205" t="8904" r="38581" b="1"/>
          <a:stretch/>
        </p:blipFill>
        <p:spPr>
          <a:xfrm>
            <a:off x="1314737" y="5905065"/>
            <a:ext cx="2773860" cy="4378055"/>
          </a:xfrm>
          <a:prstGeom prst="rect">
            <a:avLst/>
          </a:prstGeom>
          <a:ln>
            <a:noFill/>
          </a:ln>
          <a:effectLst>
            <a:softEdge rad="112500"/>
          </a:effectLst>
        </p:spPr>
      </p:pic>
    </p:spTree>
    <p:extLst>
      <p:ext uri="{BB962C8B-B14F-4D97-AF65-F5344CB8AC3E}">
        <p14:creationId xmlns:p14="http://schemas.microsoft.com/office/powerpoint/2010/main" val="3676667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ject 3">
            <a:extLst>
              <a:ext uri="{FF2B5EF4-FFF2-40B4-BE49-F238E27FC236}">
                <a16:creationId xmlns:a16="http://schemas.microsoft.com/office/drawing/2014/main" id="{26F55880-F700-4699-A298-EE4E15F339CA}"/>
              </a:ext>
            </a:extLst>
          </p:cNvPr>
          <p:cNvPicPr/>
          <p:nvPr/>
        </p:nvPicPr>
        <p:blipFill>
          <a:blip r:embed="rId2" cstate="print"/>
          <a:stretch>
            <a:fillRect/>
          </a:stretch>
        </p:blipFill>
        <p:spPr>
          <a:xfrm flipH="1">
            <a:off x="0" y="38100"/>
            <a:ext cx="20104096" cy="11271250"/>
          </a:xfrm>
          <a:prstGeom prst="rect">
            <a:avLst/>
          </a:prstGeom>
        </p:spPr>
      </p:pic>
      <p:sp>
        <p:nvSpPr>
          <p:cNvPr id="4" name="object 4"/>
          <p:cNvSpPr txBox="1">
            <a:spLocks noGrp="1"/>
          </p:cNvSpPr>
          <p:nvPr>
            <p:ph type="title"/>
          </p:nvPr>
        </p:nvSpPr>
        <p:spPr>
          <a:xfrm>
            <a:off x="374650" y="331430"/>
            <a:ext cx="14217305" cy="709810"/>
          </a:xfrm>
          <a:prstGeom prst="rect">
            <a:avLst/>
          </a:prstGeom>
        </p:spPr>
        <p:txBody>
          <a:bodyPr vert="horz" wrap="square" lIns="0" tIns="17145" rIns="0" bIns="0" rtlCol="0">
            <a:spAutoFit/>
          </a:bodyPr>
          <a:lstStyle/>
          <a:p>
            <a:pPr marL="12700">
              <a:lnSpc>
                <a:spcPct val="100000"/>
              </a:lnSpc>
              <a:spcBef>
                <a:spcPts val="135"/>
              </a:spcBef>
            </a:pPr>
            <a:r>
              <a:rPr lang="en-US" sz="4500" spc="-130" dirty="0">
                <a:latin typeface="Roboto" panose="02000000000000000000" pitchFamily="2" charset="0"/>
                <a:ea typeface="Roboto" panose="02000000000000000000" pitchFamily="2" charset="0"/>
              </a:rPr>
              <a:t>The Lifecycle of a Gold Mine</a:t>
            </a:r>
            <a:endParaRPr lang="en-US" sz="4500" spc="-140" dirty="0">
              <a:latin typeface="Roboto" panose="02000000000000000000" pitchFamily="2" charset="0"/>
              <a:ea typeface="Roboto" panose="02000000000000000000" pitchFamily="2" charset="0"/>
            </a:endParaRPr>
          </a:p>
        </p:txBody>
      </p:sp>
      <p:sp>
        <p:nvSpPr>
          <p:cNvPr id="2" name="Slide Number Placeholder 1">
            <a:extLst>
              <a:ext uri="{FF2B5EF4-FFF2-40B4-BE49-F238E27FC236}">
                <a16:creationId xmlns:a16="http://schemas.microsoft.com/office/drawing/2014/main" id="{163B38EB-3E04-49B9-A40B-762C4B32E816}"/>
              </a:ext>
            </a:extLst>
          </p:cNvPr>
          <p:cNvSpPr>
            <a:spLocks noGrp="1"/>
          </p:cNvSpPr>
          <p:nvPr>
            <p:ph type="sldNum" sz="quarter" idx="7"/>
          </p:nvPr>
        </p:nvSpPr>
        <p:spPr/>
        <p:txBody>
          <a:bodyPr/>
          <a:lstStyle/>
          <a:p>
            <a:pPr marL="38100" marR="0" lvl="0" indent="0" algn="l" defTabSz="914400" rtl="0" eaLnBrk="1" fontAlgn="auto" latinLnBrk="0" hangingPunct="1">
              <a:lnSpc>
                <a:spcPts val="1735"/>
              </a:lnSpc>
              <a:spcBef>
                <a:spcPts val="0"/>
              </a:spcBef>
              <a:spcAft>
                <a:spcPts val="0"/>
              </a:spcAft>
              <a:buClrTx/>
              <a:buSzTx/>
              <a:buFontTx/>
              <a:buNone/>
              <a:tabLst/>
              <a:defRPr/>
            </a:pPr>
            <a:fld id="{81D60167-4931-47E6-BA6A-407CBD079E47}" type="slidenum">
              <a:rPr kumimoji="0" lang="en-US" sz="1450" b="0" i="0" u="none" strike="noStrike" kern="1200" cap="none" spc="15" normalizeH="0" baseline="0" noProof="0" smtClean="0">
                <a:ln>
                  <a:noFill/>
                </a:ln>
                <a:solidFill>
                  <a:prstClr val="black"/>
                </a:solidFill>
                <a:effectLst/>
                <a:uLnTx/>
                <a:uFillTx/>
                <a:latin typeface="Arial"/>
                <a:ea typeface="+mn-ea"/>
                <a:cs typeface="Arial"/>
              </a:rPr>
              <a:pPr marL="38100" marR="0" lvl="0" indent="0" algn="l" defTabSz="914400" rtl="0" eaLnBrk="1" fontAlgn="auto" latinLnBrk="0" hangingPunct="1">
                <a:lnSpc>
                  <a:spcPts val="1735"/>
                </a:lnSpc>
                <a:spcBef>
                  <a:spcPts val="0"/>
                </a:spcBef>
                <a:spcAft>
                  <a:spcPts val="0"/>
                </a:spcAft>
                <a:buClrTx/>
                <a:buSzTx/>
                <a:buFontTx/>
                <a:buNone/>
                <a:tabLst/>
                <a:defRPr/>
              </a:pPr>
              <a:t>7</a:t>
            </a:fld>
            <a:endParaRPr kumimoji="0" lang="en-US" sz="1450" b="0" i="0" u="none" strike="noStrike" kern="1200" cap="none" spc="15" normalizeH="0" baseline="0" noProof="0" dirty="0">
              <a:ln>
                <a:noFill/>
              </a:ln>
              <a:solidFill>
                <a:prstClr val="black"/>
              </a:solidFill>
              <a:effectLst/>
              <a:uLnTx/>
              <a:uFillTx/>
              <a:latin typeface="Arial"/>
              <a:ea typeface="+mn-ea"/>
              <a:cs typeface="Arial"/>
            </a:endParaRPr>
          </a:p>
        </p:txBody>
      </p:sp>
      <p:pic>
        <p:nvPicPr>
          <p:cNvPr id="12" name="object 6">
            <a:extLst>
              <a:ext uri="{FF2B5EF4-FFF2-40B4-BE49-F238E27FC236}">
                <a16:creationId xmlns:a16="http://schemas.microsoft.com/office/drawing/2014/main" id="{52E326ED-5997-EC48-BDDF-6AC7F4FD65F4}"/>
              </a:ext>
            </a:extLst>
          </p:cNvPr>
          <p:cNvPicPr/>
          <p:nvPr/>
        </p:nvPicPr>
        <p:blipFill rotWithShape="1">
          <a:blip r:embed="rId3" cstate="print"/>
          <a:srcRect l="20132" r="12610" b="39148"/>
          <a:stretch/>
        </p:blipFill>
        <p:spPr>
          <a:xfrm>
            <a:off x="-45076" y="10267188"/>
            <a:ext cx="2438229" cy="814938"/>
          </a:xfrm>
          <a:prstGeom prst="rect">
            <a:avLst/>
          </a:prstGeom>
        </p:spPr>
      </p:pic>
      <p:sp>
        <p:nvSpPr>
          <p:cNvPr id="18" name="Crescat Capital Firm Presentation | June 2020…">
            <a:extLst>
              <a:ext uri="{FF2B5EF4-FFF2-40B4-BE49-F238E27FC236}">
                <a16:creationId xmlns:a16="http://schemas.microsoft.com/office/drawing/2014/main" id="{DBB6C63C-D7E1-6C47-8D30-79877F0B3436}"/>
              </a:ext>
            </a:extLst>
          </p:cNvPr>
          <p:cNvSpPr txBox="1"/>
          <p:nvPr/>
        </p:nvSpPr>
        <p:spPr>
          <a:xfrm>
            <a:off x="15445019" y="10543165"/>
            <a:ext cx="4172955" cy="4145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2144" dirty="0">
                <a:solidFill>
                  <a:schemeClr val="tx1">
                    <a:lumMod val="95000"/>
                    <a:lumOff val="5000"/>
                  </a:schemeClr>
                </a:solidFill>
              </a:rPr>
              <a:t>Crescat Firmwide Presentation</a:t>
            </a:r>
          </a:p>
        </p:txBody>
      </p:sp>
      <p:sp>
        <p:nvSpPr>
          <p:cNvPr id="29" name="Rectangle">
            <a:extLst>
              <a:ext uri="{FF2B5EF4-FFF2-40B4-BE49-F238E27FC236}">
                <a16:creationId xmlns:a16="http://schemas.microsoft.com/office/drawing/2014/main" id="{BD1B22B9-47C6-4F48-AB1B-250C2F76D978}"/>
              </a:ext>
            </a:extLst>
          </p:cNvPr>
          <p:cNvSpPr/>
          <p:nvPr/>
        </p:nvSpPr>
        <p:spPr>
          <a:xfrm>
            <a:off x="374649" y="1144895"/>
            <a:ext cx="1298742" cy="34361"/>
          </a:xfrm>
          <a:prstGeom prst="rect">
            <a:avLst/>
          </a:prstGeom>
          <a:solidFill>
            <a:srgbClr val="A38B2C"/>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pic>
        <p:nvPicPr>
          <p:cNvPr id="5" name="Picture 4">
            <a:extLst>
              <a:ext uri="{FF2B5EF4-FFF2-40B4-BE49-F238E27FC236}">
                <a16:creationId xmlns:a16="http://schemas.microsoft.com/office/drawing/2014/main" id="{4E95A9D1-ACFB-4DF0-AFB6-B95031E865A1}"/>
              </a:ext>
            </a:extLst>
          </p:cNvPr>
          <p:cNvPicPr>
            <a:picLocks noChangeAspect="1"/>
          </p:cNvPicPr>
          <p:nvPr/>
        </p:nvPicPr>
        <p:blipFill>
          <a:blip r:embed="rId4"/>
          <a:stretch>
            <a:fillRect/>
          </a:stretch>
        </p:blipFill>
        <p:spPr>
          <a:xfrm>
            <a:off x="2736850" y="1424052"/>
            <a:ext cx="13411359" cy="8974833"/>
          </a:xfrm>
          <a:prstGeom prst="rect">
            <a:avLst/>
          </a:prstGeom>
        </p:spPr>
      </p:pic>
    </p:spTree>
    <p:extLst>
      <p:ext uri="{BB962C8B-B14F-4D97-AF65-F5344CB8AC3E}">
        <p14:creationId xmlns:p14="http://schemas.microsoft.com/office/powerpoint/2010/main" val="23160954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ject 3">
            <a:extLst>
              <a:ext uri="{FF2B5EF4-FFF2-40B4-BE49-F238E27FC236}">
                <a16:creationId xmlns:a16="http://schemas.microsoft.com/office/drawing/2014/main" id="{6EF95C73-4F8F-46A2-A1D6-EA1EFC0113D7}"/>
              </a:ext>
            </a:extLst>
          </p:cNvPr>
          <p:cNvPicPr/>
          <p:nvPr/>
        </p:nvPicPr>
        <p:blipFill>
          <a:blip r:embed="rId3" cstate="print"/>
          <a:stretch>
            <a:fillRect/>
          </a:stretch>
        </p:blipFill>
        <p:spPr>
          <a:xfrm>
            <a:off x="-34254" y="-36122"/>
            <a:ext cx="20104100" cy="11381594"/>
          </a:xfrm>
          <a:prstGeom prst="rect">
            <a:avLst/>
          </a:prstGeom>
        </p:spPr>
      </p:pic>
      <p:sp>
        <p:nvSpPr>
          <p:cNvPr id="4" name="Slide Number Placeholder 3">
            <a:extLst>
              <a:ext uri="{FF2B5EF4-FFF2-40B4-BE49-F238E27FC236}">
                <a16:creationId xmlns:a16="http://schemas.microsoft.com/office/drawing/2014/main" id="{A275718C-D0A6-4800-8C28-0672EB00C921}"/>
              </a:ext>
            </a:extLst>
          </p:cNvPr>
          <p:cNvSpPr>
            <a:spLocks noGrp="1"/>
          </p:cNvSpPr>
          <p:nvPr>
            <p:ph type="sldNum" sz="quarter" idx="7"/>
          </p:nvPr>
        </p:nvSpPr>
        <p:spPr/>
        <p:txBody>
          <a:bodyPr/>
          <a:lstStyle/>
          <a:p>
            <a:pPr marL="38100">
              <a:lnSpc>
                <a:spcPts val="1735"/>
              </a:lnSpc>
            </a:pPr>
            <a:fld id="{81D60167-4931-47E6-BA6A-407CBD079E47}" type="slidenum">
              <a:rPr lang="en-US" spc="15" smtClean="0"/>
              <a:t>8</a:t>
            </a:fld>
            <a:endParaRPr lang="en-US" spc="15" dirty="0"/>
          </a:p>
        </p:txBody>
      </p:sp>
      <p:sp>
        <p:nvSpPr>
          <p:cNvPr id="9" name="object 4">
            <a:extLst>
              <a:ext uri="{FF2B5EF4-FFF2-40B4-BE49-F238E27FC236}">
                <a16:creationId xmlns:a16="http://schemas.microsoft.com/office/drawing/2014/main" id="{1924C2B0-C872-49D7-A244-59D00F8D8DCE}"/>
              </a:ext>
            </a:extLst>
          </p:cNvPr>
          <p:cNvSpPr txBox="1">
            <a:spLocks noGrp="1"/>
          </p:cNvSpPr>
          <p:nvPr>
            <p:ph type="title"/>
          </p:nvPr>
        </p:nvSpPr>
        <p:spPr>
          <a:xfrm>
            <a:off x="374650" y="293743"/>
            <a:ext cx="11201400" cy="709810"/>
          </a:xfrm>
          <a:prstGeom prst="rect">
            <a:avLst/>
          </a:prstGeom>
        </p:spPr>
        <p:txBody>
          <a:bodyPr vert="horz" wrap="square" lIns="0" tIns="17145" rIns="0" bIns="0" rtlCol="0">
            <a:spAutoFit/>
          </a:bodyPr>
          <a:lstStyle/>
          <a:p>
            <a:pPr>
              <a:defRPr sz="7500">
                <a:solidFill>
                  <a:srgbClr val="1C437A"/>
                </a:solidFill>
                <a:latin typeface="Roboto Thin"/>
                <a:ea typeface="Roboto Thin"/>
                <a:cs typeface="Roboto Thin"/>
                <a:sym typeface="Roboto Thin"/>
              </a:defRPr>
            </a:pPr>
            <a:r>
              <a:rPr lang="en-US" sz="4500" spc="-130" dirty="0">
                <a:solidFill>
                  <a:srgbClr val="1C437A"/>
                </a:solidFill>
                <a:latin typeface="Roboto" panose="02000000000000000000" pitchFamily="2" charset="0"/>
                <a:ea typeface="Roboto" panose="02000000000000000000" pitchFamily="2" charset="0"/>
              </a:rPr>
              <a:t>Precious Metals Comparables</a:t>
            </a:r>
            <a:endParaRPr lang="en-US" sz="4500" dirty="0">
              <a:latin typeface="Roboto" panose="02000000000000000000" pitchFamily="2" charset="0"/>
              <a:ea typeface="Roboto" panose="02000000000000000000" pitchFamily="2" charset="0"/>
            </a:endParaRPr>
          </a:p>
        </p:txBody>
      </p:sp>
      <p:pic>
        <p:nvPicPr>
          <p:cNvPr id="8" name="object 6">
            <a:extLst>
              <a:ext uri="{FF2B5EF4-FFF2-40B4-BE49-F238E27FC236}">
                <a16:creationId xmlns:a16="http://schemas.microsoft.com/office/drawing/2014/main" id="{6DC73625-8A9B-7C4C-BAC2-D87E0FE98440}"/>
              </a:ext>
            </a:extLst>
          </p:cNvPr>
          <p:cNvPicPr/>
          <p:nvPr/>
        </p:nvPicPr>
        <p:blipFill rotWithShape="1">
          <a:blip r:embed="rId4" cstate="print"/>
          <a:srcRect l="20132" r="12610" b="39148"/>
          <a:stretch/>
        </p:blipFill>
        <p:spPr>
          <a:xfrm>
            <a:off x="-45076" y="10267188"/>
            <a:ext cx="2438229" cy="814938"/>
          </a:xfrm>
          <a:prstGeom prst="rect">
            <a:avLst/>
          </a:prstGeom>
        </p:spPr>
      </p:pic>
      <p:sp>
        <p:nvSpPr>
          <p:cNvPr id="12" name="Crescat Capital Firm Presentation | June 2020…">
            <a:extLst>
              <a:ext uri="{FF2B5EF4-FFF2-40B4-BE49-F238E27FC236}">
                <a16:creationId xmlns:a16="http://schemas.microsoft.com/office/drawing/2014/main" id="{82F299EE-54D3-4B4D-9986-AA6FA7AD2CA1}"/>
              </a:ext>
            </a:extLst>
          </p:cNvPr>
          <p:cNvSpPr txBox="1"/>
          <p:nvPr/>
        </p:nvSpPr>
        <p:spPr>
          <a:xfrm>
            <a:off x="15627452" y="10667578"/>
            <a:ext cx="4172955" cy="4145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2144" dirty="0">
                <a:solidFill>
                  <a:schemeClr val="tx1">
                    <a:lumMod val="95000"/>
                    <a:lumOff val="5000"/>
                  </a:schemeClr>
                </a:solidFill>
              </a:rPr>
              <a:t>Crescat Firmwide Presentation</a:t>
            </a:r>
          </a:p>
        </p:txBody>
      </p:sp>
      <p:sp>
        <p:nvSpPr>
          <p:cNvPr id="21" name="Rectangle">
            <a:extLst>
              <a:ext uri="{FF2B5EF4-FFF2-40B4-BE49-F238E27FC236}">
                <a16:creationId xmlns:a16="http://schemas.microsoft.com/office/drawing/2014/main" id="{4B10D8D1-EEAA-5E47-89B0-B3DF27FAEF15}"/>
              </a:ext>
            </a:extLst>
          </p:cNvPr>
          <p:cNvSpPr/>
          <p:nvPr/>
        </p:nvSpPr>
        <p:spPr>
          <a:xfrm>
            <a:off x="374649" y="1144895"/>
            <a:ext cx="1298742" cy="34361"/>
          </a:xfrm>
          <a:prstGeom prst="rect">
            <a:avLst/>
          </a:prstGeom>
          <a:solidFill>
            <a:srgbClr val="A38B2C"/>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pic>
        <p:nvPicPr>
          <p:cNvPr id="3" name="Picture 2">
            <a:extLst>
              <a:ext uri="{FF2B5EF4-FFF2-40B4-BE49-F238E27FC236}">
                <a16:creationId xmlns:a16="http://schemas.microsoft.com/office/drawing/2014/main" id="{1F4D2623-0C41-5967-4A57-69266686C21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9408" y="1241418"/>
            <a:ext cx="11996775" cy="8552156"/>
          </a:xfrm>
          <a:prstGeom prst="rect">
            <a:avLst/>
          </a:prstGeom>
        </p:spPr>
      </p:pic>
      <p:sp>
        <p:nvSpPr>
          <p:cNvPr id="2" name="TextBox 1">
            <a:extLst>
              <a:ext uri="{FF2B5EF4-FFF2-40B4-BE49-F238E27FC236}">
                <a16:creationId xmlns:a16="http://schemas.microsoft.com/office/drawing/2014/main" id="{5F1AAEED-482E-2BA7-519D-1001160C6F3B}"/>
              </a:ext>
            </a:extLst>
          </p:cNvPr>
          <p:cNvSpPr txBox="1"/>
          <p:nvPr/>
        </p:nvSpPr>
        <p:spPr>
          <a:xfrm>
            <a:off x="4100256" y="9813202"/>
            <a:ext cx="11835077" cy="954107"/>
          </a:xfrm>
          <a:prstGeom prst="rect">
            <a:avLst/>
          </a:prstGeom>
          <a:noFill/>
        </p:spPr>
        <p:txBody>
          <a:bodyPr wrap="square" rtlCol="0">
            <a:spAutoFit/>
          </a:bodyPr>
          <a:lstStyle/>
          <a:p>
            <a:r>
              <a:rPr lang="en-US" sz="1400" dirty="0">
                <a:solidFill>
                  <a:srgbClr val="000000"/>
                </a:solidFill>
                <a:latin typeface="Helvetica Neue" panose="02000503000000020004" pitchFamily="2" charset="0"/>
              </a:rPr>
              <a:t>Companies shown here were selected based on the following criteria 1) The company was acquired by a mid-tier or major mining company 2) Within 2 years before or after the acquisition, the company had a published resource and/or reserve 3) The company was bought for one specific discovery 4) The first resource and/or reserve update after the acquisition was &gt;1,000,000 Au Equivalent Ounces. Crescat may or may not have held the securities referenced herein. This is not a recommendation or endorsement to buy or sell any security or other financial instrument.</a:t>
            </a:r>
          </a:p>
        </p:txBody>
      </p:sp>
    </p:spTree>
    <p:extLst>
      <p:ext uri="{BB962C8B-B14F-4D97-AF65-F5344CB8AC3E}">
        <p14:creationId xmlns:p14="http://schemas.microsoft.com/office/powerpoint/2010/main" val="2100753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ject 3">
            <a:extLst>
              <a:ext uri="{FF2B5EF4-FFF2-40B4-BE49-F238E27FC236}">
                <a16:creationId xmlns:a16="http://schemas.microsoft.com/office/drawing/2014/main" id="{6EF95C73-4F8F-46A2-A1D6-EA1EFC0113D7}"/>
              </a:ext>
            </a:extLst>
          </p:cNvPr>
          <p:cNvPicPr/>
          <p:nvPr/>
        </p:nvPicPr>
        <p:blipFill>
          <a:blip r:embed="rId3" cstate="print"/>
          <a:stretch>
            <a:fillRect/>
          </a:stretch>
        </p:blipFill>
        <p:spPr>
          <a:xfrm>
            <a:off x="-34254" y="-36122"/>
            <a:ext cx="20104100" cy="11381594"/>
          </a:xfrm>
          <a:prstGeom prst="rect">
            <a:avLst/>
          </a:prstGeom>
        </p:spPr>
      </p:pic>
      <p:sp>
        <p:nvSpPr>
          <p:cNvPr id="4" name="Slide Number Placeholder 3">
            <a:extLst>
              <a:ext uri="{FF2B5EF4-FFF2-40B4-BE49-F238E27FC236}">
                <a16:creationId xmlns:a16="http://schemas.microsoft.com/office/drawing/2014/main" id="{A275718C-D0A6-4800-8C28-0672EB00C921}"/>
              </a:ext>
            </a:extLst>
          </p:cNvPr>
          <p:cNvSpPr>
            <a:spLocks noGrp="1"/>
          </p:cNvSpPr>
          <p:nvPr>
            <p:ph type="sldNum" sz="quarter" idx="7"/>
          </p:nvPr>
        </p:nvSpPr>
        <p:spPr/>
        <p:txBody>
          <a:bodyPr/>
          <a:lstStyle/>
          <a:p>
            <a:pPr marL="38100">
              <a:lnSpc>
                <a:spcPts val="1735"/>
              </a:lnSpc>
            </a:pPr>
            <a:fld id="{81D60167-4931-47E6-BA6A-407CBD079E47}" type="slidenum">
              <a:rPr lang="en-US" spc="15" smtClean="0"/>
              <a:t>9</a:t>
            </a:fld>
            <a:endParaRPr lang="en-US" spc="15" dirty="0"/>
          </a:p>
        </p:txBody>
      </p:sp>
      <p:sp>
        <p:nvSpPr>
          <p:cNvPr id="9" name="object 4">
            <a:extLst>
              <a:ext uri="{FF2B5EF4-FFF2-40B4-BE49-F238E27FC236}">
                <a16:creationId xmlns:a16="http://schemas.microsoft.com/office/drawing/2014/main" id="{1924C2B0-C872-49D7-A244-59D00F8D8DCE}"/>
              </a:ext>
            </a:extLst>
          </p:cNvPr>
          <p:cNvSpPr txBox="1">
            <a:spLocks noGrp="1"/>
          </p:cNvSpPr>
          <p:nvPr>
            <p:ph type="title"/>
          </p:nvPr>
        </p:nvSpPr>
        <p:spPr>
          <a:xfrm>
            <a:off x="374650" y="293743"/>
            <a:ext cx="15697200" cy="709810"/>
          </a:xfrm>
          <a:prstGeom prst="rect">
            <a:avLst/>
          </a:prstGeom>
        </p:spPr>
        <p:txBody>
          <a:bodyPr vert="horz" wrap="square" lIns="0" tIns="17145" rIns="0" bIns="0" rtlCol="0">
            <a:spAutoFit/>
          </a:bodyPr>
          <a:lstStyle/>
          <a:p>
            <a:pPr>
              <a:defRPr sz="7500">
                <a:solidFill>
                  <a:srgbClr val="1C437A"/>
                </a:solidFill>
                <a:latin typeface="Roboto Thin"/>
                <a:ea typeface="Roboto Thin"/>
                <a:cs typeface="Roboto Thin"/>
                <a:sym typeface="Roboto Thin"/>
              </a:defRPr>
            </a:pPr>
            <a:r>
              <a:rPr lang="en-US" sz="4500" spc="-130" dirty="0">
                <a:solidFill>
                  <a:srgbClr val="1C437A"/>
                </a:solidFill>
                <a:latin typeface="Roboto" panose="02000000000000000000" pitchFamily="2" charset="0"/>
                <a:ea typeface="Roboto" panose="02000000000000000000" pitchFamily="2" charset="0"/>
              </a:rPr>
              <a:t>Activist Metals Portfolio Including San Cristobal Side Pocket</a:t>
            </a:r>
            <a:endParaRPr lang="en-US" sz="4500" dirty="0">
              <a:latin typeface="Roboto" panose="02000000000000000000" pitchFamily="2" charset="0"/>
              <a:ea typeface="Roboto" panose="02000000000000000000" pitchFamily="2" charset="0"/>
            </a:endParaRPr>
          </a:p>
        </p:txBody>
      </p:sp>
      <p:sp>
        <p:nvSpPr>
          <p:cNvPr id="21" name="Rectangle">
            <a:extLst>
              <a:ext uri="{FF2B5EF4-FFF2-40B4-BE49-F238E27FC236}">
                <a16:creationId xmlns:a16="http://schemas.microsoft.com/office/drawing/2014/main" id="{4B10D8D1-EEAA-5E47-89B0-B3DF27FAEF15}"/>
              </a:ext>
            </a:extLst>
          </p:cNvPr>
          <p:cNvSpPr/>
          <p:nvPr/>
        </p:nvSpPr>
        <p:spPr>
          <a:xfrm>
            <a:off x="374649" y="1144895"/>
            <a:ext cx="1298742" cy="34361"/>
          </a:xfrm>
          <a:prstGeom prst="rect">
            <a:avLst/>
          </a:prstGeom>
          <a:solidFill>
            <a:srgbClr val="A38B2C"/>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pic>
        <p:nvPicPr>
          <p:cNvPr id="3" name="Picture 2">
            <a:extLst>
              <a:ext uri="{FF2B5EF4-FFF2-40B4-BE49-F238E27FC236}">
                <a16:creationId xmlns:a16="http://schemas.microsoft.com/office/drawing/2014/main" id="{8CF8ECD6-951A-80C7-AF12-9F5D739D07E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11624" y="1312075"/>
            <a:ext cx="17680850" cy="8600997"/>
          </a:xfrm>
          <a:prstGeom prst="rect">
            <a:avLst/>
          </a:prstGeom>
        </p:spPr>
      </p:pic>
      <p:sp>
        <p:nvSpPr>
          <p:cNvPr id="2" name="TextBox 1">
            <a:extLst>
              <a:ext uri="{FF2B5EF4-FFF2-40B4-BE49-F238E27FC236}">
                <a16:creationId xmlns:a16="http://schemas.microsoft.com/office/drawing/2014/main" id="{47FF4616-93C7-742D-914D-2BBFB70E5909}"/>
              </a:ext>
            </a:extLst>
          </p:cNvPr>
          <p:cNvSpPr txBox="1"/>
          <p:nvPr/>
        </p:nvSpPr>
        <p:spPr>
          <a:xfrm>
            <a:off x="146051" y="9813202"/>
            <a:ext cx="19583400" cy="1169551"/>
          </a:xfrm>
          <a:prstGeom prst="rect">
            <a:avLst/>
          </a:prstGeom>
          <a:noFill/>
        </p:spPr>
        <p:txBody>
          <a:bodyPr wrap="square" rtlCol="0">
            <a:spAutoFit/>
          </a:bodyPr>
          <a:lstStyle/>
          <a:p>
            <a:r>
              <a:rPr lang="en-US" sz="1400" kern="100" dirty="0">
                <a:effectLst/>
                <a:latin typeface="Roboto" panose="02000000000000000000" pitchFamily="2" charset="0"/>
                <a:ea typeface="Roboto" panose="02000000000000000000" pitchFamily="2" charset="0"/>
                <a:cs typeface="Roboto" panose="02000000000000000000" pitchFamily="2" charset="0"/>
              </a:rPr>
              <a:t>The activist metals portfolio subset consists of firmwide holdings across all </a:t>
            </a:r>
            <a:r>
              <a:rPr lang="en-US" sz="1400" kern="100" dirty="0" err="1">
                <a:effectLst/>
                <a:latin typeface="Roboto" panose="02000000000000000000" pitchFamily="2" charset="0"/>
                <a:ea typeface="Roboto" panose="02000000000000000000" pitchFamily="2" charset="0"/>
                <a:cs typeface="Roboto" panose="02000000000000000000" pitchFamily="2" charset="0"/>
              </a:rPr>
              <a:t>Crescat</a:t>
            </a:r>
            <a:r>
              <a:rPr lang="en-US" sz="1400" kern="100" dirty="0">
                <a:effectLst/>
                <a:latin typeface="Roboto" panose="02000000000000000000" pitchFamily="2" charset="0"/>
                <a:ea typeface="Roboto" panose="02000000000000000000" pitchFamily="2" charset="0"/>
                <a:cs typeface="Roboto" panose="02000000000000000000" pitchFamily="2" charset="0"/>
              </a:rPr>
              <a:t> funds and SMA accounts in the mining industry where </a:t>
            </a:r>
            <a:r>
              <a:rPr lang="en-US" sz="1400" kern="100" dirty="0" err="1">
                <a:effectLst/>
                <a:latin typeface="Roboto" panose="02000000000000000000" pitchFamily="2" charset="0"/>
                <a:ea typeface="Roboto" panose="02000000000000000000" pitchFamily="2" charset="0"/>
                <a:cs typeface="Roboto" panose="02000000000000000000" pitchFamily="2" charset="0"/>
              </a:rPr>
              <a:t>Crescat</a:t>
            </a:r>
            <a:r>
              <a:rPr lang="en-US" sz="1400" kern="100" dirty="0">
                <a:effectLst/>
                <a:latin typeface="Roboto" panose="02000000000000000000" pitchFamily="2" charset="0"/>
                <a:ea typeface="Roboto" panose="02000000000000000000" pitchFamily="2" charset="0"/>
                <a:cs typeface="Roboto" panose="02000000000000000000" pitchFamily="2" charset="0"/>
              </a:rPr>
              <a:t> strives to help companies build economic metal resources through exploration and drilling. </a:t>
            </a:r>
            <a:r>
              <a:rPr lang="en-US" sz="1400" kern="100" dirty="0" err="1">
                <a:effectLst/>
                <a:latin typeface="Roboto" panose="02000000000000000000" pitchFamily="2" charset="0"/>
                <a:ea typeface="Roboto" panose="02000000000000000000" pitchFamily="2" charset="0"/>
                <a:cs typeface="Roboto" panose="02000000000000000000" pitchFamily="2" charset="0"/>
              </a:rPr>
              <a:t>Crescat</a:t>
            </a:r>
            <a:r>
              <a:rPr lang="en-US" sz="1400" kern="100" dirty="0">
                <a:effectLst/>
                <a:latin typeface="Roboto" panose="02000000000000000000" pitchFamily="2" charset="0"/>
                <a:ea typeface="Roboto" panose="02000000000000000000" pitchFamily="2" charset="0"/>
                <a:cs typeface="Roboto" panose="02000000000000000000" pitchFamily="2" charset="0"/>
              </a:rPr>
              <a:t> target resource estimates are based on internal modeling and include various assumptions based on analysis of geology, geophysics, geochemistry, historic drill assays, and metallurgical recovery data received to date. Estimates are displayed on a gold equivalent basis based on current price-to-gold ratios for silver, copper, and other metals if the primary metal is other than gold. Further drilling, assaying, resource modeling, and engineering studies will be required to determine whether Crescat’s target resource estimates can be reasonably expected to be achieved. Crescat’s target resource estimates are updated monthly across the entire portfolio. The number of active drills includes those currently in operation doing exploration and/or infill drilling or expected over the next twelve months based on drilling plans and Crescat’s assessment of the company’s ability to finance and execute those plans.</a:t>
            </a:r>
            <a:endParaRPr lang="en-US" sz="1400" dirty="0">
              <a:solidFill>
                <a:srgbClr val="000000"/>
              </a:solidFill>
              <a:latin typeface="Helvetica Neue" panose="02000503000000020004" pitchFamily="2" charset="0"/>
            </a:endParaRPr>
          </a:p>
        </p:txBody>
      </p:sp>
    </p:spTree>
    <p:extLst>
      <p:ext uri="{BB962C8B-B14F-4D97-AF65-F5344CB8AC3E}">
        <p14:creationId xmlns:p14="http://schemas.microsoft.com/office/powerpoint/2010/main" val="2128883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7424C274CC5C845BF7ABFD6372A8E70" ma:contentTypeVersion="11" ma:contentTypeDescription="Create a new document." ma:contentTypeScope="" ma:versionID="905d3380609a079c74a799c748cb1bff">
  <xsd:schema xmlns:xsd="http://www.w3.org/2001/XMLSchema" xmlns:xs="http://www.w3.org/2001/XMLSchema" xmlns:p="http://schemas.microsoft.com/office/2006/metadata/properties" xmlns:ns2="73a87e7b-820e-4c2e-b720-9de847c44000" targetNamespace="http://schemas.microsoft.com/office/2006/metadata/properties" ma:root="true" ma:fieldsID="7a8094c3015c410217a893724cea4df9" ns2:_="">
    <xsd:import namespace="73a87e7b-820e-4c2e-b720-9de847c4400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a87e7b-820e-4c2e-b720-9de847c440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365f03d8-df2e-40f0-9e15-6f038d66c053" ma:termSetId="09814cd3-568e-fe90-9814-8d621ff8fb84" ma:anchorId="fba54fb3-c3e1-fe81-a776-ca4b69148c4d" ma:open="true" ma:isKeyword="false">
      <xsd:complexType>
        <xsd:sequence>
          <xsd:element ref="pc:Terms" minOccurs="0" maxOccurs="1"/>
        </xsd:sequence>
      </xsd:complexType>
    </xsd:element>
    <xsd:element name="MediaServiceLocation" ma:index="18"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3a87e7b-820e-4c2e-b720-9de847c44000">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051020C-902A-4F80-ADAF-12354BE4D0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a87e7b-820e-4c2e-b720-9de847c4400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9A45232-8659-4AA3-8D1E-39DCD16D6FDC}">
  <ds:schemaRefs>
    <ds:schemaRef ds:uri="http://schemas.microsoft.com/office/infopath/2007/PartnerControls"/>
    <ds:schemaRef ds:uri="73a87e7b-820e-4c2e-b720-9de847c44000"/>
    <ds:schemaRef ds:uri="http://schemas.openxmlformats.org/package/2006/metadata/core-properties"/>
    <ds:schemaRef ds:uri="http://www.w3.org/XML/1998/namespace"/>
    <ds:schemaRef ds:uri="http://purl.org/dc/elements/1.1/"/>
    <ds:schemaRef ds:uri="http://purl.org/dc/terms/"/>
    <ds:schemaRef ds:uri="http://schemas.microsoft.com/office/2006/documentManagement/type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B5F6E1E3-9268-403C-A6F2-12A2E0DA3AE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94428</TotalTime>
  <Words>8936</Words>
  <Application>Microsoft Macintosh PowerPoint</Application>
  <PresentationFormat>Custom</PresentationFormat>
  <Paragraphs>530</Paragraphs>
  <Slides>52</Slides>
  <Notes>11</Notes>
  <HiddenSlides>0</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52</vt:i4>
      </vt:variant>
    </vt:vector>
  </HeadingPairs>
  <TitlesOfParts>
    <vt:vector size="66" baseType="lpstr">
      <vt:lpstr>Aptos</vt:lpstr>
      <vt:lpstr>Arial</vt:lpstr>
      <vt:lpstr>Calibri</vt:lpstr>
      <vt:lpstr>Calibri Light</vt:lpstr>
      <vt:lpstr>Helvetica Neue</vt:lpstr>
      <vt:lpstr>Helvetica Neue Medium</vt:lpstr>
      <vt:lpstr>Open Sans</vt:lpstr>
      <vt:lpstr>Roboto</vt:lpstr>
      <vt:lpstr>Roboto Black</vt:lpstr>
      <vt:lpstr>Roboto Light</vt:lpstr>
      <vt:lpstr>Trebuchet MS</vt:lpstr>
      <vt:lpstr>Office Theme</vt:lpstr>
      <vt:lpstr>1_Office Theme</vt:lpstr>
      <vt:lpstr>Worksheet</vt:lpstr>
      <vt:lpstr>Crescat Firmwide Presentation</vt:lpstr>
      <vt:lpstr>PowerPoint Presentation</vt:lpstr>
      <vt:lpstr>PowerPoint Presentation</vt:lpstr>
      <vt:lpstr>PowerPoint Presentation</vt:lpstr>
      <vt:lpstr>PowerPoint Presentation</vt:lpstr>
      <vt:lpstr>Quinton Hennigh, PhD, with over 40 years of mining experience</vt:lpstr>
      <vt:lpstr>The Lifecycle of a Gold Mine</vt:lpstr>
      <vt:lpstr>Precious Metals Comparables</vt:lpstr>
      <vt:lpstr>Activist Metals Portfolio Including San Cristobal Side Pocket</vt:lpstr>
      <vt:lpstr>Activist Metals Portfolio Excluding San Cristobal Mining</vt:lpstr>
      <vt:lpstr>Crescat Precious Metals Fund vs. Benchmarks</vt:lpstr>
      <vt:lpstr>Crescat Performance</vt:lpstr>
      <vt:lpstr>PowerPoint Presentation</vt:lpstr>
      <vt:lpstr>PowerPoint Presentation</vt:lpstr>
      <vt:lpstr>Appendix</vt:lpstr>
      <vt:lpstr>Crescat’s Top 10 Activist Metals Holdings as % of Firm NAV As of October 19, 2024</vt:lpstr>
      <vt:lpstr>What Activist Metals Investing Means for Crescat</vt:lpstr>
      <vt:lpstr>PowerPoint Presentation</vt:lpstr>
      <vt:lpstr>Global Macro Portfolio Exposure By Theme Including San Cristobal Side Pocket</vt:lpstr>
      <vt:lpstr>Global Macro Portfolio Exposure By Theme Excluding San Cristobal Side Pocket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Crescat’s Industry Experts: Oil &amp; Gas</vt:lpstr>
      <vt:lpstr>Crescat’s Industry Experts: Biotech</vt:lpstr>
      <vt:lpstr>PowerPoint Presentation</vt:lpstr>
      <vt:lpstr>PowerPoint Presentation</vt:lpstr>
      <vt:lpstr>PowerPoint Presentation</vt:lpstr>
      <vt:lpstr>Crescat Portfolio Management </vt:lpstr>
      <vt:lpstr>Systematic Fundamental Equity-Quant Model</vt:lpstr>
      <vt:lpstr>Important  Disclosures</vt:lpstr>
      <vt:lpstr>Important  Disclosures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Cassie Fischer</dc:creator>
  <cp:lastModifiedBy>Cassie Fischer</cp:lastModifiedBy>
  <cp:revision>481</cp:revision>
  <dcterms:created xsi:type="dcterms:W3CDTF">2021-08-24T15:41:33Z</dcterms:created>
  <dcterms:modified xsi:type="dcterms:W3CDTF">2025-02-06T16:52:20Z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2021-08-17T00:00:00Z</vt:filetime>
  </property>
  <property fmtid="{D5CDD505-2E9C-101B-9397-08002B2CF9AE}" pid="3" name="Creator">
    <vt:lpwstr>Microsoft® PowerPoint® for Microsoft 365</vt:lpwstr>
  </property>
  <property fmtid="{D5CDD505-2E9C-101B-9397-08002B2CF9AE}" pid="4" name="LastSaved">
    <vt:filetime>2021-08-24T00:00:00Z</vt:filetime>
  </property>
  <property fmtid="{D5CDD505-2E9C-101B-9397-08002B2CF9AE}" pid="5" name="Order">
    <vt:lpwstr>124000.000000000</vt:lpwstr>
  </property>
  <property fmtid="{D5CDD505-2E9C-101B-9397-08002B2CF9AE}" pid="6" name="ContentTypeId">
    <vt:lpwstr>0x010100E7424C274CC5C845BF7ABFD6372A8E70</vt:lpwstr>
  </property>
  <property fmtid="{D5CDD505-2E9C-101B-9397-08002B2CF9AE}" pid="7" name="MediaServiceImageTags">
    <vt:lpwstr/>
  </property>
</Properties>
</file>