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media/image5.jp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35.jpg" ContentType="image/jpeg"/>
  <Override PartName="/ppt/media/image53.jpg" ContentType="image/jpeg"/>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4"/>
    <p:sldMasterId id="2147483668" r:id="rId5"/>
  </p:sldMasterIdLst>
  <p:notesMasterIdLst>
    <p:notesMasterId r:id="rId43"/>
  </p:notesMasterIdLst>
  <p:handoutMasterIdLst>
    <p:handoutMasterId r:id="rId44"/>
  </p:handoutMasterIdLst>
  <p:sldIdLst>
    <p:sldId id="355" r:id="rId6"/>
    <p:sldId id="258" r:id="rId7"/>
    <p:sldId id="503" r:id="rId8"/>
    <p:sldId id="330" r:id="rId9"/>
    <p:sldId id="492" r:id="rId10"/>
    <p:sldId id="404" r:id="rId11"/>
    <p:sldId id="1231" r:id="rId12"/>
    <p:sldId id="1240" r:id="rId13"/>
    <p:sldId id="1236" r:id="rId14"/>
    <p:sldId id="370" r:id="rId15"/>
    <p:sldId id="1210" r:id="rId16"/>
    <p:sldId id="413" r:id="rId17"/>
    <p:sldId id="454" r:id="rId18"/>
    <p:sldId id="1243" r:id="rId19"/>
    <p:sldId id="1238" r:id="rId20"/>
    <p:sldId id="1237" r:id="rId21"/>
    <p:sldId id="396" r:id="rId22"/>
    <p:sldId id="453" r:id="rId23"/>
    <p:sldId id="1239" r:id="rId24"/>
    <p:sldId id="1241" r:id="rId25"/>
    <p:sldId id="1242" r:id="rId26"/>
    <p:sldId id="1212" r:id="rId27"/>
    <p:sldId id="495" r:id="rId28"/>
    <p:sldId id="1222" r:id="rId29"/>
    <p:sldId id="1223" r:id="rId30"/>
    <p:sldId id="449" r:id="rId31"/>
    <p:sldId id="450" r:id="rId32"/>
    <p:sldId id="451" r:id="rId33"/>
    <p:sldId id="507" r:id="rId34"/>
    <p:sldId id="455" r:id="rId35"/>
    <p:sldId id="457" r:id="rId36"/>
    <p:sldId id="464" r:id="rId37"/>
    <p:sldId id="409" r:id="rId38"/>
    <p:sldId id="1217" r:id="rId39"/>
    <p:sldId id="279" r:id="rId40"/>
    <p:sldId id="257" r:id="rId41"/>
    <p:sldId id="1234" r:id="rId42"/>
  </p:sldIdLst>
  <p:sldSz cx="20104100" cy="11309350"/>
  <p:notesSz cx="20104100" cy="113093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BA6F7B4-C460-A9A0-B95D-5EECBB188995}" name="Marek Iwahashi" initials="MI" userId="S::MIwahashi@crescat.net::025cde36-b661-4677-918c-d6d499f38dc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A9CF"/>
    <a:srgbClr val="BF9000"/>
    <a:srgbClr val="1C4379"/>
    <a:srgbClr val="EFC952"/>
    <a:srgbClr val="012169"/>
    <a:srgbClr val="7F7F7F"/>
    <a:srgbClr val="B9B9B9"/>
    <a:srgbClr val="00FF00"/>
    <a:srgbClr val="1C437A"/>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89" autoAdjust="0"/>
    <p:restoredTop sz="95603" autoAdjust="0"/>
  </p:normalViewPr>
  <p:slideViewPr>
    <p:cSldViewPr>
      <p:cViewPr varScale="1">
        <p:scale>
          <a:sx n="61" d="100"/>
          <a:sy n="61" d="100"/>
        </p:scale>
        <p:origin x="1184" y="216"/>
      </p:cViewPr>
      <p:guideLst>
        <p:guide orient="horz" pos="2880"/>
        <p:guide pos="216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41DE6C7-550A-4E36-BAAF-9AE2217A4447}"/>
              </a:ext>
            </a:extLst>
          </p:cNvPr>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B4015D5-E5FB-4967-B2E7-98A24621AB40}"/>
              </a:ext>
            </a:extLst>
          </p:cNvPr>
          <p:cNvSpPr>
            <a:spLocks noGrp="1"/>
          </p:cNvSpPr>
          <p:nvPr>
            <p:ph type="dt" sz="quarter" idx="1"/>
          </p:nvPr>
        </p:nvSpPr>
        <p:spPr>
          <a:xfrm>
            <a:off x="11387138" y="0"/>
            <a:ext cx="8712200" cy="566738"/>
          </a:xfrm>
          <a:prstGeom prst="rect">
            <a:avLst/>
          </a:prstGeom>
        </p:spPr>
        <p:txBody>
          <a:bodyPr vert="horz" lIns="91440" tIns="45720" rIns="91440" bIns="45720" rtlCol="0"/>
          <a:lstStyle>
            <a:lvl1pPr algn="r">
              <a:defRPr sz="1200"/>
            </a:lvl1pPr>
          </a:lstStyle>
          <a:p>
            <a:fld id="{F7808915-8A0B-4403-9ECC-293CDA493D3D}" type="datetimeFigureOut">
              <a:rPr lang="en-US" smtClean="0"/>
              <a:t>2/6/25</a:t>
            </a:fld>
            <a:endParaRPr lang="en-US"/>
          </a:p>
        </p:txBody>
      </p:sp>
      <p:sp>
        <p:nvSpPr>
          <p:cNvPr id="4" name="Footer Placeholder 3">
            <a:extLst>
              <a:ext uri="{FF2B5EF4-FFF2-40B4-BE49-F238E27FC236}">
                <a16:creationId xmlns:a16="http://schemas.microsoft.com/office/drawing/2014/main" id="{4C5F6E6C-25C3-41C8-B0CF-6C14E6665FC2}"/>
              </a:ext>
            </a:extLst>
          </p:cNvPr>
          <p:cNvSpPr>
            <a:spLocks noGrp="1"/>
          </p:cNvSpPr>
          <p:nvPr>
            <p:ph type="ftr" sz="quarter" idx="2"/>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72B0373-E389-4E6B-AEF3-425B48497F43}"/>
              </a:ext>
            </a:extLst>
          </p:cNvPr>
          <p:cNvSpPr>
            <a:spLocks noGrp="1"/>
          </p:cNvSpPr>
          <p:nvPr>
            <p:ph type="sldNum" sz="quarter" idx="3"/>
          </p:nvPr>
        </p:nvSpPr>
        <p:spPr>
          <a:xfrm>
            <a:off x="11387138" y="10742613"/>
            <a:ext cx="8712200" cy="566737"/>
          </a:xfrm>
          <a:prstGeom prst="rect">
            <a:avLst/>
          </a:prstGeom>
        </p:spPr>
        <p:txBody>
          <a:bodyPr vert="horz" lIns="91440" tIns="45720" rIns="91440" bIns="45720" rtlCol="0" anchor="b"/>
          <a:lstStyle>
            <a:lvl1pPr algn="r">
              <a:defRPr sz="1200"/>
            </a:lvl1pPr>
          </a:lstStyle>
          <a:p>
            <a:fld id="{F436D97D-E5C0-4DA6-B02E-7E84958C5330}" type="slidenum">
              <a:rPr lang="en-US" smtClean="0"/>
              <a:t>‹#›</a:t>
            </a:fld>
            <a:endParaRPr lang="en-US"/>
          </a:p>
        </p:txBody>
      </p:sp>
    </p:spTree>
    <p:extLst>
      <p:ext uri="{BB962C8B-B14F-4D97-AF65-F5344CB8AC3E}">
        <p14:creationId xmlns:p14="http://schemas.microsoft.com/office/powerpoint/2010/main" val="215192396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1FC88F47-0B8C-4B53-A5B4-B3C23D00061E}" type="datetimeFigureOut">
              <a:rPr lang="en-US" smtClean="0"/>
              <a:t>2/6/25</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A41693FE-AA21-48C5-8C5A-AE0B2C30D7D9}" type="slidenum">
              <a:rPr lang="en-US" smtClean="0"/>
              <a:t>‹#›</a:t>
            </a:fld>
            <a:endParaRPr lang="en-US"/>
          </a:p>
        </p:txBody>
      </p:sp>
    </p:spTree>
    <p:extLst>
      <p:ext uri="{BB962C8B-B14F-4D97-AF65-F5344CB8AC3E}">
        <p14:creationId xmlns:p14="http://schemas.microsoft.com/office/powerpoint/2010/main" val="96690875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53876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1693FE-AA21-48C5-8C5A-AE0B2C30D7D9}" type="slidenum">
              <a:rPr lang="en-US" smtClean="0"/>
              <a:t>3</a:t>
            </a:fld>
            <a:endParaRPr lang="en-US"/>
          </a:p>
        </p:txBody>
      </p:sp>
    </p:spTree>
    <p:extLst>
      <p:ext uri="{BB962C8B-B14F-4D97-AF65-F5344CB8AC3E}">
        <p14:creationId xmlns:p14="http://schemas.microsoft.com/office/powerpoint/2010/main" val="600908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1693FE-AA21-48C5-8C5A-AE0B2C30D7D9}" type="slidenum">
              <a:rPr lang="en-US" smtClean="0"/>
              <a:t>5</a:t>
            </a:fld>
            <a:endParaRPr lang="en-US"/>
          </a:p>
        </p:txBody>
      </p:sp>
    </p:spTree>
    <p:extLst>
      <p:ext uri="{BB962C8B-B14F-4D97-AF65-F5344CB8AC3E}">
        <p14:creationId xmlns:p14="http://schemas.microsoft.com/office/powerpoint/2010/main" val="832804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1693FE-AA21-48C5-8C5A-AE0B2C30D7D9}" type="slidenum">
              <a:rPr lang="en-US" smtClean="0"/>
              <a:t>6</a:t>
            </a:fld>
            <a:endParaRPr lang="en-US"/>
          </a:p>
        </p:txBody>
      </p:sp>
    </p:spTree>
    <p:extLst>
      <p:ext uri="{BB962C8B-B14F-4D97-AF65-F5344CB8AC3E}">
        <p14:creationId xmlns:p14="http://schemas.microsoft.com/office/powerpoint/2010/main" val="3842706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B99DB-50B0-7234-53F5-3E23967C63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B756BC-DFD2-6908-2594-C04CAC6F7A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AEE3ED-99F3-1407-B048-35825E0F8A6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1C42CC2-9059-B27E-27C0-39639695ADC5}"/>
              </a:ext>
            </a:extLst>
          </p:cNvPr>
          <p:cNvSpPr>
            <a:spLocks noGrp="1"/>
          </p:cNvSpPr>
          <p:nvPr>
            <p:ph type="sldNum" sz="quarter" idx="5"/>
          </p:nvPr>
        </p:nvSpPr>
        <p:spPr/>
        <p:txBody>
          <a:bodyPr/>
          <a:lstStyle/>
          <a:p>
            <a:fld id="{A41693FE-AA21-48C5-8C5A-AE0B2C30D7D9}" type="slidenum">
              <a:rPr lang="en-US" smtClean="0"/>
              <a:t>7</a:t>
            </a:fld>
            <a:endParaRPr lang="en-US"/>
          </a:p>
        </p:txBody>
      </p:sp>
    </p:spTree>
    <p:extLst>
      <p:ext uri="{BB962C8B-B14F-4D97-AF65-F5344CB8AC3E}">
        <p14:creationId xmlns:p14="http://schemas.microsoft.com/office/powerpoint/2010/main" val="1314883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1693FE-AA21-48C5-8C5A-AE0B2C30D7D9}" type="slidenum">
              <a:rPr lang="en-US" smtClean="0"/>
              <a:t>14</a:t>
            </a:fld>
            <a:endParaRPr lang="en-US"/>
          </a:p>
        </p:txBody>
      </p:sp>
    </p:spTree>
    <p:extLst>
      <p:ext uri="{BB962C8B-B14F-4D97-AF65-F5344CB8AC3E}">
        <p14:creationId xmlns:p14="http://schemas.microsoft.com/office/powerpoint/2010/main" val="3658980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2150" b="0" i="0">
                <a:solidFill>
                  <a:srgbClr val="585858"/>
                </a:solidFill>
                <a:latin typeface="Trebuchet MS"/>
                <a:cs typeface="Trebuchet MS"/>
              </a:defRPr>
            </a:lvl1pPr>
          </a:lstStyle>
          <a:p>
            <a:pPr marL="12700">
              <a:lnSpc>
                <a:spcPts val="2520"/>
              </a:lnSpc>
            </a:pPr>
            <a:endParaRPr spc="-10"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p:txBody>
          <a:bodyPr lIns="0" tIns="0" rIns="0" bIns="0"/>
          <a:lstStyle>
            <a:lvl1pPr>
              <a:defRPr sz="1450" b="0" i="0">
                <a:solidFill>
                  <a:schemeClr val="tx1"/>
                </a:solidFill>
                <a:latin typeface="Arial"/>
                <a:cs typeface="Arial"/>
              </a:defRPr>
            </a:lvl1pPr>
          </a:lstStyle>
          <a:p>
            <a:pPr marL="38100">
              <a:lnSpc>
                <a:spcPts val="1735"/>
              </a:lnSpc>
            </a:pPr>
            <a:fld id="{81D60167-4931-47E6-BA6A-407CBD079E47}" type="slidenum">
              <a:rPr spc="15" dirty="0"/>
              <a:t>‹#›</a:t>
            </a:fld>
            <a:endParaRPr spc="15"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F298B-8A54-4204-8141-CD29ED81B87A}"/>
              </a:ext>
            </a:extLst>
          </p:cNvPr>
          <p:cNvSpPr>
            <a:spLocks noGrp="1"/>
          </p:cNvSpPr>
          <p:nvPr>
            <p:ph type="ctrTitle"/>
          </p:nvPr>
        </p:nvSpPr>
        <p:spPr>
          <a:xfrm>
            <a:off x="2513013" y="1850860"/>
            <a:ext cx="15078075" cy="3937329"/>
          </a:xfrm>
        </p:spPr>
        <p:txBody>
          <a:bodyPr anchor="b"/>
          <a:lstStyle>
            <a:lvl1pPr algn="ctr">
              <a:defRPr sz="9894"/>
            </a:lvl1pPr>
          </a:lstStyle>
          <a:p>
            <a:r>
              <a:rPr lang="en-US"/>
              <a:t>Click to edit Master title style</a:t>
            </a:r>
          </a:p>
        </p:txBody>
      </p:sp>
      <p:sp>
        <p:nvSpPr>
          <p:cNvPr id="3" name="Subtitle 2">
            <a:extLst>
              <a:ext uri="{FF2B5EF4-FFF2-40B4-BE49-F238E27FC236}">
                <a16:creationId xmlns:a16="http://schemas.microsoft.com/office/drawing/2014/main" id="{42D03C44-F6E9-4F90-9726-7886881B3D6C}"/>
              </a:ext>
            </a:extLst>
          </p:cNvPr>
          <p:cNvSpPr>
            <a:spLocks noGrp="1"/>
          </p:cNvSpPr>
          <p:nvPr>
            <p:ph type="subTitle" idx="1"/>
          </p:nvPr>
        </p:nvSpPr>
        <p:spPr>
          <a:xfrm>
            <a:off x="2513013" y="5940028"/>
            <a:ext cx="15078075" cy="2730474"/>
          </a:xfrm>
        </p:spPr>
        <p:txBody>
          <a:bodyPr/>
          <a:lstStyle>
            <a:lvl1pPr marL="0" indent="0" algn="ctr">
              <a:buNone/>
              <a:defRPr sz="3958"/>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en-US"/>
              <a:t>Click to edit Master subtitle style</a:t>
            </a:r>
          </a:p>
        </p:txBody>
      </p:sp>
      <p:sp>
        <p:nvSpPr>
          <p:cNvPr id="4" name="Date Placeholder 3">
            <a:extLst>
              <a:ext uri="{FF2B5EF4-FFF2-40B4-BE49-F238E27FC236}">
                <a16:creationId xmlns:a16="http://schemas.microsoft.com/office/drawing/2014/main" id="{F8A92F4E-91AF-4A64-90F5-61B83F20A615}"/>
              </a:ext>
            </a:extLst>
          </p:cNvPr>
          <p:cNvSpPr>
            <a:spLocks noGrp="1"/>
          </p:cNvSpPr>
          <p:nvPr>
            <p:ph type="dt" sz="half" idx="10"/>
          </p:nvPr>
        </p:nvSpPr>
        <p:spPr/>
        <p:txBody>
          <a:bodyPr/>
          <a:lstStyle/>
          <a:p>
            <a:fld id="{C86069A1-313D-4896-A571-A51DCC90CADF}" type="datetimeFigureOut">
              <a:rPr lang="en-US" smtClean="0"/>
              <a:t>2/6/25</a:t>
            </a:fld>
            <a:endParaRPr lang="en-US"/>
          </a:p>
        </p:txBody>
      </p:sp>
      <p:sp>
        <p:nvSpPr>
          <p:cNvPr id="5" name="Footer Placeholder 4">
            <a:extLst>
              <a:ext uri="{FF2B5EF4-FFF2-40B4-BE49-F238E27FC236}">
                <a16:creationId xmlns:a16="http://schemas.microsoft.com/office/drawing/2014/main" id="{21C824DE-3852-42E5-9189-93089FDDFB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5619EF-79C5-4847-95F5-5C09063C77FE}"/>
              </a:ext>
            </a:extLst>
          </p:cNvPr>
          <p:cNvSpPr>
            <a:spLocks noGrp="1"/>
          </p:cNvSpPr>
          <p:nvPr>
            <p:ph type="sldNum" sz="quarter" idx="12"/>
          </p:nvPr>
        </p:nvSpPr>
        <p:spPr/>
        <p:txBody>
          <a:bodyPr/>
          <a:lstStyle/>
          <a:p>
            <a:fld id="{67ACD0A9-40BA-4D00-9ED1-683A49CEBEA8}" type="slidenum">
              <a:rPr lang="en-US" smtClean="0"/>
              <a:t>‹#›</a:t>
            </a:fld>
            <a:endParaRPr lang="en-US"/>
          </a:p>
        </p:txBody>
      </p:sp>
    </p:spTree>
    <p:extLst>
      <p:ext uri="{BB962C8B-B14F-4D97-AF65-F5344CB8AC3E}">
        <p14:creationId xmlns:p14="http://schemas.microsoft.com/office/powerpoint/2010/main" val="2617839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0F9F9-DCD0-4874-9766-4D0A57FCD7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C34C29-9927-4AED-A53F-F7A50751E6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739ED1-9BB2-4060-A4A4-AC47791128AE}"/>
              </a:ext>
            </a:extLst>
          </p:cNvPr>
          <p:cNvSpPr>
            <a:spLocks noGrp="1"/>
          </p:cNvSpPr>
          <p:nvPr>
            <p:ph type="dt" sz="half" idx="10"/>
          </p:nvPr>
        </p:nvSpPr>
        <p:spPr/>
        <p:txBody>
          <a:bodyPr/>
          <a:lstStyle/>
          <a:p>
            <a:fld id="{C86069A1-313D-4896-A571-A51DCC90CADF}" type="datetimeFigureOut">
              <a:rPr lang="en-US" smtClean="0"/>
              <a:t>2/6/25</a:t>
            </a:fld>
            <a:endParaRPr lang="en-US"/>
          </a:p>
        </p:txBody>
      </p:sp>
      <p:sp>
        <p:nvSpPr>
          <p:cNvPr id="5" name="Footer Placeholder 4">
            <a:extLst>
              <a:ext uri="{FF2B5EF4-FFF2-40B4-BE49-F238E27FC236}">
                <a16:creationId xmlns:a16="http://schemas.microsoft.com/office/drawing/2014/main" id="{4DD65C90-B92C-46B5-A4B0-6C46B12118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2DAD86-8A8F-482D-A4E3-3D8DCA32EAE6}"/>
              </a:ext>
            </a:extLst>
          </p:cNvPr>
          <p:cNvSpPr>
            <a:spLocks noGrp="1"/>
          </p:cNvSpPr>
          <p:nvPr>
            <p:ph type="sldNum" sz="quarter" idx="12"/>
          </p:nvPr>
        </p:nvSpPr>
        <p:spPr/>
        <p:txBody>
          <a:bodyPr/>
          <a:lstStyle/>
          <a:p>
            <a:fld id="{67ACD0A9-40BA-4D00-9ED1-683A49CEBEA8}" type="slidenum">
              <a:rPr lang="en-US" smtClean="0"/>
              <a:t>‹#›</a:t>
            </a:fld>
            <a:endParaRPr lang="en-US"/>
          </a:p>
        </p:txBody>
      </p:sp>
    </p:spTree>
    <p:extLst>
      <p:ext uri="{BB962C8B-B14F-4D97-AF65-F5344CB8AC3E}">
        <p14:creationId xmlns:p14="http://schemas.microsoft.com/office/powerpoint/2010/main" val="42865476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A37CD-7D78-4725-94E0-48B8C93B74BE}"/>
              </a:ext>
            </a:extLst>
          </p:cNvPr>
          <p:cNvSpPr>
            <a:spLocks noGrp="1"/>
          </p:cNvSpPr>
          <p:nvPr>
            <p:ph type="title"/>
          </p:nvPr>
        </p:nvSpPr>
        <p:spPr>
          <a:xfrm>
            <a:off x="1371686" y="2819485"/>
            <a:ext cx="17339786" cy="4704375"/>
          </a:xfrm>
        </p:spPr>
        <p:txBody>
          <a:bodyPr anchor="b"/>
          <a:lstStyle>
            <a:lvl1pPr>
              <a:defRPr sz="9894"/>
            </a:lvl1pPr>
          </a:lstStyle>
          <a:p>
            <a:r>
              <a:rPr lang="en-US"/>
              <a:t>Click to edit Master title style</a:t>
            </a:r>
          </a:p>
        </p:txBody>
      </p:sp>
      <p:sp>
        <p:nvSpPr>
          <p:cNvPr id="3" name="Text Placeholder 2">
            <a:extLst>
              <a:ext uri="{FF2B5EF4-FFF2-40B4-BE49-F238E27FC236}">
                <a16:creationId xmlns:a16="http://schemas.microsoft.com/office/drawing/2014/main" id="{0E382873-D15B-495B-9804-AAF3841C2285}"/>
              </a:ext>
            </a:extLst>
          </p:cNvPr>
          <p:cNvSpPr>
            <a:spLocks noGrp="1"/>
          </p:cNvSpPr>
          <p:nvPr>
            <p:ph type="body" idx="1"/>
          </p:nvPr>
        </p:nvSpPr>
        <p:spPr>
          <a:xfrm>
            <a:off x="1371686" y="7568366"/>
            <a:ext cx="17339786" cy="2473919"/>
          </a:xfrm>
        </p:spPr>
        <p:txBody>
          <a:bodyPr/>
          <a:lstStyle>
            <a:lvl1pPr marL="0" indent="0">
              <a:buNone/>
              <a:defRPr sz="3958">
                <a:solidFill>
                  <a:schemeClr val="tx1">
                    <a:tint val="75000"/>
                  </a:schemeClr>
                </a:solidFill>
              </a:defRPr>
            </a:lvl1pPr>
            <a:lvl2pPr marL="753923" indent="0">
              <a:buNone/>
              <a:defRPr sz="3298">
                <a:solidFill>
                  <a:schemeClr val="tx1">
                    <a:tint val="75000"/>
                  </a:schemeClr>
                </a:solidFill>
              </a:defRPr>
            </a:lvl2pPr>
            <a:lvl3pPr marL="1507846" indent="0">
              <a:buNone/>
              <a:defRPr sz="2968">
                <a:solidFill>
                  <a:schemeClr val="tx1">
                    <a:tint val="75000"/>
                  </a:schemeClr>
                </a:solidFill>
              </a:defRPr>
            </a:lvl3pPr>
            <a:lvl4pPr marL="2261768" indent="0">
              <a:buNone/>
              <a:defRPr sz="2638">
                <a:solidFill>
                  <a:schemeClr val="tx1">
                    <a:tint val="75000"/>
                  </a:schemeClr>
                </a:solidFill>
              </a:defRPr>
            </a:lvl4pPr>
            <a:lvl5pPr marL="3015691" indent="0">
              <a:buNone/>
              <a:defRPr sz="2638">
                <a:solidFill>
                  <a:schemeClr val="tx1">
                    <a:tint val="75000"/>
                  </a:schemeClr>
                </a:solidFill>
              </a:defRPr>
            </a:lvl5pPr>
            <a:lvl6pPr marL="3769614" indent="0">
              <a:buNone/>
              <a:defRPr sz="2638">
                <a:solidFill>
                  <a:schemeClr val="tx1">
                    <a:tint val="75000"/>
                  </a:schemeClr>
                </a:solidFill>
              </a:defRPr>
            </a:lvl6pPr>
            <a:lvl7pPr marL="4523537" indent="0">
              <a:buNone/>
              <a:defRPr sz="2638">
                <a:solidFill>
                  <a:schemeClr val="tx1">
                    <a:tint val="75000"/>
                  </a:schemeClr>
                </a:solidFill>
              </a:defRPr>
            </a:lvl7pPr>
            <a:lvl8pPr marL="5277460" indent="0">
              <a:buNone/>
              <a:defRPr sz="2638">
                <a:solidFill>
                  <a:schemeClr val="tx1">
                    <a:tint val="75000"/>
                  </a:schemeClr>
                </a:solidFill>
              </a:defRPr>
            </a:lvl8pPr>
            <a:lvl9pPr marL="6031382" indent="0">
              <a:buNone/>
              <a:defRPr sz="2638">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A3DD87-7E2F-4A1E-9BC3-10A14D1D499A}"/>
              </a:ext>
            </a:extLst>
          </p:cNvPr>
          <p:cNvSpPr>
            <a:spLocks noGrp="1"/>
          </p:cNvSpPr>
          <p:nvPr>
            <p:ph type="dt" sz="half" idx="10"/>
          </p:nvPr>
        </p:nvSpPr>
        <p:spPr/>
        <p:txBody>
          <a:bodyPr/>
          <a:lstStyle/>
          <a:p>
            <a:fld id="{C86069A1-313D-4896-A571-A51DCC90CADF}" type="datetimeFigureOut">
              <a:rPr lang="en-US" smtClean="0"/>
              <a:t>2/6/25</a:t>
            </a:fld>
            <a:endParaRPr lang="en-US"/>
          </a:p>
        </p:txBody>
      </p:sp>
      <p:sp>
        <p:nvSpPr>
          <p:cNvPr id="5" name="Footer Placeholder 4">
            <a:extLst>
              <a:ext uri="{FF2B5EF4-FFF2-40B4-BE49-F238E27FC236}">
                <a16:creationId xmlns:a16="http://schemas.microsoft.com/office/drawing/2014/main" id="{B909036F-3C55-4158-ADEC-A870041B3A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364938-CB98-495C-A07B-4F3B95B37B8D}"/>
              </a:ext>
            </a:extLst>
          </p:cNvPr>
          <p:cNvSpPr>
            <a:spLocks noGrp="1"/>
          </p:cNvSpPr>
          <p:nvPr>
            <p:ph type="sldNum" sz="quarter" idx="12"/>
          </p:nvPr>
        </p:nvSpPr>
        <p:spPr/>
        <p:txBody>
          <a:bodyPr/>
          <a:lstStyle/>
          <a:p>
            <a:fld id="{67ACD0A9-40BA-4D00-9ED1-683A49CEBEA8}" type="slidenum">
              <a:rPr lang="en-US" smtClean="0"/>
              <a:t>‹#›</a:t>
            </a:fld>
            <a:endParaRPr lang="en-US"/>
          </a:p>
        </p:txBody>
      </p:sp>
    </p:spTree>
    <p:extLst>
      <p:ext uri="{BB962C8B-B14F-4D97-AF65-F5344CB8AC3E}">
        <p14:creationId xmlns:p14="http://schemas.microsoft.com/office/powerpoint/2010/main" val="41730854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5069B-A706-46C4-9766-B2C25D8822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3791FF-8FBC-4ECE-9C2F-191EC1474ECF}"/>
              </a:ext>
            </a:extLst>
          </p:cNvPr>
          <p:cNvSpPr>
            <a:spLocks noGrp="1"/>
          </p:cNvSpPr>
          <p:nvPr>
            <p:ph sz="half" idx="1"/>
          </p:nvPr>
        </p:nvSpPr>
        <p:spPr>
          <a:xfrm>
            <a:off x="1382157" y="3010591"/>
            <a:ext cx="8544243" cy="71756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6B73F2-6DF1-4360-B06C-6BE3BEE911BC}"/>
              </a:ext>
            </a:extLst>
          </p:cNvPr>
          <p:cNvSpPr>
            <a:spLocks noGrp="1"/>
          </p:cNvSpPr>
          <p:nvPr>
            <p:ph sz="half" idx="2"/>
          </p:nvPr>
        </p:nvSpPr>
        <p:spPr>
          <a:xfrm>
            <a:off x="10177700" y="3010591"/>
            <a:ext cx="8544243" cy="71756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81A975-448C-4C35-8A7C-A9655A44901A}"/>
              </a:ext>
            </a:extLst>
          </p:cNvPr>
          <p:cNvSpPr>
            <a:spLocks noGrp="1"/>
          </p:cNvSpPr>
          <p:nvPr>
            <p:ph type="dt" sz="half" idx="10"/>
          </p:nvPr>
        </p:nvSpPr>
        <p:spPr/>
        <p:txBody>
          <a:bodyPr/>
          <a:lstStyle/>
          <a:p>
            <a:fld id="{C86069A1-313D-4896-A571-A51DCC90CADF}" type="datetimeFigureOut">
              <a:rPr lang="en-US" smtClean="0"/>
              <a:t>2/6/25</a:t>
            </a:fld>
            <a:endParaRPr lang="en-US"/>
          </a:p>
        </p:txBody>
      </p:sp>
      <p:sp>
        <p:nvSpPr>
          <p:cNvPr id="6" name="Footer Placeholder 5">
            <a:extLst>
              <a:ext uri="{FF2B5EF4-FFF2-40B4-BE49-F238E27FC236}">
                <a16:creationId xmlns:a16="http://schemas.microsoft.com/office/drawing/2014/main" id="{1ED0747E-B71D-4A27-BFBC-43FC124675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A902F2-F435-4B2F-BC9A-3B11549DDF93}"/>
              </a:ext>
            </a:extLst>
          </p:cNvPr>
          <p:cNvSpPr>
            <a:spLocks noGrp="1"/>
          </p:cNvSpPr>
          <p:nvPr>
            <p:ph type="sldNum" sz="quarter" idx="12"/>
          </p:nvPr>
        </p:nvSpPr>
        <p:spPr/>
        <p:txBody>
          <a:bodyPr/>
          <a:lstStyle/>
          <a:p>
            <a:fld id="{67ACD0A9-40BA-4D00-9ED1-683A49CEBEA8}" type="slidenum">
              <a:rPr lang="en-US" smtClean="0"/>
              <a:t>‹#›</a:t>
            </a:fld>
            <a:endParaRPr lang="en-US"/>
          </a:p>
        </p:txBody>
      </p:sp>
    </p:spTree>
    <p:extLst>
      <p:ext uri="{BB962C8B-B14F-4D97-AF65-F5344CB8AC3E}">
        <p14:creationId xmlns:p14="http://schemas.microsoft.com/office/powerpoint/2010/main" val="3632430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628BC-2CE5-4C5B-9927-87950FFD709F}"/>
              </a:ext>
            </a:extLst>
          </p:cNvPr>
          <p:cNvSpPr>
            <a:spLocks noGrp="1"/>
          </p:cNvSpPr>
          <p:nvPr>
            <p:ph type="title"/>
          </p:nvPr>
        </p:nvSpPr>
        <p:spPr>
          <a:xfrm>
            <a:off x="1384776" y="602119"/>
            <a:ext cx="17339786" cy="2185952"/>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27B768-26C4-4035-99C8-6350A89F2C60}"/>
              </a:ext>
            </a:extLst>
          </p:cNvPr>
          <p:cNvSpPr>
            <a:spLocks noGrp="1"/>
          </p:cNvSpPr>
          <p:nvPr>
            <p:ph type="body" idx="1"/>
          </p:nvPr>
        </p:nvSpPr>
        <p:spPr>
          <a:xfrm>
            <a:off x="1384776" y="2772362"/>
            <a:ext cx="8504976" cy="1358692"/>
          </a:xfrm>
        </p:spPr>
        <p:txBody>
          <a:bodyPr anchor="b"/>
          <a:lstStyle>
            <a:lvl1pPr marL="0" indent="0">
              <a:buNone/>
              <a:defRPr sz="3958" b="1"/>
            </a:lvl1pPr>
            <a:lvl2pPr marL="753923" indent="0">
              <a:buNone/>
              <a:defRPr sz="3298" b="1"/>
            </a:lvl2pPr>
            <a:lvl3pPr marL="1507846" indent="0">
              <a:buNone/>
              <a:defRPr sz="2968" b="1"/>
            </a:lvl3pPr>
            <a:lvl4pPr marL="2261768" indent="0">
              <a:buNone/>
              <a:defRPr sz="2638" b="1"/>
            </a:lvl4pPr>
            <a:lvl5pPr marL="3015691" indent="0">
              <a:buNone/>
              <a:defRPr sz="2638" b="1"/>
            </a:lvl5pPr>
            <a:lvl6pPr marL="3769614" indent="0">
              <a:buNone/>
              <a:defRPr sz="2638" b="1"/>
            </a:lvl6pPr>
            <a:lvl7pPr marL="4523537" indent="0">
              <a:buNone/>
              <a:defRPr sz="2638" b="1"/>
            </a:lvl7pPr>
            <a:lvl8pPr marL="5277460" indent="0">
              <a:buNone/>
              <a:defRPr sz="2638" b="1"/>
            </a:lvl8pPr>
            <a:lvl9pPr marL="6031382" indent="0">
              <a:buNone/>
              <a:defRPr sz="2638" b="1"/>
            </a:lvl9pPr>
          </a:lstStyle>
          <a:p>
            <a:pPr lvl="0"/>
            <a:r>
              <a:rPr lang="en-US"/>
              <a:t>Click to edit Master text styles</a:t>
            </a:r>
          </a:p>
        </p:txBody>
      </p:sp>
      <p:sp>
        <p:nvSpPr>
          <p:cNvPr id="4" name="Content Placeholder 3">
            <a:extLst>
              <a:ext uri="{FF2B5EF4-FFF2-40B4-BE49-F238E27FC236}">
                <a16:creationId xmlns:a16="http://schemas.microsoft.com/office/drawing/2014/main" id="{71D78E9F-FB70-4102-869C-F4C6DAB376B1}"/>
              </a:ext>
            </a:extLst>
          </p:cNvPr>
          <p:cNvSpPr>
            <a:spLocks noGrp="1"/>
          </p:cNvSpPr>
          <p:nvPr>
            <p:ph sz="half" idx="2"/>
          </p:nvPr>
        </p:nvSpPr>
        <p:spPr>
          <a:xfrm>
            <a:off x="1384776" y="4131054"/>
            <a:ext cx="8504976" cy="60761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E3FD23-3B60-474E-BC87-6A7089287F13}"/>
              </a:ext>
            </a:extLst>
          </p:cNvPr>
          <p:cNvSpPr>
            <a:spLocks noGrp="1"/>
          </p:cNvSpPr>
          <p:nvPr>
            <p:ph type="body" sz="quarter" idx="3"/>
          </p:nvPr>
        </p:nvSpPr>
        <p:spPr>
          <a:xfrm>
            <a:off x="10177701" y="2772362"/>
            <a:ext cx="8546861" cy="1358692"/>
          </a:xfrm>
        </p:spPr>
        <p:txBody>
          <a:bodyPr anchor="b"/>
          <a:lstStyle>
            <a:lvl1pPr marL="0" indent="0">
              <a:buNone/>
              <a:defRPr sz="3958" b="1"/>
            </a:lvl1pPr>
            <a:lvl2pPr marL="753923" indent="0">
              <a:buNone/>
              <a:defRPr sz="3298" b="1"/>
            </a:lvl2pPr>
            <a:lvl3pPr marL="1507846" indent="0">
              <a:buNone/>
              <a:defRPr sz="2968" b="1"/>
            </a:lvl3pPr>
            <a:lvl4pPr marL="2261768" indent="0">
              <a:buNone/>
              <a:defRPr sz="2638" b="1"/>
            </a:lvl4pPr>
            <a:lvl5pPr marL="3015691" indent="0">
              <a:buNone/>
              <a:defRPr sz="2638" b="1"/>
            </a:lvl5pPr>
            <a:lvl6pPr marL="3769614" indent="0">
              <a:buNone/>
              <a:defRPr sz="2638" b="1"/>
            </a:lvl6pPr>
            <a:lvl7pPr marL="4523537" indent="0">
              <a:buNone/>
              <a:defRPr sz="2638" b="1"/>
            </a:lvl7pPr>
            <a:lvl8pPr marL="5277460" indent="0">
              <a:buNone/>
              <a:defRPr sz="2638" b="1"/>
            </a:lvl8pPr>
            <a:lvl9pPr marL="6031382" indent="0">
              <a:buNone/>
              <a:defRPr sz="2638" b="1"/>
            </a:lvl9pPr>
          </a:lstStyle>
          <a:p>
            <a:pPr lvl="0"/>
            <a:r>
              <a:rPr lang="en-US"/>
              <a:t>Click to edit Master text styles</a:t>
            </a:r>
          </a:p>
        </p:txBody>
      </p:sp>
      <p:sp>
        <p:nvSpPr>
          <p:cNvPr id="6" name="Content Placeholder 5">
            <a:extLst>
              <a:ext uri="{FF2B5EF4-FFF2-40B4-BE49-F238E27FC236}">
                <a16:creationId xmlns:a16="http://schemas.microsoft.com/office/drawing/2014/main" id="{FFE5A9FD-1F48-4074-A6BA-4FB321480AA2}"/>
              </a:ext>
            </a:extLst>
          </p:cNvPr>
          <p:cNvSpPr>
            <a:spLocks noGrp="1"/>
          </p:cNvSpPr>
          <p:nvPr>
            <p:ph sz="quarter" idx="4"/>
          </p:nvPr>
        </p:nvSpPr>
        <p:spPr>
          <a:xfrm>
            <a:off x="10177701" y="4131054"/>
            <a:ext cx="8546861" cy="60761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3A5354-F12C-417B-A384-52BEE040EEA9}"/>
              </a:ext>
            </a:extLst>
          </p:cNvPr>
          <p:cNvSpPr>
            <a:spLocks noGrp="1"/>
          </p:cNvSpPr>
          <p:nvPr>
            <p:ph type="dt" sz="half" idx="10"/>
          </p:nvPr>
        </p:nvSpPr>
        <p:spPr/>
        <p:txBody>
          <a:bodyPr/>
          <a:lstStyle/>
          <a:p>
            <a:fld id="{C86069A1-313D-4896-A571-A51DCC90CADF}" type="datetimeFigureOut">
              <a:rPr lang="en-US" smtClean="0"/>
              <a:t>2/6/25</a:t>
            </a:fld>
            <a:endParaRPr lang="en-US"/>
          </a:p>
        </p:txBody>
      </p:sp>
      <p:sp>
        <p:nvSpPr>
          <p:cNvPr id="8" name="Footer Placeholder 7">
            <a:extLst>
              <a:ext uri="{FF2B5EF4-FFF2-40B4-BE49-F238E27FC236}">
                <a16:creationId xmlns:a16="http://schemas.microsoft.com/office/drawing/2014/main" id="{984236BF-CB6B-43A0-AE2C-B2B9E8A613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EC4423A-4A47-469C-8DB9-C2163445D862}"/>
              </a:ext>
            </a:extLst>
          </p:cNvPr>
          <p:cNvSpPr>
            <a:spLocks noGrp="1"/>
          </p:cNvSpPr>
          <p:nvPr>
            <p:ph type="sldNum" sz="quarter" idx="12"/>
          </p:nvPr>
        </p:nvSpPr>
        <p:spPr/>
        <p:txBody>
          <a:bodyPr/>
          <a:lstStyle/>
          <a:p>
            <a:fld id="{67ACD0A9-40BA-4D00-9ED1-683A49CEBEA8}" type="slidenum">
              <a:rPr lang="en-US" smtClean="0"/>
              <a:t>‹#›</a:t>
            </a:fld>
            <a:endParaRPr lang="en-US"/>
          </a:p>
        </p:txBody>
      </p:sp>
    </p:spTree>
    <p:extLst>
      <p:ext uri="{BB962C8B-B14F-4D97-AF65-F5344CB8AC3E}">
        <p14:creationId xmlns:p14="http://schemas.microsoft.com/office/powerpoint/2010/main" val="36214004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22F8F-22ED-4984-AD77-21199284EA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E058B6-FF70-43A4-A1DA-120A1841A239}"/>
              </a:ext>
            </a:extLst>
          </p:cNvPr>
          <p:cNvSpPr>
            <a:spLocks noGrp="1"/>
          </p:cNvSpPr>
          <p:nvPr>
            <p:ph type="dt" sz="half" idx="10"/>
          </p:nvPr>
        </p:nvSpPr>
        <p:spPr/>
        <p:txBody>
          <a:bodyPr/>
          <a:lstStyle/>
          <a:p>
            <a:fld id="{C86069A1-313D-4896-A571-A51DCC90CADF}" type="datetimeFigureOut">
              <a:rPr lang="en-US" smtClean="0"/>
              <a:t>2/6/25</a:t>
            </a:fld>
            <a:endParaRPr lang="en-US"/>
          </a:p>
        </p:txBody>
      </p:sp>
      <p:sp>
        <p:nvSpPr>
          <p:cNvPr id="4" name="Footer Placeholder 3">
            <a:extLst>
              <a:ext uri="{FF2B5EF4-FFF2-40B4-BE49-F238E27FC236}">
                <a16:creationId xmlns:a16="http://schemas.microsoft.com/office/drawing/2014/main" id="{A9FC2DCC-6271-4390-ADE7-0ACD3F7FD1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917ED64-0B33-4166-ABA2-74DCD7AAE3F9}"/>
              </a:ext>
            </a:extLst>
          </p:cNvPr>
          <p:cNvSpPr>
            <a:spLocks noGrp="1"/>
          </p:cNvSpPr>
          <p:nvPr>
            <p:ph type="sldNum" sz="quarter" idx="12"/>
          </p:nvPr>
        </p:nvSpPr>
        <p:spPr/>
        <p:txBody>
          <a:bodyPr/>
          <a:lstStyle/>
          <a:p>
            <a:fld id="{67ACD0A9-40BA-4D00-9ED1-683A49CEBEA8}" type="slidenum">
              <a:rPr lang="en-US" smtClean="0"/>
              <a:t>‹#›</a:t>
            </a:fld>
            <a:endParaRPr lang="en-US"/>
          </a:p>
        </p:txBody>
      </p:sp>
    </p:spTree>
    <p:extLst>
      <p:ext uri="{BB962C8B-B14F-4D97-AF65-F5344CB8AC3E}">
        <p14:creationId xmlns:p14="http://schemas.microsoft.com/office/powerpoint/2010/main" val="19365106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DFD5F7-3A2E-4BF0-90C5-DDC361ACCA71}"/>
              </a:ext>
            </a:extLst>
          </p:cNvPr>
          <p:cNvSpPr>
            <a:spLocks noGrp="1"/>
          </p:cNvSpPr>
          <p:nvPr>
            <p:ph type="dt" sz="half" idx="10"/>
          </p:nvPr>
        </p:nvSpPr>
        <p:spPr/>
        <p:txBody>
          <a:bodyPr/>
          <a:lstStyle/>
          <a:p>
            <a:fld id="{C86069A1-313D-4896-A571-A51DCC90CADF}" type="datetimeFigureOut">
              <a:rPr lang="en-US" smtClean="0"/>
              <a:t>2/6/25</a:t>
            </a:fld>
            <a:endParaRPr lang="en-US"/>
          </a:p>
        </p:txBody>
      </p:sp>
      <p:sp>
        <p:nvSpPr>
          <p:cNvPr id="3" name="Footer Placeholder 2">
            <a:extLst>
              <a:ext uri="{FF2B5EF4-FFF2-40B4-BE49-F238E27FC236}">
                <a16:creationId xmlns:a16="http://schemas.microsoft.com/office/drawing/2014/main" id="{0F5700DD-4DAB-4493-986A-61A666B3A67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B5E7DD8-86DE-45AD-90C6-BA69A9CF4CDF}"/>
              </a:ext>
            </a:extLst>
          </p:cNvPr>
          <p:cNvSpPr>
            <a:spLocks noGrp="1"/>
          </p:cNvSpPr>
          <p:nvPr>
            <p:ph type="sldNum" sz="quarter" idx="12"/>
          </p:nvPr>
        </p:nvSpPr>
        <p:spPr/>
        <p:txBody>
          <a:bodyPr/>
          <a:lstStyle/>
          <a:p>
            <a:fld id="{67ACD0A9-40BA-4D00-9ED1-683A49CEBEA8}" type="slidenum">
              <a:rPr lang="en-US" smtClean="0"/>
              <a:t>‹#›</a:t>
            </a:fld>
            <a:endParaRPr lang="en-US"/>
          </a:p>
        </p:txBody>
      </p:sp>
    </p:spTree>
    <p:extLst>
      <p:ext uri="{BB962C8B-B14F-4D97-AF65-F5344CB8AC3E}">
        <p14:creationId xmlns:p14="http://schemas.microsoft.com/office/powerpoint/2010/main" val="25119274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8BC18-1CCD-487D-9055-EA3F6B1F9E52}"/>
              </a:ext>
            </a:extLst>
          </p:cNvPr>
          <p:cNvSpPr>
            <a:spLocks noGrp="1"/>
          </p:cNvSpPr>
          <p:nvPr>
            <p:ph type="title"/>
          </p:nvPr>
        </p:nvSpPr>
        <p:spPr>
          <a:xfrm>
            <a:off x="1384776" y="753957"/>
            <a:ext cx="6484095" cy="2638848"/>
          </a:xfrm>
        </p:spPr>
        <p:txBody>
          <a:bodyPr anchor="b"/>
          <a:lstStyle>
            <a:lvl1pPr>
              <a:defRPr sz="5277"/>
            </a:lvl1pPr>
          </a:lstStyle>
          <a:p>
            <a:r>
              <a:rPr lang="en-US"/>
              <a:t>Click to edit Master title style</a:t>
            </a:r>
          </a:p>
        </p:txBody>
      </p:sp>
      <p:sp>
        <p:nvSpPr>
          <p:cNvPr id="3" name="Content Placeholder 2">
            <a:extLst>
              <a:ext uri="{FF2B5EF4-FFF2-40B4-BE49-F238E27FC236}">
                <a16:creationId xmlns:a16="http://schemas.microsoft.com/office/drawing/2014/main" id="{3517E524-75AC-4C38-9E01-C44AFBA88273}"/>
              </a:ext>
            </a:extLst>
          </p:cNvPr>
          <p:cNvSpPr>
            <a:spLocks noGrp="1"/>
          </p:cNvSpPr>
          <p:nvPr>
            <p:ph idx="1"/>
          </p:nvPr>
        </p:nvSpPr>
        <p:spPr>
          <a:xfrm>
            <a:off x="8546861" y="1628338"/>
            <a:ext cx="10177701" cy="8036969"/>
          </a:xfrm>
        </p:spPr>
        <p:txBody>
          <a:bodyPr/>
          <a:lstStyle>
            <a:lvl1pPr>
              <a:defRPr sz="5277"/>
            </a:lvl1pPr>
            <a:lvl2pPr>
              <a:defRPr sz="4617"/>
            </a:lvl2pPr>
            <a:lvl3pPr>
              <a:defRPr sz="3958"/>
            </a:lvl3pPr>
            <a:lvl4pPr>
              <a:defRPr sz="3298"/>
            </a:lvl4pPr>
            <a:lvl5pPr>
              <a:defRPr sz="3298"/>
            </a:lvl5pPr>
            <a:lvl6pPr>
              <a:defRPr sz="3298"/>
            </a:lvl6pPr>
            <a:lvl7pPr>
              <a:defRPr sz="3298"/>
            </a:lvl7pPr>
            <a:lvl8pPr>
              <a:defRPr sz="3298"/>
            </a:lvl8pPr>
            <a:lvl9pPr>
              <a:defRPr sz="32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D97E44-454A-4EE7-BFDB-3E5BC5D3F2D0}"/>
              </a:ext>
            </a:extLst>
          </p:cNvPr>
          <p:cNvSpPr>
            <a:spLocks noGrp="1"/>
          </p:cNvSpPr>
          <p:nvPr>
            <p:ph type="body" sz="half" idx="2"/>
          </p:nvPr>
        </p:nvSpPr>
        <p:spPr>
          <a:xfrm>
            <a:off x="1384776" y="3392805"/>
            <a:ext cx="6484095" cy="6285591"/>
          </a:xfrm>
        </p:spPr>
        <p:txBody>
          <a:bodyPr/>
          <a:lstStyle>
            <a:lvl1pPr marL="0" indent="0">
              <a:buNone/>
              <a:defRPr sz="2638"/>
            </a:lvl1pPr>
            <a:lvl2pPr marL="753923" indent="0">
              <a:buNone/>
              <a:defRPr sz="2309"/>
            </a:lvl2pPr>
            <a:lvl3pPr marL="1507846" indent="0">
              <a:buNone/>
              <a:defRPr sz="1979"/>
            </a:lvl3pPr>
            <a:lvl4pPr marL="2261768" indent="0">
              <a:buNone/>
              <a:defRPr sz="1649"/>
            </a:lvl4pPr>
            <a:lvl5pPr marL="3015691" indent="0">
              <a:buNone/>
              <a:defRPr sz="1649"/>
            </a:lvl5pPr>
            <a:lvl6pPr marL="3769614" indent="0">
              <a:buNone/>
              <a:defRPr sz="1649"/>
            </a:lvl6pPr>
            <a:lvl7pPr marL="4523537" indent="0">
              <a:buNone/>
              <a:defRPr sz="1649"/>
            </a:lvl7pPr>
            <a:lvl8pPr marL="5277460" indent="0">
              <a:buNone/>
              <a:defRPr sz="1649"/>
            </a:lvl8pPr>
            <a:lvl9pPr marL="6031382" indent="0">
              <a:buNone/>
              <a:defRPr sz="1649"/>
            </a:lvl9pPr>
          </a:lstStyle>
          <a:p>
            <a:pPr lvl="0"/>
            <a:r>
              <a:rPr lang="en-US"/>
              <a:t>Click to edit Master text styles</a:t>
            </a:r>
          </a:p>
        </p:txBody>
      </p:sp>
      <p:sp>
        <p:nvSpPr>
          <p:cNvPr id="5" name="Date Placeholder 4">
            <a:extLst>
              <a:ext uri="{FF2B5EF4-FFF2-40B4-BE49-F238E27FC236}">
                <a16:creationId xmlns:a16="http://schemas.microsoft.com/office/drawing/2014/main" id="{9EF51BC4-2A13-4F2E-B2D9-A106623DD892}"/>
              </a:ext>
            </a:extLst>
          </p:cNvPr>
          <p:cNvSpPr>
            <a:spLocks noGrp="1"/>
          </p:cNvSpPr>
          <p:nvPr>
            <p:ph type="dt" sz="half" idx="10"/>
          </p:nvPr>
        </p:nvSpPr>
        <p:spPr/>
        <p:txBody>
          <a:bodyPr/>
          <a:lstStyle/>
          <a:p>
            <a:fld id="{C86069A1-313D-4896-A571-A51DCC90CADF}" type="datetimeFigureOut">
              <a:rPr lang="en-US" smtClean="0"/>
              <a:t>2/6/25</a:t>
            </a:fld>
            <a:endParaRPr lang="en-US"/>
          </a:p>
        </p:txBody>
      </p:sp>
      <p:sp>
        <p:nvSpPr>
          <p:cNvPr id="6" name="Footer Placeholder 5">
            <a:extLst>
              <a:ext uri="{FF2B5EF4-FFF2-40B4-BE49-F238E27FC236}">
                <a16:creationId xmlns:a16="http://schemas.microsoft.com/office/drawing/2014/main" id="{103F0AE3-ED20-44DF-BEA2-419AE40A57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7E4CCC-D596-4A85-96D2-E4D9D6089E22}"/>
              </a:ext>
            </a:extLst>
          </p:cNvPr>
          <p:cNvSpPr>
            <a:spLocks noGrp="1"/>
          </p:cNvSpPr>
          <p:nvPr>
            <p:ph type="sldNum" sz="quarter" idx="12"/>
          </p:nvPr>
        </p:nvSpPr>
        <p:spPr/>
        <p:txBody>
          <a:bodyPr/>
          <a:lstStyle/>
          <a:p>
            <a:fld id="{67ACD0A9-40BA-4D00-9ED1-683A49CEBEA8}" type="slidenum">
              <a:rPr lang="en-US" smtClean="0"/>
              <a:t>‹#›</a:t>
            </a:fld>
            <a:endParaRPr lang="en-US"/>
          </a:p>
        </p:txBody>
      </p:sp>
    </p:spTree>
    <p:extLst>
      <p:ext uri="{BB962C8B-B14F-4D97-AF65-F5344CB8AC3E}">
        <p14:creationId xmlns:p14="http://schemas.microsoft.com/office/powerpoint/2010/main" val="1714932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75CA0-24BC-4779-9FCC-D848319BC8EF}"/>
              </a:ext>
            </a:extLst>
          </p:cNvPr>
          <p:cNvSpPr>
            <a:spLocks noGrp="1"/>
          </p:cNvSpPr>
          <p:nvPr>
            <p:ph type="title"/>
          </p:nvPr>
        </p:nvSpPr>
        <p:spPr>
          <a:xfrm>
            <a:off x="1384776" y="753957"/>
            <a:ext cx="6484095" cy="2638848"/>
          </a:xfrm>
        </p:spPr>
        <p:txBody>
          <a:bodyPr anchor="b"/>
          <a:lstStyle>
            <a:lvl1pPr>
              <a:defRPr sz="5277"/>
            </a:lvl1pPr>
          </a:lstStyle>
          <a:p>
            <a:r>
              <a:rPr lang="en-US"/>
              <a:t>Click to edit Master title style</a:t>
            </a:r>
          </a:p>
        </p:txBody>
      </p:sp>
      <p:sp>
        <p:nvSpPr>
          <p:cNvPr id="3" name="Picture Placeholder 2">
            <a:extLst>
              <a:ext uri="{FF2B5EF4-FFF2-40B4-BE49-F238E27FC236}">
                <a16:creationId xmlns:a16="http://schemas.microsoft.com/office/drawing/2014/main" id="{6D9EBDE8-6EBB-4550-8AAC-46FDBE20B97D}"/>
              </a:ext>
            </a:extLst>
          </p:cNvPr>
          <p:cNvSpPr>
            <a:spLocks noGrp="1"/>
          </p:cNvSpPr>
          <p:nvPr>
            <p:ph type="pic" idx="1"/>
          </p:nvPr>
        </p:nvSpPr>
        <p:spPr>
          <a:xfrm>
            <a:off x="8546861" y="1628338"/>
            <a:ext cx="10177701" cy="8036969"/>
          </a:xfrm>
        </p:spPr>
        <p:txBody>
          <a:bodyPr/>
          <a:lstStyle>
            <a:lvl1pPr marL="0" indent="0">
              <a:buNone/>
              <a:defRPr sz="5277"/>
            </a:lvl1pPr>
            <a:lvl2pPr marL="753923" indent="0">
              <a:buNone/>
              <a:defRPr sz="4617"/>
            </a:lvl2pPr>
            <a:lvl3pPr marL="1507846" indent="0">
              <a:buNone/>
              <a:defRPr sz="3958"/>
            </a:lvl3pPr>
            <a:lvl4pPr marL="2261768" indent="0">
              <a:buNone/>
              <a:defRPr sz="3298"/>
            </a:lvl4pPr>
            <a:lvl5pPr marL="3015691" indent="0">
              <a:buNone/>
              <a:defRPr sz="3298"/>
            </a:lvl5pPr>
            <a:lvl6pPr marL="3769614" indent="0">
              <a:buNone/>
              <a:defRPr sz="3298"/>
            </a:lvl6pPr>
            <a:lvl7pPr marL="4523537" indent="0">
              <a:buNone/>
              <a:defRPr sz="3298"/>
            </a:lvl7pPr>
            <a:lvl8pPr marL="5277460" indent="0">
              <a:buNone/>
              <a:defRPr sz="3298"/>
            </a:lvl8pPr>
            <a:lvl9pPr marL="6031382" indent="0">
              <a:buNone/>
              <a:defRPr sz="3298"/>
            </a:lvl9pPr>
          </a:lstStyle>
          <a:p>
            <a:endParaRPr lang="en-US"/>
          </a:p>
        </p:txBody>
      </p:sp>
      <p:sp>
        <p:nvSpPr>
          <p:cNvPr id="4" name="Text Placeholder 3">
            <a:extLst>
              <a:ext uri="{FF2B5EF4-FFF2-40B4-BE49-F238E27FC236}">
                <a16:creationId xmlns:a16="http://schemas.microsoft.com/office/drawing/2014/main" id="{50A2C9DA-C890-48DC-90F4-FEEAE1963246}"/>
              </a:ext>
            </a:extLst>
          </p:cNvPr>
          <p:cNvSpPr>
            <a:spLocks noGrp="1"/>
          </p:cNvSpPr>
          <p:nvPr>
            <p:ph type="body" sz="half" idx="2"/>
          </p:nvPr>
        </p:nvSpPr>
        <p:spPr>
          <a:xfrm>
            <a:off x="1384776" y="3392805"/>
            <a:ext cx="6484095" cy="6285591"/>
          </a:xfrm>
        </p:spPr>
        <p:txBody>
          <a:bodyPr/>
          <a:lstStyle>
            <a:lvl1pPr marL="0" indent="0">
              <a:buNone/>
              <a:defRPr sz="2638"/>
            </a:lvl1pPr>
            <a:lvl2pPr marL="753923" indent="0">
              <a:buNone/>
              <a:defRPr sz="2309"/>
            </a:lvl2pPr>
            <a:lvl3pPr marL="1507846" indent="0">
              <a:buNone/>
              <a:defRPr sz="1979"/>
            </a:lvl3pPr>
            <a:lvl4pPr marL="2261768" indent="0">
              <a:buNone/>
              <a:defRPr sz="1649"/>
            </a:lvl4pPr>
            <a:lvl5pPr marL="3015691" indent="0">
              <a:buNone/>
              <a:defRPr sz="1649"/>
            </a:lvl5pPr>
            <a:lvl6pPr marL="3769614" indent="0">
              <a:buNone/>
              <a:defRPr sz="1649"/>
            </a:lvl6pPr>
            <a:lvl7pPr marL="4523537" indent="0">
              <a:buNone/>
              <a:defRPr sz="1649"/>
            </a:lvl7pPr>
            <a:lvl8pPr marL="5277460" indent="0">
              <a:buNone/>
              <a:defRPr sz="1649"/>
            </a:lvl8pPr>
            <a:lvl9pPr marL="6031382" indent="0">
              <a:buNone/>
              <a:defRPr sz="1649"/>
            </a:lvl9pPr>
          </a:lstStyle>
          <a:p>
            <a:pPr lvl="0"/>
            <a:r>
              <a:rPr lang="en-US"/>
              <a:t>Click to edit Master text styles</a:t>
            </a:r>
          </a:p>
        </p:txBody>
      </p:sp>
      <p:sp>
        <p:nvSpPr>
          <p:cNvPr id="5" name="Date Placeholder 4">
            <a:extLst>
              <a:ext uri="{FF2B5EF4-FFF2-40B4-BE49-F238E27FC236}">
                <a16:creationId xmlns:a16="http://schemas.microsoft.com/office/drawing/2014/main" id="{AA3687A0-D253-48D2-944F-B5D56ACACC0F}"/>
              </a:ext>
            </a:extLst>
          </p:cNvPr>
          <p:cNvSpPr>
            <a:spLocks noGrp="1"/>
          </p:cNvSpPr>
          <p:nvPr>
            <p:ph type="dt" sz="half" idx="10"/>
          </p:nvPr>
        </p:nvSpPr>
        <p:spPr/>
        <p:txBody>
          <a:bodyPr/>
          <a:lstStyle/>
          <a:p>
            <a:fld id="{C86069A1-313D-4896-A571-A51DCC90CADF}" type="datetimeFigureOut">
              <a:rPr lang="en-US" smtClean="0"/>
              <a:t>2/6/25</a:t>
            </a:fld>
            <a:endParaRPr lang="en-US"/>
          </a:p>
        </p:txBody>
      </p:sp>
      <p:sp>
        <p:nvSpPr>
          <p:cNvPr id="6" name="Footer Placeholder 5">
            <a:extLst>
              <a:ext uri="{FF2B5EF4-FFF2-40B4-BE49-F238E27FC236}">
                <a16:creationId xmlns:a16="http://schemas.microsoft.com/office/drawing/2014/main" id="{FBA0EC44-6B42-49D0-9D4D-A6C4A9F6EF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3D2B96-C002-42AF-84E6-BE19FE898AC9}"/>
              </a:ext>
            </a:extLst>
          </p:cNvPr>
          <p:cNvSpPr>
            <a:spLocks noGrp="1"/>
          </p:cNvSpPr>
          <p:nvPr>
            <p:ph type="sldNum" sz="quarter" idx="12"/>
          </p:nvPr>
        </p:nvSpPr>
        <p:spPr/>
        <p:txBody>
          <a:bodyPr/>
          <a:lstStyle/>
          <a:p>
            <a:fld id="{67ACD0A9-40BA-4D00-9ED1-683A49CEBEA8}" type="slidenum">
              <a:rPr lang="en-US" smtClean="0"/>
              <a:t>‹#›</a:t>
            </a:fld>
            <a:endParaRPr lang="en-US"/>
          </a:p>
        </p:txBody>
      </p:sp>
    </p:spTree>
    <p:extLst>
      <p:ext uri="{BB962C8B-B14F-4D97-AF65-F5344CB8AC3E}">
        <p14:creationId xmlns:p14="http://schemas.microsoft.com/office/powerpoint/2010/main" val="21947192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26B20-5E26-426C-BE25-B90E87D6921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7D5056-2560-4611-81D9-4BFED86276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93C64D-A513-4158-9A7A-097036092A63}"/>
              </a:ext>
            </a:extLst>
          </p:cNvPr>
          <p:cNvSpPr>
            <a:spLocks noGrp="1"/>
          </p:cNvSpPr>
          <p:nvPr>
            <p:ph type="dt" sz="half" idx="10"/>
          </p:nvPr>
        </p:nvSpPr>
        <p:spPr/>
        <p:txBody>
          <a:bodyPr/>
          <a:lstStyle/>
          <a:p>
            <a:fld id="{C86069A1-313D-4896-A571-A51DCC90CADF}" type="datetimeFigureOut">
              <a:rPr lang="en-US" smtClean="0"/>
              <a:t>2/6/25</a:t>
            </a:fld>
            <a:endParaRPr lang="en-US"/>
          </a:p>
        </p:txBody>
      </p:sp>
      <p:sp>
        <p:nvSpPr>
          <p:cNvPr id="5" name="Footer Placeholder 4">
            <a:extLst>
              <a:ext uri="{FF2B5EF4-FFF2-40B4-BE49-F238E27FC236}">
                <a16:creationId xmlns:a16="http://schemas.microsoft.com/office/drawing/2014/main" id="{693C74B5-E7E7-487C-B292-502EFADCF6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B7BBE4-4368-42C2-9148-F22396FA7E97}"/>
              </a:ext>
            </a:extLst>
          </p:cNvPr>
          <p:cNvSpPr>
            <a:spLocks noGrp="1"/>
          </p:cNvSpPr>
          <p:nvPr>
            <p:ph type="sldNum" sz="quarter" idx="12"/>
          </p:nvPr>
        </p:nvSpPr>
        <p:spPr/>
        <p:txBody>
          <a:bodyPr/>
          <a:lstStyle/>
          <a:p>
            <a:fld id="{67ACD0A9-40BA-4D00-9ED1-683A49CEBEA8}" type="slidenum">
              <a:rPr lang="en-US" smtClean="0"/>
              <a:t>‹#›</a:t>
            </a:fld>
            <a:endParaRPr lang="en-US"/>
          </a:p>
        </p:txBody>
      </p:sp>
    </p:spTree>
    <p:extLst>
      <p:ext uri="{BB962C8B-B14F-4D97-AF65-F5344CB8AC3E}">
        <p14:creationId xmlns:p14="http://schemas.microsoft.com/office/powerpoint/2010/main" val="1152644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150" b="0" i="0">
                <a:solidFill>
                  <a:srgbClr val="1C4379"/>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sz="4950" b="0" i="0">
                <a:solidFill>
                  <a:srgbClr val="1C4379"/>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defRPr sz="2150" b="0" i="0">
                <a:solidFill>
                  <a:srgbClr val="585858"/>
                </a:solidFill>
                <a:latin typeface="Trebuchet MS"/>
                <a:cs typeface="Trebuchet MS"/>
              </a:defRPr>
            </a:lvl1pPr>
          </a:lstStyle>
          <a:p>
            <a:pPr marL="12700">
              <a:lnSpc>
                <a:spcPts val="2520"/>
              </a:lnSpc>
            </a:pPr>
            <a:endParaRPr spc="-10"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p:txBody>
          <a:bodyPr lIns="0" tIns="0" rIns="0" bIns="0"/>
          <a:lstStyle>
            <a:lvl1pPr>
              <a:defRPr sz="1450" b="0" i="0">
                <a:solidFill>
                  <a:schemeClr val="tx1"/>
                </a:solidFill>
                <a:latin typeface="Arial"/>
                <a:cs typeface="Arial"/>
              </a:defRPr>
            </a:lvl1pPr>
          </a:lstStyle>
          <a:p>
            <a:pPr marL="38100">
              <a:lnSpc>
                <a:spcPts val="1735"/>
              </a:lnSpc>
            </a:pPr>
            <a:fld id="{81D60167-4931-47E6-BA6A-407CBD079E47}" type="slidenum">
              <a:rPr spc="15" dirty="0"/>
              <a:t>‹#›</a:t>
            </a:fld>
            <a:endParaRPr spc="15"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A32890-0BAD-4A8E-9C70-69E87FB888BC}"/>
              </a:ext>
            </a:extLst>
          </p:cNvPr>
          <p:cNvSpPr>
            <a:spLocks noGrp="1"/>
          </p:cNvSpPr>
          <p:nvPr>
            <p:ph type="title" orient="vert"/>
          </p:nvPr>
        </p:nvSpPr>
        <p:spPr>
          <a:xfrm>
            <a:off x="14386996" y="602118"/>
            <a:ext cx="4334947" cy="958415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43B645-2023-4DAF-8B43-4C3E5CA0CAF5}"/>
              </a:ext>
            </a:extLst>
          </p:cNvPr>
          <p:cNvSpPr>
            <a:spLocks noGrp="1"/>
          </p:cNvSpPr>
          <p:nvPr>
            <p:ph type="body" orient="vert" idx="1"/>
          </p:nvPr>
        </p:nvSpPr>
        <p:spPr>
          <a:xfrm>
            <a:off x="1382157" y="602118"/>
            <a:ext cx="12753538" cy="95841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4AC38B-DFC9-4104-9668-ECDCD1E7F823}"/>
              </a:ext>
            </a:extLst>
          </p:cNvPr>
          <p:cNvSpPr>
            <a:spLocks noGrp="1"/>
          </p:cNvSpPr>
          <p:nvPr>
            <p:ph type="dt" sz="half" idx="10"/>
          </p:nvPr>
        </p:nvSpPr>
        <p:spPr/>
        <p:txBody>
          <a:bodyPr/>
          <a:lstStyle/>
          <a:p>
            <a:fld id="{C86069A1-313D-4896-A571-A51DCC90CADF}" type="datetimeFigureOut">
              <a:rPr lang="en-US" smtClean="0"/>
              <a:t>2/6/25</a:t>
            </a:fld>
            <a:endParaRPr lang="en-US"/>
          </a:p>
        </p:txBody>
      </p:sp>
      <p:sp>
        <p:nvSpPr>
          <p:cNvPr id="5" name="Footer Placeholder 4">
            <a:extLst>
              <a:ext uri="{FF2B5EF4-FFF2-40B4-BE49-F238E27FC236}">
                <a16:creationId xmlns:a16="http://schemas.microsoft.com/office/drawing/2014/main" id="{6049A34B-9EC7-47B8-B7B0-74E925D9CF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616AC4-C932-44C5-917B-85454CE44CE6}"/>
              </a:ext>
            </a:extLst>
          </p:cNvPr>
          <p:cNvSpPr>
            <a:spLocks noGrp="1"/>
          </p:cNvSpPr>
          <p:nvPr>
            <p:ph type="sldNum" sz="quarter" idx="12"/>
          </p:nvPr>
        </p:nvSpPr>
        <p:spPr/>
        <p:txBody>
          <a:bodyPr/>
          <a:lstStyle/>
          <a:p>
            <a:fld id="{67ACD0A9-40BA-4D00-9ED1-683A49CEBEA8}" type="slidenum">
              <a:rPr lang="en-US" smtClean="0"/>
              <a:t>‹#›</a:t>
            </a:fld>
            <a:endParaRPr lang="en-US"/>
          </a:p>
        </p:txBody>
      </p:sp>
    </p:spTree>
    <p:extLst>
      <p:ext uri="{BB962C8B-B14F-4D97-AF65-F5344CB8AC3E}">
        <p14:creationId xmlns:p14="http://schemas.microsoft.com/office/powerpoint/2010/main" val="1990335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150" b="0" i="0">
                <a:solidFill>
                  <a:srgbClr val="1C4379"/>
                </a:solidFill>
                <a:latin typeface="Trebuchet MS"/>
                <a:cs typeface="Trebuchet MS"/>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2150" b="0" i="0">
                <a:solidFill>
                  <a:srgbClr val="585858"/>
                </a:solidFill>
                <a:latin typeface="Trebuchet MS"/>
                <a:cs typeface="Trebuchet MS"/>
              </a:defRPr>
            </a:lvl1pPr>
          </a:lstStyle>
          <a:p>
            <a:pPr marL="12700">
              <a:lnSpc>
                <a:spcPts val="2520"/>
              </a:lnSpc>
            </a:pPr>
            <a:endParaRPr spc="-10"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7" name="Holder 7"/>
          <p:cNvSpPr>
            <a:spLocks noGrp="1"/>
          </p:cNvSpPr>
          <p:nvPr>
            <p:ph type="sldNum" sz="quarter" idx="7"/>
          </p:nvPr>
        </p:nvSpPr>
        <p:spPr/>
        <p:txBody>
          <a:bodyPr lIns="0" tIns="0" rIns="0" bIns="0"/>
          <a:lstStyle>
            <a:lvl1pPr>
              <a:defRPr sz="1450" b="0" i="0">
                <a:solidFill>
                  <a:schemeClr val="tx1"/>
                </a:solidFill>
                <a:latin typeface="Arial"/>
                <a:cs typeface="Arial"/>
              </a:defRPr>
            </a:lvl1pPr>
          </a:lstStyle>
          <a:p>
            <a:pPr marL="38100">
              <a:lnSpc>
                <a:spcPts val="1735"/>
              </a:lnSpc>
            </a:pPr>
            <a:fld id="{81D60167-4931-47E6-BA6A-407CBD079E47}" type="slidenum">
              <a:rPr spc="15" dirty="0"/>
              <a:t>‹#›</a:t>
            </a:fld>
            <a:endParaRPr spc="15"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7088484" cy="11308554"/>
          </a:xfrm>
          <a:prstGeom prst="rect">
            <a:avLst/>
          </a:prstGeom>
        </p:spPr>
      </p:pic>
      <p:sp>
        <p:nvSpPr>
          <p:cNvPr id="17" name="bg object 17"/>
          <p:cNvSpPr/>
          <p:nvPr/>
        </p:nvSpPr>
        <p:spPr>
          <a:xfrm>
            <a:off x="8282889" y="3991920"/>
            <a:ext cx="327025" cy="573405"/>
          </a:xfrm>
          <a:custGeom>
            <a:avLst/>
            <a:gdLst/>
            <a:ahLst/>
            <a:cxnLst/>
            <a:rect l="l" t="t" r="r" b="b"/>
            <a:pathLst>
              <a:path w="327025" h="573404">
                <a:moveTo>
                  <a:pt x="326691" y="0"/>
                </a:moveTo>
                <a:lnTo>
                  <a:pt x="0" y="286483"/>
                </a:lnTo>
                <a:lnTo>
                  <a:pt x="326691" y="572966"/>
                </a:lnTo>
                <a:lnTo>
                  <a:pt x="326691" y="0"/>
                </a:lnTo>
                <a:close/>
              </a:path>
            </a:pathLst>
          </a:custGeom>
          <a:solidFill>
            <a:srgbClr val="FFFFFF"/>
          </a:solidFill>
        </p:spPr>
        <p:txBody>
          <a:bodyPr wrap="square" lIns="0" tIns="0" rIns="0" bIns="0" rtlCol="0"/>
          <a:lstStyle/>
          <a:p>
            <a:endParaRPr/>
          </a:p>
        </p:txBody>
      </p:sp>
      <p:sp>
        <p:nvSpPr>
          <p:cNvPr id="18" name="bg object 18"/>
          <p:cNvSpPr/>
          <p:nvPr/>
        </p:nvSpPr>
        <p:spPr>
          <a:xfrm>
            <a:off x="15896061" y="3080953"/>
            <a:ext cx="1299845" cy="34290"/>
          </a:xfrm>
          <a:custGeom>
            <a:avLst/>
            <a:gdLst/>
            <a:ahLst/>
            <a:cxnLst/>
            <a:rect l="l" t="t" r="r" b="b"/>
            <a:pathLst>
              <a:path w="1299844" h="34289">
                <a:moveTo>
                  <a:pt x="1299227" y="0"/>
                </a:moveTo>
                <a:lnTo>
                  <a:pt x="0" y="0"/>
                </a:lnTo>
                <a:lnTo>
                  <a:pt x="0" y="33925"/>
                </a:lnTo>
                <a:lnTo>
                  <a:pt x="1299227" y="33925"/>
                </a:lnTo>
                <a:lnTo>
                  <a:pt x="1299227" y="0"/>
                </a:lnTo>
                <a:close/>
              </a:path>
            </a:pathLst>
          </a:custGeom>
          <a:solidFill>
            <a:srgbClr val="A28A2C"/>
          </a:solidFill>
        </p:spPr>
        <p:txBody>
          <a:bodyPr wrap="square" lIns="0" tIns="0" rIns="0" bIns="0" rtlCol="0"/>
          <a:lstStyle/>
          <a:p>
            <a:endParaRPr/>
          </a:p>
        </p:txBody>
      </p:sp>
      <p:pic>
        <p:nvPicPr>
          <p:cNvPr id="19" name="bg object 19"/>
          <p:cNvPicPr/>
          <p:nvPr/>
        </p:nvPicPr>
        <p:blipFill>
          <a:blip r:embed="rId3" cstate="print"/>
          <a:stretch>
            <a:fillRect/>
          </a:stretch>
        </p:blipFill>
        <p:spPr>
          <a:xfrm>
            <a:off x="16084536" y="9360971"/>
            <a:ext cx="3645124" cy="1348231"/>
          </a:xfrm>
          <a:prstGeom prst="rect">
            <a:avLst/>
          </a:prstGeom>
        </p:spPr>
      </p:pic>
      <p:sp>
        <p:nvSpPr>
          <p:cNvPr id="2" name="Holder 2"/>
          <p:cNvSpPr>
            <a:spLocks noGrp="1"/>
          </p:cNvSpPr>
          <p:nvPr>
            <p:ph type="title"/>
          </p:nvPr>
        </p:nvSpPr>
        <p:spPr/>
        <p:txBody>
          <a:bodyPr lIns="0" tIns="0" rIns="0" bIns="0"/>
          <a:lstStyle>
            <a:lvl1pPr>
              <a:defRPr sz="6150" b="0" i="0">
                <a:solidFill>
                  <a:srgbClr val="1C4379"/>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defRPr sz="2150" b="0" i="0">
                <a:solidFill>
                  <a:srgbClr val="585858"/>
                </a:solidFill>
                <a:latin typeface="Trebuchet MS"/>
                <a:cs typeface="Trebuchet MS"/>
              </a:defRPr>
            </a:lvl1pPr>
          </a:lstStyle>
          <a:p>
            <a:pPr marL="12700">
              <a:lnSpc>
                <a:spcPts val="2520"/>
              </a:lnSpc>
            </a:pPr>
            <a:endParaRPr spc="-10"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5" name="Holder 5"/>
          <p:cNvSpPr>
            <a:spLocks noGrp="1"/>
          </p:cNvSpPr>
          <p:nvPr>
            <p:ph type="sldNum" sz="quarter" idx="7"/>
          </p:nvPr>
        </p:nvSpPr>
        <p:spPr/>
        <p:txBody>
          <a:bodyPr lIns="0" tIns="0" rIns="0" bIns="0"/>
          <a:lstStyle>
            <a:lvl1pPr>
              <a:defRPr sz="1450" b="0" i="0">
                <a:solidFill>
                  <a:schemeClr val="tx1"/>
                </a:solidFill>
                <a:latin typeface="Arial"/>
                <a:cs typeface="Arial"/>
              </a:defRPr>
            </a:lvl1pPr>
          </a:lstStyle>
          <a:p>
            <a:pPr marL="38100">
              <a:lnSpc>
                <a:spcPts val="1735"/>
              </a:lnSpc>
            </a:pPr>
            <a:fld id="{81D60167-4931-47E6-BA6A-407CBD079E47}" type="slidenum">
              <a:rPr spc="15" dirty="0"/>
              <a:t>‹#›</a:t>
            </a:fld>
            <a:endParaRPr spc="15"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7088484" cy="11308554"/>
          </a:xfrm>
          <a:prstGeom prst="rect">
            <a:avLst/>
          </a:prstGeom>
        </p:spPr>
      </p:pic>
      <p:sp>
        <p:nvSpPr>
          <p:cNvPr id="17" name="bg object 17"/>
          <p:cNvSpPr/>
          <p:nvPr/>
        </p:nvSpPr>
        <p:spPr>
          <a:xfrm>
            <a:off x="8282889" y="3991920"/>
            <a:ext cx="327025" cy="573405"/>
          </a:xfrm>
          <a:custGeom>
            <a:avLst/>
            <a:gdLst/>
            <a:ahLst/>
            <a:cxnLst/>
            <a:rect l="l" t="t" r="r" b="b"/>
            <a:pathLst>
              <a:path w="327025" h="573404">
                <a:moveTo>
                  <a:pt x="326691" y="0"/>
                </a:moveTo>
                <a:lnTo>
                  <a:pt x="0" y="286483"/>
                </a:lnTo>
                <a:lnTo>
                  <a:pt x="326691" y="572966"/>
                </a:lnTo>
                <a:lnTo>
                  <a:pt x="326691" y="0"/>
                </a:lnTo>
                <a:close/>
              </a:path>
            </a:pathLst>
          </a:custGeom>
          <a:solidFill>
            <a:srgbClr val="FFFFFF"/>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defRPr sz="2150" b="0" i="0">
                <a:solidFill>
                  <a:srgbClr val="585858"/>
                </a:solidFill>
                <a:latin typeface="Trebuchet MS"/>
                <a:cs typeface="Trebuchet MS"/>
              </a:defRPr>
            </a:lvl1pPr>
          </a:lstStyle>
          <a:p>
            <a:pPr marL="12700">
              <a:lnSpc>
                <a:spcPts val="2520"/>
              </a:lnSpc>
            </a:pPr>
            <a:endParaRPr spc="-10"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4" name="Holder 4"/>
          <p:cNvSpPr>
            <a:spLocks noGrp="1"/>
          </p:cNvSpPr>
          <p:nvPr>
            <p:ph type="sldNum" sz="quarter" idx="7"/>
          </p:nvPr>
        </p:nvSpPr>
        <p:spPr/>
        <p:txBody>
          <a:bodyPr lIns="0" tIns="0" rIns="0" bIns="0"/>
          <a:lstStyle>
            <a:lvl1pPr>
              <a:defRPr sz="1450" b="0" i="0">
                <a:solidFill>
                  <a:schemeClr val="tx1"/>
                </a:solidFill>
                <a:latin typeface="Arial"/>
                <a:cs typeface="Arial"/>
              </a:defRPr>
            </a:lvl1pPr>
          </a:lstStyle>
          <a:p>
            <a:pPr marL="38100">
              <a:lnSpc>
                <a:spcPts val="1735"/>
              </a:lnSpc>
            </a:pPr>
            <a:fld id="{81D60167-4931-47E6-BA6A-407CBD079E47}" type="slidenum">
              <a:rPr spc="15" dirty="0"/>
              <a:t>‹#›</a:t>
            </a:fld>
            <a:endParaRPr spc="15"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666699290_02_crop_3159x1892.jpg"/>
          <p:cNvSpPr>
            <a:spLocks noGrp="1"/>
          </p:cNvSpPr>
          <p:nvPr>
            <p:ph type="pic" idx="21"/>
          </p:nvPr>
        </p:nvSpPr>
        <p:spPr>
          <a:xfrm>
            <a:off x="-952851" y="-1068105"/>
            <a:ext cx="22051685" cy="13208204"/>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994734" y="8235379"/>
            <a:ext cx="18114632" cy="1471813"/>
          </a:xfrm>
          <a:prstGeom prst="rect">
            <a:avLst/>
          </a:prstGeom>
        </p:spPr>
        <p:txBody>
          <a:bodyPr anchor="b"/>
          <a:lstStyle>
            <a:lvl1pPr>
              <a:defRPr sz="9564" spc="-191"/>
            </a:lvl1pPr>
          </a:lstStyle>
          <a:p>
            <a:r>
              <a:t>Presentation Title</a:t>
            </a:r>
          </a:p>
        </p:txBody>
      </p:sp>
      <p:sp>
        <p:nvSpPr>
          <p:cNvPr id="23" name="Author and Date"/>
          <p:cNvSpPr txBox="1">
            <a:spLocks noGrp="1"/>
          </p:cNvSpPr>
          <p:nvPr>
            <p:ph type="body" sz="quarter" idx="22" hasCustomPrompt="1"/>
          </p:nvPr>
        </p:nvSpPr>
        <p:spPr>
          <a:xfrm>
            <a:off x="995716" y="912051"/>
            <a:ext cx="18112670" cy="549059"/>
          </a:xfrm>
          <a:prstGeom prst="rect">
            <a:avLst/>
          </a:prstGeom>
        </p:spPr>
        <p:txBody>
          <a:bodyPr lIns="45719" tIns="45719" rIns="45719" bIns="45719"/>
          <a:lstStyle>
            <a:lvl1pPr marL="0" indent="0" defTabSz="680625">
              <a:lnSpc>
                <a:spcPct val="100000"/>
              </a:lnSpc>
              <a:spcBef>
                <a:spcPts val="0"/>
              </a:spcBef>
              <a:buSzTx/>
              <a:buNone/>
              <a:defRPr sz="2968" b="1"/>
            </a:lvl1pPr>
          </a:lstStyle>
          <a:p>
            <a:r>
              <a:t>Author and Date</a:t>
            </a:r>
          </a:p>
        </p:txBody>
      </p:sp>
      <p:sp>
        <p:nvSpPr>
          <p:cNvPr id="24" name="Body Level One…"/>
          <p:cNvSpPr txBox="1">
            <a:spLocks noGrp="1"/>
          </p:cNvSpPr>
          <p:nvPr>
            <p:ph type="body" sz="quarter" idx="1" hasCustomPrompt="1"/>
          </p:nvPr>
        </p:nvSpPr>
        <p:spPr>
          <a:xfrm>
            <a:off x="994734" y="9572801"/>
            <a:ext cx="18114632" cy="3489417"/>
          </a:xfrm>
          <a:prstGeom prst="rect">
            <a:avLst/>
          </a:prstGeom>
        </p:spPr>
        <p:txBody>
          <a:bodyPr/>
          <a:lstStyle>
            <a:lvl1pPr marL="0" indent="0" defTabSz="680625">
              <a:lnSpc>
                <a:spcPct val="100000"/>
              </a:lnSpc>
              <a:spcBef>
                <a:spcPts val="0"/>
              </a:spcBef>
              <a:buSzTx/>
              <a:buNone/>
              <a:defRPr sz="4535" b="1"/>
            </a:lvl1pPr>
            <a:lvl2pPr marL="0" indent="0" defTabSz="680625">
              <a:lnSpc>
                <a:spcPct val="100000"/>
              </a:lnSpc>
              <a:spcBef>
                <a:spcPts val="0"/>
              </a:spcBef>
              <a:buSzTx/>
              <a:buNone/>
              <a:defRPr sz="4535" b="1"/>
            </a:lvl2pPr>
            <a:lvl3pPr marL="0" indent="0" defTabSz="680625">
              <a:lnSpc>
                <a:spcPct val="100000"/>
              </a:lnSpc>
              <a:spcBef>
                <a:spcPts val="0"/>
              </a:spcBef>
              <a:buSzTx/>
              <a:buNone/>
              <a:defRPr sz="4535" b="1"/>
            </a:lvl3pPr>
            <a:lvl4pPr marL="0" indent="0" defTabSz="680625">
              <a:lnSpc>
                <a:spcPct val="100000"/>
              </a:lnSpc>
              <a:spcBef>
                <a:spcPts val="0"/>
              </a:spcBef>
              <a:buSzTx/>
              <a:buNone/>
              <a:defRPr sz="4535" b="1"/>
            </a:lvl4pPr>
            <a:lvl5pPr marL="0" indent="0" defTabSz="680625">
              <a:lnSpc>
                <a:spcPct val="100000"/>
              </a:lnSpc>
              <a:spcBef>
                <a:spcPts val="0"/>
              </a:spcBef>
              <a:buSzTx/>
              <a:buNone/>
              <a:defRPr sz="4535"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xfrm>
            <a:off x="9904634" y="10827191"/>
            <a:ext cx="297815" cy="223138"/>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22755755"/>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994734" y="1956595"/>
            <a:ext cx="18114632" cy="790214"/>
          </a:xfrm>
          <a:prstGeom prst="rect">
            <a:avLst/>
          </a:prstGeom>
        </p:spPr>
        <p:txBody>
          <a:bodyPr lIns="45719" tIns="45719" rIns="45719" bIns="45719"/>
          <a:lstStyle>
            <a:lvl1pPr marL="0" indent="0" defTabSz="680625">
              <a:lnSpc>
                <a:spcPct val="100000"/>
              </a:lnSpc>
              <a:spcBef>
                <a:spcPts val="0"/>
              </a:spcBef>
              <a:buSzTx/>
              <a:buNone/>
              <a:defRPr sz="4535" b="1"/>
            </a:lvl1pPr>
          </a:lstStyle>
          <a:p>
            <a:r>
              <a:t>Slide Subtitle</a:t>
            </a:r>
          </a:p>
        </p:txBody>
      </p:sp>
      <p:sp>
        <p:nvSpPr>
          <p:cNvPr id="44" name="Body Level One…"/>
          <p:cNvSpPr txBox="1">
            <a:spLocks noGrp="1"/>
          </p:cNvSpPr>
          <p:nvPr>
            <p:ph type="body" idx="1" hasCustomPrompt="1"/>
          </p:nvPr>
        </p:nvSpPr>
        <p:spPr>
          <a:xfrm>
            <a:off x="1125525" y="3453155"/>
            <a:ext cx="17853048" cy="1869743"/>
          </a:xfrm>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xfrm>
            <a:off x="9904634" y="10827191"/>
            <a:ext cx="297815" cy="223138"/>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81250495"/>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990480" y="9778895"/>
            <a:ext cx="18114635" cy="549059"/>
          </a:xfrm>
          <a:prstGeom prst="rect">
            <a:avLst/>
          </a:prstGeom>
        </p:spPr>
        <p:txBody>
          <a:bodyPr lIns="45719" tIns="45719" rIns="45719" bIns="45719"/>
          <a:lstStyle>
            <a:lvl1pPr marL="0" indent="0" defTabSz="680625">
              <a:lnSpc>
                <a:spcPct val="100000"/>
              </a:lnSpc>
              <a:spcBef>
                <a:spcPts val="0"/>
              </a:spcBef>
              <a:buSzTx/>
              <a:buNone/>
              <a:defRPr sz="2968" b="1"/>
            </a:lvl1pPr>
          </a:lstStyle>
          <a:p>
            <a:r>
              <a:t>Author and Date</a:t>
            </a:r>
          </a:p>
        </p:txBody>
      </p:sp>
      <p:sp>
        <p:nvSpPr>
          <p:cNvPr id="12" name="Presentation Title"/>
          <p:cNvSpPr txBox="1">
            <a:spLocks noGrp="1"/>
          </p:cNvSpPr>
          <p:nvPr>
            <p:ph type="title" hasCustomPrompt="1"/>
          </p:nvPr>
        </p:nvSpPr>
        <p:spPr>
          <a:xfrm>
            <a:off x="994731" y="4483979"/>
            <a:ext cx="18114635" cy="1471813"/>
          </a:xfrm>
          <a:prstGeom prst="rect">
            <a:avLst/>
          </a:prstGeom>
        </p:spPr>
        <p:txBody>
          <a:bodyPr anchor="b"/>
          <a:lstStyle>
            <a:lvl1pPr>
              <a:defRPr sz="9564" spc="-191"/>
            </a:lvl1pPr>
          </a:lstStyle>
          <a:p>
            <a:r>
              <a:t>Presentation Title</a:t>
            </a:r>
          </a:p>
        </p:txBody>
      </p:sp>
      <p:sp>
        <p:nvSpPr>
          <p:cNvPr id="13" name="Body Level One…"/>
          <p:cNvSpPr txBox="1">
            <a:spLocks noGrp="1"/>
          </p:cNvSpPr>
          <p:nvPr>
            <p:ph type="body" sz="quarter" idx="1" hasCustomPrompt="1"/>
          </p:nvPr>
        </p:nvSpPr>
        <p:spPr>
          <a:xfrm>
            <a:off x="990482" y="5955788"/>
            <a:ext cx="18114633" cy="3489417"/>
          </a:xfrm>
          <a:prstGeom prst="rect">
            <a:avLst/>
          </a:prstGeom>
        </p:spPr>
        <p:txBody>
          <a:bodyPr/>
          <a:lstStyle>
            <a:lvl1pPr marL="0" indent="0" defTabSz="680625">
              <a:lnSpc>
                <a:spcPct val="100000"/>
              </a:lnSpc>
              <a:spcBef>
                <a:spcPts val="0"/>
              </a:spcBef>
              <a:buSzTx/>
              <a:buNone/>
              <a:defRPr sz="4535" b="1"/>
            </a:lvl1pPr>
            <a:lvl2pPr marL="0" indent="0" defTabSz="680625">
              <a:lnSpc>
                <a:spcPct val="100000"/>
              </a:lnSpc>
              <a:spcBef>
                <a:spcPts val="0"/>
              </a:spcBef>
              <a:buSzTx/>
              <a:buNone/>
              <a:defRPr sz="4535" b="1"/>
            </a:lvl2pPr>
            <a:lvl3pPr marL="0" indent="0" defTabSz="680625">
              <a:lnSpc>
                <a:spcPct val="100000"/>
              </a:lnSpc>
              <a:spcBef>
                <a:spcPts val="0"/>
              </a:spcBef>
              <a:buSzTx/>
              <a:buNone/>
              <a:defRPr sz="4535" b="1"/>
            </a:lvl3pPr>
            <a:lvl4pPr marL="0" indent="0" defTabSz="680625">
              <a:lnSpc>
                <a:spcPct val="100000"/>
              </a:lnSpc>
              <a:spcBef>
                <a:spcPts val="0"/>
              </a:spcBef>
              <a:buSzTx/>
              <a:buNone/>
              <a:defRPr sz="4535" b="1"/>
            </a:lvl4pPr>
            <a:lvl5pPr marL="0" indent="0" defTabSz="680625">
              <a:lnSpc>
                <a:spcPct val="100000"/>
              </a:lnSpc>
              <a:spcBef>
                <a:spcPts val="0"/>
              </a:spcBef>
              <a:buSzTx/>
              <a:buNone/>
              <a:defRPr sz="4535"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xfrm>
            <a:off x="9904634" y="10827191"/>
            <a:ext cx="297815" cy="223138"/>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83714732"/>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ECE4B-EF1A-4737-A80A-F7FCB153266B}"/>
              </a:ext>
            </a:extLst>
          </p:cNvPr>
          <p:cNvSpPr>
            <a:spLocks noGrp="1"/>
          </p:cNvSpPr>
          <p:nvPr>
            <p:ph type="ctrTitle"/>
          </p:nvPr>
        </p:nvSpPr>
        <p:spPr>
          <a:xfrm>
            <a:off x="2513013" y="2742996"/>
            <a:ext cx="15078075" cy="3045193"/>
          </a:xfrm>
        </p:spPr>
        <p:txBody>
          <a:bodyPr anchor="b"/>
          <a:lstStyle>
            <a:lvl1pPr algn="ctr">
              <a:defRPr sz="9894"/>
            </a:lvl1pPr>
          </a:lstStyle>
          <a:p>
            <a:r>
              <a:rPr lang="en-US"/>
              <a:t>Click to edit Master title style</a:t>
            </a:r>
          </a:p>
        </p:txBody>
      </p:sp>
      <p:sp>
        <p:nvSpPr>
          <p:cNvPr id="3" name="Subtitle 2">
            <a:extLst>
              <a:ext uri="{FF2B5EF4-FFF2-40B4-BE49-F238E27FC236}">
                <a16:creationId xmlns:a16="http://schemas.microsoft.com/office/drawing/2014/main" id="{73F0535B-6DEC-40D4-8919-5B299C5324CE}"/>
              </a:ext>
            </a:extLst>
          </p:cNvPr>
          <p:cNvSpPr>
            <a:spLocks noGrp="1"/>
          </p:cNvSpPr>
          <p:nvPr>
            <p:ph type="subTitle" idx="1"/>
          </p:nvPr>
        </p:nvSpPr>
        <p:spPr>
          <a:xfrm>
            <a:off x="2513013" y="5940028"/>
            <a:ext cx="15078075" cy="609077"/>
          </a:xfrm>
        </p:spPr>
        <p:txBody>
          <a:bodyPr/>
          <a:lstStyle>
            <a:lvl1pPr marL="0" indent="0" algn="ctr">
              <a:buNone/>
              <a:defRPr sz="3958"/>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en-US"/>
              <a:t>Click to edit Master subtitle style</a:t>
            </a:r>
          </a:p>
        </p:txBody>
      </p:sp>
      <p:sp>
        <p:nvSpPr>
          <p:cNvPr id="4" name="Date Placeholder 3">
            <a:extLst>
              <a:ext uri="{FF2B5EF4-FFF2-40B4-BE49-F238E27FC236}">
                <a16:creationId xmlns:a16="http://schemas.microsoft.com/office/drawing/2014/main" id="{243C3DA9-899E-4B11-B902-1A013E941727}"/>
              </a:ext>
            </a:extLst>
          </p:cNvPr>
          <p:cNvSpPr>
            <a:spLocks noGrp="1"/>
          </p:cNvSpPr>
          <p:nvPr>
            <p:ph type="dt" sz="half" idx="10"/>
          </p:nvPr>
        </p:nvSpPr>
        <p:spPr>
          <a:xfrm>
            <a:off x="1005205" y="10517696"/>
            <a:ext cx="4623943" cy="276999"/>
          </a:xfrm>
        </p:spPr>
        <p:txBody>
          <a:bodyPr/>
          <a:lstStyle/>
          <a:p>
            <a:fld id="{CB60AF1A-E19E-4DCF-8FDF-71B3E1110817}" type="datetimeFigureOut">
              <a:rPr lang="en-US" smtClean="0"/>
              <a:t>2/6/25</a:t>
            </a:fld>
            <a:endParaRPr lang="en-US"/>
          </a:p>
        </p:txBody>
      </p:sp>
      <p:sp>
        <p:nvSpPr>
          <p:cNvPr id="5" name="Footer Placeholder 4">
            <a:extLst>
              <a:ext uri="{FF2B5EF4-FFF2-40B4-BE49-F238E27FC236}">
                <a16:creationId xmlns:a16="http://schemas.microsoft.com/office/drawing/2014/main" id="{3F525420-83EA-4DF0-AF8E-066B513952EA}"/>
              </a:ext>
            </a:extLst>
          </p:cNvPr>
          <p:cNvSpPr>
            <a:spLocks noGrp="1"/>
          </p:cNvSpPr>
          <p:nvPr>
            <p:ph type="ftr" sz="quarter" idx="11"/>
          </p:nvPr>
        </p:nvSpPr>
        <p:spPr>
          <a:xfrm>
            <a:off x="588915" y="10581258"/>
            <a:ext cx="5267325" cy="330860"/>
          </a:xfrm>
        </p:spPr>
        <p:txBody>
          <a:bodyPr/>
          <a:lstStyle/>
          <a:p>
            <a:endParaRPr lang="en-US"/>
          </a:p>
        </p:txBody>
      </p:sp>
      <p:sp>
        <p:nvSpPr>
          <p:cNvPr id="6" name="Slide Number Placeholder 5">
            <a:extLst>
              <a:ext uri="{FF2B5EF4-FFF2-40B4-BE49-F238E27FC236}">
                <a16:creationId xmlns:a16="http://schemas.microsoft.com/office/drawing/2014/main" id="{220C9C2D-5D1C-4A66-ACA1-9512AF41CEF9}"/>
              </a:ext>
            </a:extLst>
          </p:cNvPr>
          <p:cNvSpPr>
            <a:spLocks noGrp="1"/>
          </p:cNvSpPr>
          <p:nvPr>
            <p:ph type="sldNum" sz="quarter" idx="12"/>
          </p:nvPr>
        </p:nvSpPr>
        <p:spPr>
          <a:xfrm>
            <a:off x="9904634" y="10827191"/>
            <a:ext cx="297815" cy="223138"/>
          </a:xfrm>
        </p:spPr>
        <p:txBody>
          <a:bodyPr/>
          <a:lstStyle/>
          <a:p>
            <a:fld id="{437D126A-6C35-4A78-ACFC-9518BFA8C288}" type="slidenum">
              <a:rPr lang="en-US" smtClean="0"/>
              <a:t>‹#›</a:t>
            </a:fld>
            <a:endParaRPr lang="en-US"/>
          </a:p>
        </p:txBody>
      </p:sp>
    </p:spTree>
    <p:extLst>
      <p:ext uri="{BB962C8B-B14F-4D97-AF65-F5344CB8AC3E}">
        <p14:creationId xmlns:p14="http://schemas.microsoft.com/office/powerpoint/2010/main" val="502722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359840" y="1449412"/>
            <a:ext cx="17384418" cy="968375"/>
          </a:xfrm>
          <a:prstGeom prst="rect">
            <a:avLst/>
          </a:prstGeom>
        </p:spPr>
        <p:txBody>
          <a:bodyPr wrap="square" lIns="0" tIns="0" rIns="0" bIns="0">
            <a:spAutoFit/>
          </a:bodyPr>
          <a:lstStyle>
            <a:lvl1pPr>
              <a:defRPr sz="6150" b="0" i="0">
                <a:solidFill>
                  <a:srgbClr val="1C4379"/>
                </a:solidFill>
                <a:latin typeface="Trebuchet MS"/>
                <a:cs typeface="Trebuchet MS"/>
              </a:defRPr>
            </a:lvl1pPr>
          </a:lstStyle>
          <a:p>
            <a:endParaRPr/>
          </a:p>
        </p:txBody>
      </p:sp>
      <p:sp>
        <p:nvSpPr>
          <p:cNvPr id="3" name="Holder 3"/>
          <p:cNvSpPr>
            <a:spLocks noGrp="1"/>
          </p:cNvSpPr>
          <p:nvPr>
            <p:ph type="body" idx="1"/>
          </p:nvPr>
        </p:nvSpPr>
        <p:spPr>
          <a:xfrm>
            <a:off x="1125525" y="3453155"/>
            <a:ext cx="17853048" cy="4780915"/>
          </a:xfrm>
          <a:prstGeom prst="rect">
            <a:avLst/>
          </a:prstGeom>
        </p:spPr>
        <p:txBody>
          <a:bodyPr wrap="square" lIns="0" tIns="0" rIns="0" bIns="0">
            <a:spAutoFit/>
          </a:bodyPr>
          <a:lstStyle>
            <a:lvl1pPr>
              <a:defRPr sz="4950" b="0" i="0">
                <a:solidFill>
                  <a:srgbClr val="1C4379"/>
                </a:solidFill>
                <a:latin typeface="Trebuchet MS"/>
                <a:cs typeface="Trebuchet MS"/>
              </a:defRPr>
            </a:lvl1pPr>
          </a:lstStyle>
          <a:p>
            <a:endParaRPr/>
          </a:p>
        </p:txBody>
      </p:sp>
      <p:sp>
        <p:nvSpPr>
          <p:cNvPr id="4" name="Holder 4"/>
          <p:cNvSpPr>
            <a:spLocks noGrp="1"/>
          </p:cNvSpPr>
          <p:nvPr>
            <p:ph type="ftr" sz="quarter" idx="5"/>
          </p:nvPr>
        </p:nvSpPr>
        <p:spPr>
          <a:xfrm>
            <a:off x="588915" y="10581258"/>
            <a:ext cx="5267325" cy="345440"/>
          </a:xfrm>
          <a:prstGeom prst="rect">
            <a:avLst/>
          </a:prstGeom>
        </p:spPr>
        <p:txBody>
          <a:bodyPr wrap="square" lIns="0" tIns="0" rIns="0" bIns="0">
            <a:spAutoFit/>
          </a:bodyPr>
          <a:lstStyle>
            <a:lvl1pPr>
              <a:defRPr sz="2150" b="0" i="0">
                <a:solidFill>
                  <a:srgbClr val="585858"/>
                </a:solidFill>
                <a:latin typeface="Trebuchet MS"/>
                <a:cs typeface="Trebuchet MS"/>
              </a:defRPr>
            </a:lvl1pPr>
          </a:lstStyle>
          <a:p>
            <a:pPr marL="12700">
              <a:lnSpc>
                <a:spcPts val="2520"/>
              </a:lnSpc>
            </a:pPr>
            <a:endParaRPr spc="-10" dirty="0"/>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a:xfrm>
            <a:off x="9904634" y="10827191"/>
            <a:ext cx="297815" cy="236220"/>
          </a:xfrm>
          <a:prstGeom prst="rect">
            <a:avLst/>
          </a:prstGeom>
        </p:spPr>
        <p:txBody>
          <a:bodyPr wrap="square" lIns="0" tIns="0" rIns="0" bIns="0">
            <a:spAutoFit/>
          </a:bodyPr>
          <a:lstStyle>
            <a:lvl1pPr>
              <a:defRPr sz="1450" b="0" i="0">
                <a:solidFill>
                  <a:schemeClr val="tx1"/>
                </a:solidFill>
                <a:latin typeface="Arial"/>
                <a:cs typeface="Arial"/>
              </a:defRPr>
            </a:lvl1pPr>
          </a:lstStyle>
          <a:p>
            <a:pPr marL="38100">
              <a:lnSpc>
                <a:spcPts val="1735"/>
              </a:lnSpc>
            </a:pPr>
            <a:fld id="{81D60167-4931-47E6-BA6A-407CBD079E47}" type="slidenum">
              <a:rPr spc="15" dirty="0"/>
              <a:t>‹#›</a:t>
            </a:fld>
            <a:endParaRPr spc="1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81" r:id="rId8"/>
    <p:sldLayoutId id="2147483682" r:id="rId9"/>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B158A5-CA0F-4E4F-A1CA-ABB27B6FFF94}"/>
              </a:ext>
            </a:extLst>
          </p:cNvPr>
          <p:cNvSpPr>
            <a:spLocks noGrp="1"/>
          </p:cNvSpPr>
          <p:nvPr>
            <p:ph type="title"/>
          </p:nvPr>
        </p:nvSpPr>
        <p:spPr>
          <a:xfrm>
            <a:off x="1382157" y="602119"/>
            <a:ext cx="17339786" cy="21859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53333A-373E-4A1B-9421-51CC6493B5E4}"/>
              </a:ext>
            </a:extLst>
          </p:cNvPr>
          <p:cNvSpPr>
            <a:spLocks noGrp="1"/>
          </p:cNvSpPr>
          <p:nvPr>
            <p:ph type="body" idx="1"/>
          </p:nvPr>
        </p:nvSpPr>
        <p:spPr>
          <a:xfrm>
            <a:off x="1382157" y="3010591"/>
            <a:ext cx="17339786" cy="717567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317D4C-A8F5-4E5E-BA5B-5D4C15941764}"/>
              </a:ext>
            </a:extLst>
          </p:cNvPr>
          <p:cNvSpPr>
            <a:spLocks noGrp="1"/>
          </p:cNvSpPr>
          <p:nvPr>
            <p:ph type="dt" sz="half" idx="2"/>
          </p:nvPr>
        </p:nvSpPr>
        <p:spPr>
          <a:xfrm>
            <a:off x="1382157" y="10482093"/>
            <a:ext cx="4523423" cy="602118"/>
          </a:xfrm>
          <a:prstGeom prst="rect">
            <a:avLst/>
          </a:prstGeom>
        </p:spPr>
        <p:txBody>
          <a:bodyPr vert="horz" lIns="91440" tIns="45720" rIns="91440" bIns="45720" rtlCol="0" anchor="ctr"/>
          <a:lstStyle>
            <a:lvl1pPr algn="l">
              <a:defRPr sz="1979">
                <a:solidFill>
                  <a:schemeClr val="tx1">
                    <a:tint val="75000"/>
                  </a:schemeClr>
                </a:solidFill>
              </a:defRPr>
            </a:lvl1pPr>
          </a:lstStyle>
          <a:p>
            <a:fld id="{C86069A1-313D-4896-A571-A51DCC90CADF}" type="datetimeFigureOut">
              <a:rPr lang="en-US" smtClean="0"/>
              <a:t>2/6/25</a:t>
            </a:fld>
            <a:endParaRPr lang="en-US"/>
          </a:p>
        </p:txBody>
      </p:sp>
      <p:sp>
        <p:nvSpPr>
          <p:cNvPr id="5" name="Footer Placeholder 4">
            <a:extLst>
              <a:ext uri="{FF2B5EF4-FFF2-40B4-BE49-F238E27FC236}">
                <a16:creationId xmlns:a16="http://schemas.microsoft.com/office/drawing/2014/main" id="{17FDB724-C9C4-4FA9-B522-5E06248873A6}"/>
              </a:ext>
            </a:extLst>
          </p:cNvPr>
          <p:cNvSpPr>
            <a:spLocks noGrp="1"/>
          </p:cNvSpPr>
          <p:nvPr>
            <p:ph type="ftr" sz="quarter" idx="3"/>
          </p:nvPr>
        </p:nvSpPr>
        <p:spPr>
          <a:xfrm>
            <a:off x="6659483" y="10482093"/>
            <a:ext cx="6785134" cy="602118"/>
          </a:xfrm>
          <a:prstGeom prst="rect">
            <a:avLst/>
          </a:prstGeom>
        </p:spPr>
        <p:txBody>
          <a:bodyPr vert="horz" lIns="91440" tIns="45720" rIns="91440" bIns="45720" rtlCol="0" anchor="ctr"/>
          <a:lstStyle>
            <a:lvl1pPr algn="ctr">
              <a:defRPr sz="1979">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2407AA-466B-4FDE-A450-D2EED5749B2C}"/>
              </a:ext>
            </a:extLst>
          </p:cNvPr>
          <p:cNvSpPr>
            <a:spLocks noGrp="1"/>
          </p:cNvSpPr>
          <p:nvPr>
            <p:ph type="sldNum" sz="quarter" idx="4"/>
          </p:nvPr>
        </p:nvSpPr>
        <p:spPr>
          <a:xfrm>
            <a:off x="14198520" y="10482093"/>
            <a:ext cx="4523423" cy="602118"/>
          </a:xfrm>
          <a:prstGeom prst="rect">
            <a:avLst/>
          </a:prstGeom>
        </p:spPr>
        <p:txBody>
          <a:bodyPr vert="horz" lIns="91440" tIns="45720" rIns="91440" bIns="45720" rtlCol="0" anchor="ctr"/>
          <a:lstStyle>
            <a:lvl1pPr algn="r">
              <a:defRPr sz="1979">
                <a:solidFill>
                  <a:schemeClr val="tx1">
                    <a:tint val="75000"/>
                  </a:schemeClr>
                </a:solidFill>
              </a:defRPr>
            </a:lvl1pPr>
          </a:lstStyle>
          <a:p>
            <a:fld id="{67ACD0A9-40BA-4D00-9ED1-683A49CEBEA8}" type="slidenum">
              <a:rPr lang="en-US" smtClean="0"/>
              <a:t>‹#›</a:t>
            </a:fld>
            <a:endParaRPr lang="en-US"/>
          </a:p>
        </p:txBody>
      </p:sp>
    </p:spTree>
    <p:extLst>
      <p:ext uri="{BB962C8B-B14F-4D97-AF65-F5344CB8AC3E}">
        <p14:creationId xmlns:p14="http://schemas.microsoft.com/office/powerpoint/2010/main" val="242279810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1507846" rtl="0" eaLnBrk="1" latinLnBrk="0" hangingPunct="1">
        <a:lnSpc>
          <a:spcPct val="90000"/>
        </a:lnSpc>
        <a:spcBef>
          <a:spcPct val="0"/>
        </a:spcBef>
        <a:buNone/>
        <a:defRPr sz="7256" kern="1200">
          <a:solidFill>
            <a:schemeClr val="tx1"/>
          </a:solidFill>
          <a:latin typeface="+mj-lt"/>
          <a:ea typeface="+mj-ea"/>
          <a:cs typeface="+mj-cs"/>
        </a:defRPr>
      </a:lvl1pPr>
    </p:titleStyle>
    <p:bodyStyle>
      <a:lvl1pPr marL="376961" indent="-376961" algn="l" defTabSz="1507846" rtl="0" eaLnBrk="1" latinLnBrk="0" hangingPunct="1">
        <a:lnSpc>
          <a:spcPct val="90000"/>
        </a:lnSpc>
        <a:spcBef>
          <a:spcPts val="1649"/>
        </a:spcBef>
        <a:buFont typeface="Arial" panose="020B0604020202020204" pitchFamily="34" charset="0"/>
        <a:buChar char="•"/>
        <a:defRPr sz="4617" kern="1200">
          <a:solidFill>
            <a:schemeClr val="tx1"/>
          </a:solidFill>
          <a:latin typeface="+mn-lt"/>
          <a:ea typeface="+mn-ea"/>
          <a:cs typeface="+mn-cs"/>
        </a:defRPr>
      </a:lvl1pPr>
      <a:lvl2pPr marL="1130884" indent="-376961" algn="l" defTabSz="1507846" rtl="0" eaLnBrk="1" latinLnBrk="0" hangingPunct="1">
        <a:lnSpc>
          <a:spcPct val="90000"/>
        </a:lnSpc>
        <a:spcBef>
          <a:spcPts val="824"/>
        </a:spcBef>
        <a:buFont typeface="Arial" panose="020B0604020202020204" pitchFamily="34" charset="0"/>
        <a:buChar char="•"/>
        <a:defRPr sz="3958" kern="1200">
          <a:solidFill>
            <a:schemeClr val="tx1"/>
          </a:solidFill>
          <a:latin typeface="+mn-lt"/>
          <a:ea typeface="+mn-ea"/>
          <a:cs typeface="+mn-cs"/>
        </a:defRPr>
      </a:lvl2pPr>
      <a:lvl3pPr marL="1884807" indent="-376961" algn="l" defTabSz="1507846" rtl="0" eaLnBrk="1" latinLnBrk="0" hangingPunct="1">
        <a:lnSpc>
          <a:spcPct val="90000"/>
        </a:lnSpc>
        <a:spcBef>
          <a:spcPts val="824"/>
        </a:spcBef>
        <a:buFont typeface="Arial" panose="020B0604020202020204" pitchFamily="34" charset="0"/>
        <a:buChar char="•"/>
        <a:defRPr sz="3298" kern="1200">
          <a:solidFill>
            <a:schemeClr val="tx1"/>
          </a:solidFill>
          <a:latin typeface="+mn-lt"/>
          <a:ea typeface="+mn-ea"/>
          <a:cs typeface="+mn-cs"/>
        </a:defRPr>
      </a:lvl3pPr>
      <a:lvl4pPr marL="2638730"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4pPr>
      <a:lvl5pPr marL="3392653"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5pPr>
      <a:lvl6pPr marL="4146575"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900498"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4421"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8344"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p:bodyStyle>
    <p:other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5.jpg"/><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4.emf"/></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jpg"/><Relationship Id="rId7"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pn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6.jpe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2.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6.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hyperlink" Target="https://www.crescat.net/due-diligence/disclosures/"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hyperlink" Target="https://www.crescat.net/due-diligence/disclosure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jpe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ject 3">
            <a:extLst>
              <a:ext uri="{FF2B5EF4-FFF2-40B4-BE49-F238E27FC236}">
                <a16:creationId xmlns:a16="http://schemas.microsoft.com/office/drawing/2014/main" id="{C0A2BA9C-5496-4AEA-8E4C-D95CFB3ED158}"/>
              </a:ext>
            </a:extLst>
          </p:cNvPr>
          <p:cNvPicPr/>
          <p:nvPr/>
        </p:nvPicPr>
        <p:blipFill>
          <a:blip r:embed="rId3" cstate="print"/>
          <a:stretch>
            <a:fillRect/>
          </a:stretch>
        </p:blipFill>
        <p:spPr>
          <a:xfrm>
            <a:off x="-53342" y="-52037"/>
            <a:ext cx="20210779" cy="11308554"/>
          </a:xfrm>
          <a:prstGeom prst="rect">
            <a:avLst/>
          </a:prstGeom>
        </p:spPr>
      </p:pic>
      <p:pic>
        <p:nvPicPr>
          <p:cNvPr id="16" name="object 2">
            <a:extLst>
              <a:ext uri="{FF2B5EF4-FFF2-40B4-BE49-F238E27FC236}">
                <a16:creationId xmlns:a16="http://schemas.microsoft.com/office/drawing/2014/main" id="{D20A1C97-5B9A-4AB0-BB2F-1D9E09FBBAF3}"/>
              </a:ext>
            </a:extLst>
          </p:cNvPr>
          <p:cNvPicPr/>
          <p:nvPr/>
        </p:nvPicPr>
        <p:blipFill>
          <a:blip r:embed="rId4" cstate="print">
            <a:alphaModFix amt="30000"/>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3956050" y="20941"/>
            <a:ext cx="16148048" cy="11287613"/>
          </a:xfrm>
          <a:prstGeom prst="rect">
            <a:avLst/>
          </a:prstGeom>
        </p:spPr>
      </p:pic>
      <p:sp>
        <p:nvSpPr>
          <p:cNvPr id="2" name="TextBox 1">
            <a:extLst>
              <a:ext uri="{FF2B5EF4-FFF2-40B4-BE49-F238E27FC236}">
                <a16:creationId xmlns:a16="http://schemas.microsoft.com/office/drawing/2014/main" id="{5DEFAA2A-EB57-40F5-9FA4-6743979BE0A5}"/>
              </a:ext>
            </a:extLst>
          </p:cNvPr>
          <p:cNvSpPr txBox="1"/>
          <p:nvPr/>
        </p:nvSpPr>
        <p:spPr>
          <a:xfrm>
            <a:off x="-1" y="10683875"/>
            <a:ext cx="20104099" cy="423193"/>
          </a:xfrm>
          <a:prstGeom prst="rect">
            <a:avLst/>
          </a:prstGeom>
          <a:noFill/>
        </p:spPr>
        <p:txBody>
          <a:bodyPr wrap="square" rtlCol="0">
            <a:spAutoFit/>
          </a:bodyPr>
          <a:lstStyle/>
          <a:p>
            <a:pPr algn="ctr"/>
            <a:r>
              <a:rPr lang="en-US" sz="2150" spc="20" dirty="0">
                <a:latin typeface="Roboto" panose="02000000000000000000" pitchFamily="2" charset="0"/>
                <a:ea typeface="Roboto" panose="02000000000000000000" pitchFamily="2" charset="0"/>
              </a:rPr>
              <a:t>January 2025</a:t>
            </a:r>
          </a:p>
        </p:txBody>
      </p:sp>
      <p:sp>
        <p:nvSpPr>
          <p:cNvPr id="7" name="object 3">
            <a:extLst>
              <a:ext uri="{FF2B5EF4-FFF2-40B4-BE49-F238E27FC236}">
                <a16:creationId xmlns:a16="http://schemas.microsoft.com/office/drawing/2014/main" id="{8869298F-7FD3-400A-AD33-E54DF0FC7E4F}"/>
              </a:ext>
            </a:extLst>
          </p:cNvPr>
          <p:cNvSpPr txBox="1">
            <a:spLocks noGrp="1"/>
          </p:cNvSpPr>
          <p:nvPr>
            <p:ph type="title"/>
          </p:nvPr>
        </p:nvSpPr>
        <p:spPr>
          <a:xfrm>
            <a:off x="-110758" y="401201"/>
            <a:ext cx="20210781" cy="3094437"/>
          </a:xfrm>
          <a:prstGeom prst="rect">
            <a:avLst/>
          </a:prstGeom>
        </p:spPr>
        <p:txBody>
          <a:bodyPr vert="horz" wrap="square" lIns="0" tIns="16510" rIns="0" bIns="0" rtlCol="0">
            <a:spAutoFit/>
          </a:bodyPr>
          <a:lstStyle/>
          <a:p>
            <a:pPr marL="12700" algn="ctr">
              <a:lnSpc>
                <a:spcPct val="100000"/>
              </a:lnSpc>
              <a:spcBef>
                <a:spcPts val="130"/>
              </a:spcBef>
            </a:pPr>
            <a:r>
              <a:rPr lang="en-US" sz="10000" b="1" spc="-80" dirty="0">
                <a:latin typeface="Roboto" panose="02000000000000000000" pitchFamily="2" charset="0"/>
                <a:ea typeface="Roboto" panose="02000000000000000000" pitchFamily="2" charset="0"/>
              </a:rPr>
              <a:t>Crescat Precious Metals Fund Presentation</a:t>
            </a:r>
            <a:endParaRPr sz="10000" b="1" spc="-80" dirty="0">
              <a:latin typeface="Roboto" panose="02000000000000000000" pitchFamily="2" charset="0"/>
              <a:ea typeface="Roboto" panose="02000000000000000000" pitchFamily="2" charset="0"/>
            </a:endParaRPr>
          </a:p>
        </p:txBody>
      </p:sp>
      <p:pic>
        <p:nvPicPr>
          <p:cNvPr id="8" name="Picture 7" descr="A picture containing text, clipart&#10;&#10;Description automatically generated">
            <a:extLst>
              <a:ext uri="{FF2B5EF4-FFF2-40B4-BE49-F238E27FC236}">
                <a16:creationId xmlns:a16="http://schemas.microsoft.com/office/drawing/2014/main" id="{644E65C8-99FE-4DE7-8F34-B991AF052032}"/>
              </a:ext>
            </a:extLst>
          </p:cNvPr>
          <p:cNvPicPr>
            <a:picLocks noChangeAspect="1"/>
          </p:cNvPicPr>
          <p:nvPr/>
        </p:nvPicPr>
        <p:blipFill rotWithShape="1">
          <a:blip r:embed="rId6">
            <a:extLst>
              <a:ext uri="{28A0092B-C50C-407E-A947-70E740481C1C}">
                <a14:useLocalDpi xmlns:a14="http://schemas.microsoft.com/office/drawing/2010/main" val="0"/>
              </a:ext>
            </a:extLst>
          </a:blip>
          <a:srcRect l="24770"/>
          <a:stretch/>
        </p:blipFill>
        <p:spPr>
          <a:xfrm>
            <a:off x="6303009" y="8093075"/>
            <a:ext cx="7498080" cy="1280160"/>
          </a:xfrm>
          <a:prstGeom prst="rect">
            <a:avLst/>
          </a:prstGeom>
        </p:spPr>
      </p:pic>
      <p:pic>
        <p:nvPicPr>
          <p:cNvPr id="12" name="Picture 11" descr="A picture containing text, clipart&#10;&#10;Description automatically generated">
            <a:extLst>
              <a:ext uri="{FF2B5EF4-FFF2-40B4-BE49-F238E27FC236}">
                <a16:creationId xmlns:a16="http://schemas.microsoft.com/office/drawing/2014/main" id="{F19021B1-9149-4A06-9BB8-3BC54DA9D164}"/>
              </a:ext>
            </a:extLst>
          </p:cNvPr>
          <p:cNvPicPr>
            <a:picLocks noChangeAspect="1"/>
          </p:cNvPicPr>
          <p:nvPr/>
        </p:nvPicPr>
        <p:blipFill rotWithShape="1">
          <a:blip r:embed="rId6">
            <a:extLst>
              <a:ext uri="{28A0092B-C50C-407E-A947-70E740481C1C}">
                <a14:useLocalDpi xmlns:a14="http://schemas.microsoft.com/office/drawing/2010/main" val="0"/>
              </a:ext>
            </a:extLst>
          </a:blip>
          <a:srcRect r="76300"/>
          <a:stretch/>
        </p:blipFill>
        <p:spPr>
          <a:xfrm>
            <a:off x="8259272" y="4846484"/>
            <a:ext cx="3585552" cy="2100453"/>
          </a:xfrm>
          <a:prstGeom prst="rect">
            <a:avLst/>
          </a:prstGeom>
        </p:spPr>
      </p:pic>
      <p:sp>
        <p:nvSpPr>
          <p:cNvPr id="3" name="TextBox 2">
            <a:extLst>
              <a:ext uri="{FF2B5EF4-FFF2-40B4-BE49-F238E27FC236}">
                <a16:creationId xmlns:a16="http://schemas.microsoft.com/office/drawing/2014/main" id="{AD6BB0D8-6F5A-B75C-C371-4F681F861EDE}"/>
              </a:ext>
            </a:extLst>
          </p:cNvPr>
          <p:cNvSpPr txBox="1"/>
          <p:nvPr/>
        </p:nvSpPr>
        <p:spPr>
          <a:xfrm>
            <a:off x="2963862" y="10026260"/>
            <a:ext cx="14176376" cy="369332"/>
          </a:xfrm>
          <a:prstGeom prst="rect">
            <a:avLst/>
          </a:prstGeom>
          <a:noFill/>
        </p:spPr>
        <p:txBody>
          <a:bodyPr wrap="square" rtlCol="0">
            <a:spAutoFit/>
          </a:bodyPr>
          <a:lstStyle/>
          <a:p>
            <a:pPr marL="0" marR="0" algn="l">
              <a:spcBef>
                <a:spcPts val="0"/>
              </a:spcBef>
              <a:spcAft>
                <a:spcPts val="0"/>
              </a:spcAft>
            </a:pPr>
            <a:r>
              <a:rPr lang="en-US" dirty="0">
                <a:latin typeface="Roboto" panose="02000000000000000000" pitchFamily="2" charset="0"/>
                <a:ea typeface="Roboto" panose="02000000000000000000" pitchFamily="2" charset="0"/>
                <a:cs typeface="Roboto" panose="02000000000000000000" pitchFamily="2" charset="0"/>
              </a:rPr>
              <a:t>The information contained herein is provided for informational purposes only and is not an offer of securities or the services of </a:t>
            </a:r>
            <a:r>
              <a:rPr lang="en-US" dirty="0" err="1">
                <a:latin typeface="Roboto" panose="02000000000000000000" pitchFamily="2" charset="0"/>
                <a:ea typeface="Roboto" panose="02000000000000000000" pitchFamily="2" charset="0"/>
                <a:cs typeface="Roboto" panose="02000000000000000000" pitchFamily="2" charset="0"/>
              </a:rPr>
              <a:t>Crescat</a:t>
            </a:r>
            <a:r>
              <a:rPr lang="en-US" dirty="0">
                <a:latin typeface="Roboto" panose="02000000000000000000" pitchFamily="2" charset="0"/>
                <a:ea typeface="Roboto" panose="02000000000000000000" pitchFamily="2" charset="0"/>
                <a:cs typeface="Roboto" panose="02000000000000000000" pitchFamily="2" charset="0"/>
              </a:rPr>
              <a:t>. </a:t>
            </a:r>
          </a:p>
        </p:txBody>
      </p:sp>
    </p:spTree>
    <p:extLst>
      <p:ext uri="{BB962C8B-B14F-4D97-AF65-F5344CB8AC3E}">
        <p14:creationId xmlns:p14="http://schemas.microsoft.com/office/powerpoint/2010/main" val="783083395"/>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rescat-gold.png" descr="crescat-gold.png">
            <a:extLst>
              <a:ext uri="{FF2B5EF4-FFF2-40B4-BE49-F238E27FC236}">
                <a16:creationId xmlns:a16="http://schemas.microsoft.com/office/drawing/2014/main" id="{566104F2-7003-4CDB-BB97-5CD8DE59989F}"/>
              </a:ext>
            </a:extLst>
          </p:cNvPr>
          <p:cNvPicPr>
            <a:picLocks noChangeAspect="1"/>
          </p:cNvPicPr>
          <p:nvPr/>
        </p:nvPicPr>
        <p:blipFill>
          <a:blip r:embed="rId2">
            <a:grayscl/>
            <a:alphaModFix amt="37000"/>
          </a:blip>
          <a:srcRect t="29894" r="43202" b="43185"/>
          <a:stretch>
            <a:fillRect/>
          </a:stretch>
        </p:blipFill>
        <p:spPr>
          <a:xfrm>
            <a:off x="10848280" y="6921887"/>
            <a:ext cx="9255820" cy="4387068"/>
          </a:xfrm>
          <a:prstGeom prst="rect">
            <a:avLst/>
          </a:prstGeom>
          <a:ln w="12700">
            <a:miter lim="400000"/>
          </a:ln>
        </p:spPr>
      </p:pic>
      <p:pic>
        <p:nvPicPr>
          <p:cNvPr id="18" name="crescat-gold.png" descr="crescat-gold.png">
            <a:extLst>
              <a:ext uri="{FF2B5EF4-FFF2-40B4-BE49-F238E27FC236}">
                <a16:creationId xmlns:a16="http://schemas.microsoft.com/office/drawing/2014/main" id="{733B061D-9D42-4B65-8CDD-1C5BC46143B4}"/>
              </a:ext>
            </a:extLst>
          </p:cNvPr>
          <p:cNvPicPr>
            <a:picLocks noChangeAspect="1"/>
          </p:cNvPicPr>
          <p:nvPr/>
        </p:nvPicPr>
        <p:blipFill>
          <a:blip r:embed="rId2">
            <a:grayscl/>
            <a:alphaModFix amt="37000"/>
          </a:blip>
          <a:srcRect l="9908" t="27019" r="36066" b="48979"/>
          <a:stretch>
            <a:fillRect/>
          </a:stretch>
        </p:blipFill>
        <p:spPr>
          <a:xfrm rot="10800000">
            <a:off x="39" y="-37151"/>
            <a:ext cx="9225239" cy="4098498"/>
          </a:xfrm>
          <a:prstGeom prst="rect">
            <a:avLst/>
          </a:prstGeom>
          <a:ln w="12700">
            <a:miter lim="400000"/>
          </a:ln>
        </p:spPr>
      </p:pic>
      <p:sp>
        <p:nvSpPr>
          <p:cNvPr id="158" name="Mission"/>
          <p:cNvSpPr txBox="1"/>
          <p:nvPr/>
        </p:nvSpPr>
        <p:spPr>
          <a:xfrm>
            <a:off x="374649" y="237873"/>
            <a:ext cx="6932616" cy="7770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884" tIns="41884" rIns="41884" bIns="41884" anchor="ctr">
            <a:spAutoFit/>
          </a:bodyPr>
          <a:lstStyle>
            <a:lvl1pPr>
              <a:defRPr sz="10000">
                <a:solidFill>
                  <a:srgbClr val="1C437A"/>
                </a:solidFill>
                <a:latin typeface="Roboto Thin"/>
                <a:ea typeface="Roboto Thin"/>
                <a:cs typeface="Roboto Thin"/>
                <a:sym typeface="Roboto Thin"/>
              </a:defRPr>
            </a:lvl1pPr>
          </a:lstStyle>
          <a:p>
            <a:pPr algn="ctr"/>
            <a:r>
              <a:rPr lang="en-US" sz="4500" dirty="0">
                <a:latin typeface="Roboto" panose="02000000000000000000" pitchFamily="2" charset="0"/>
                <a:ea typeface="Roboto" panose="02000000000000000000" pitchFamily="2" charset="0"/>
              </a:rPr>
              <a:t>Fees, Breakpoints &amp; Terms</a:t>
            </a:r>
            <a:endParaRPr sz="4500" dirty="0">
              <a:latin typeface="Roboto" panose="02000000000000000000" pitchFamily="2" charset="0"/>
              <a:ea typeface="Roboto" panose="02000000000000000000" pitchFamily="2" charset="0"/>
            </a:endParaRPr>
          </a:p>
        </p:txBody>
      </p:sp>
      <p:sp>
        <p:nvSpPr>
          <p:cNvPr id="2" name="Slide Number Placeholder 1">
            <a:extLst>
              <a:ext uri="{FF2B5EF4-FFF2-40B4-BE49-F238E27FC236}">
                <a16:creationId xmlns:a16="http://schemas.microsoft.com/office/drawing/2014/main" id="{175AD349-06B2-4CB3-AF74-9C6F6646754F}"/>
              </a:ext>
            </a:extLst>
          </p:cNvPr>
          <p:cNvSpPr>
            <a:spLocks noGrp="1"/>
          </p:cNvSpPr>
          <p:nvPr>
            <p:ph type="sldNum" sz="quarter" idx="2"/>
          </p:nvPr>
        </p:nvSpPr>
        <p:spPr/>
        <p:txBody>
          <a:bodyPr/>
          <a:lstStyle/>
          <a:p>
            <a:fld id="{86CB4B4D-7CA3-9044-876B-883B54F8677D}" type="slidenum">
              <a:rPr lang="en-US" smtClean="0"/>
              <a:t>10</a:t>
            </a:fld>
            <a:endParaRPr lang="en-US" dirty="0"/>
          </a:p>
        </p:txBody>
      </p:sp>
      <p:graphicFrame>
        <p:nvGraphicFramePr>
          <p:cNvPr id="5" name="Object 4">
            <a:extLst>
              <a:ext uri="{FF2B5EF4-FFF2-40B4-BE49-F238E27FC236}">
                <a16:creationId xmlns:a16="http://schemas.microsoft.com/office/drawing/2014/main" id="{A3CB317A-750C-4BB8-A955-D0733600E700}"/>
              </a:ext>
            </a:extLst>
          </p:cNvPr>
          <p:cNvGraphicFramePr>
            <a:graphicFrameLocks noChangeAspect="1"/>
          </p:cNvGraphicFramePr>
          <p:nvPr>
            <p:extLst>
              <p:ext uri="{D42A27DB-BD31-4B8C-83A1-F6EECF244321}">
                <p14:modId xmlns:p14="http://schemas.microsoft.com/office/powerpoint/2010/main" val="3156436703"/>
              </p:ext>
            </p:extLst>
          </p:nvPr>
        </p:nvGraphicFramePr>
        <p:xfrm>
          <a:off x="1514475" y="2100263"/>
          <a:ext cx="15073313" cy="5321300"/>
        </p:xfrm>
        <a:graphic>
          <a:graphicData uri="http://schemas.openxmlformats.org/presentationml/2006/ole">
            <mc:AlternateContent xmlns:mc="http://schemas.openxmlformats.org/markup-compatibility/2006">
              <mc:Choice xmlns:v="urn:schemas-microsoft-com:vml" Requires="v">
                <p:oleObj name="Worksheet" r:id="rId3" imgW="9090878" imgH="3208238" progId="Excel.Sheet.12">
                  <p:embed/>
                </p:oleObj>
              </mc:Choice>
              <mc:Fallback>
                <p:oleObj name="Worksheet" r:id="rId3" imgW="9090878" imgH="3208238" progId="Excel.Sheet.12">
                  <p:embed/>
                  <p:pic>
                    <p:nvPicPr>
                      <p:cNvPr id="5" name="Object 4">
                        <a:extLst>
                          <a:ext uri="{FF2B5EF4-FFF2-40B4-BE49-F238E27FC236}">
                            <a16:creationId xmlns:a16="http://schemas.microsoft.com/office/drawing/2014/main" id="{A3CB317A-750C-4BB8-A955-D0733600E700}"/>
                          </a:ext>
                        </a:extLst>
                      </p:cNvPr>
                      <p:cNvPicPr/>
                      <p:nvPr/>
                    </p:nvPicPr>
                    <p:blipFill>
                      <a:blip r:embed="rId4"/>
                      <a:stretch>
                        <a:fillRect/>
                      </a:stretch>
                    </p:blipFill>
                    <p:spPr>
                      <a:xfrm>
                        <a:off x="1514475" y="2100263"/>
                        <a:ext cx="15073313" cy="5321300"/>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6774F47D-5E67-42E6-9F1D-E085E78DDEA4}"/>
              </a:ext>
            </a:extLst>
          </p:cNvPr>
          <p:cNvSpPr txBox="1"/>
          <p:nvPr/>
        </p:nvSpPr>
        <p:spPr>
          <a:xfrm>
            <a:off x="2558820" y="7007187"/>
            <a:ext cx="14672328" cy="8536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1600" dirty="0">
                <a:solidFill>
                  <a:srgbClr val="000000"/>
                </a:solidFill>
                <a:latin typeface="Roboto" panose="02000000000000000000" pitchFamily="2" charset="0"/>
                <a:ea typeface="Roboto" panose="02000000000000000000" pitchFamily="2" charset="0"/>
                <a:cs typeface="Roboto" panose="02000000000000000000" pitchFamily="2" charset="0"/>
              </a:rPr>
              <a:t>A 3-Year partial </a:t>
            </a:r>
            <a:r>
              <a:rPr lang="en-US" sz="1600" dirty="0">
                <a:latin typeface="Roboto" panose="02000000000000000000" pitchFamily="2" charset="0"/>
                <a:ea typeface="Roboto" panose="02000000000000000000" pitchFamily="2" charset="0"/>
                <a:cs typeface="Roboto" panose="02000000000000000000" pitchFamily="2" charset="0"/>
              </a:rPr>
              <a:t>l</a:t>
            </a:r>
            <a:r>
              <a:rPr lang="en-US" sz="1600" dirty="0">
                <a:solidFill>
                  <a:srgbClr val="000000"/>
                </a:solidFill>
                <a:latin typeface="Roboto" panose="02000000000000000000" pitchFamily="2" charset="0"/>
                <a:ea typeface="Roboto" panose="02000000000000000000" pitchFamily="2" charset="0"/>
                <a:cs typeface="Roboto" panose="02000000000000000000" pitchFamily="2" charset="0"/>
              </a:rPr>
              <a:t>ock </a:t>
            </a:r>
            <a:r>
              <a:rPr lang="en-US" sz="1600" dirty="0">
                <a:latin typeface="Roboto" panose="02000000000000000000" pitchFamily="2" charset="0"/>
                <a:ea typeface="Roboto" panose="02000000000000000000" pitchFamily="2" charset="0"/>
                <a:cs typeface="Roboto" panose="02000000000000000000" pitchFamily="2" charset="0"/>
              </a:rPr>
              <a:t>u</a:t>
            </a:r>
            <a:r>
              <a:rPr lang="en-US" sz="1600" dirty="0">
                <a:solidFill>
                  <a:srgbClr val="000000"/>
                </a:solidFill>
                <a:latin typeface="Roboto" panose="02000000000000000000" pitchFamily="2" charset="0"/>
                <a:ea typeface="Roboto" panose="02000000000000000000" pitchFamily="2" charset="0"/>
                <a:cs typeface="Roboto" panose="02000000000000000000" pitchFamily="2" charset="0"/>
              </a:rPr>
              <a:t>p </a:t>
            </a:r>
            <a:r>
              <a:rPr lang="en-US" sz="1600" dirty="0">
                <a:latin typeface="Roboto" panose="02000000000000000000" pitchFamily="2" charset="0"/>
                <a:ea typeface="Roboto" panose="02000000000000000000" pitchFamily="2" charset="0"/>
                <a:cs typeface="Roboto" panose="02000000000000000000" pitchFamily="2" charset="0"/>
              </a:rPr>
              <a:t>a</a:t>
            </a:r>
            <a:r>
              <a:rPr lang="en-US" sz="1600" dirty="0">
                <a:solidFill>
                  <a:srgbClr val="000000"/>
                </a:solidFill>
                <a:latin typeface="Roboto" panose="02000000000000000000" pitchFamily="2" charset="0"/>
                <a:ea typeface="Roboto" panose="02000000000000000000" pitchFamily="2" charset="0"/>
                <a:cs typeface="Roboto" panose="02000000000000000000" pitchFamily="2" charset="0"/>
              </a:rPr>
              <a:t>pplies to all </a:t>
            </a:r>
            <a:r>
              <a:rPr lang="en-US" sz="1600" dirty="0">
                <a:latin typeface="Roboto" panose="02000000000000000000" pitchFamily="2" charset="0"/>
                <a:ea typeface="Roboto" panose="02000000000000000000" pitchFamily="2" charset="0"/>
                <a:cs typeface="Roboto" panose="02000000000000000000" pitchFamily="2" charset="0"/>
              </a:rPr>
              <a:t>c</a:t>
            </a:r>
            <a:r>
              <a:rPr lang="en-US" sz="1600" dirty="0">
                <a:solidFill>
                  <a:srgbClr val="000000"/>
                </a:solidFill>
                <a:latin typeface="Roboto" panose="02000000000000000000" pitchFamily="2" charset="0"/>
                <a:ea typeface="Roboto" panose="02000000000000000000" pitchFamily="2" charset="0"/>
                <a:cs typeface="Roboto" panose="02000000000000000000" pitchFamily="2" charset="0"/>
              </a:rPr>
              <a:t>lasses of the Precious Metals fund. </a:t>
            </a:r>
          </a:p>
          <a:p>
            <a:pPr algn="ctr"/>
            <a:r>
              <a:rPr lang="en-US" sz="1600" dirty="0">
                <a:solidFill>
                  <a:srgbClr val="000000"/>
                </a:solidFill>
                <a:latin typeface="Roboto" panose="02000000000000000000" pitchFamily="2" charset="0"/>
                <a:ea typeface="Roboto" panose="02000000000000000000" pitchFamily="2" charset="0"/>
                <a:cs typeface="Roboto" panose="02000000000000000000" pitchFamily="2" charset="0"/>
              </a:rPr>
              <a:t>With 90-day notice, LPs </a:t>
            </a:r>
            <a:r>
              <a:rPr lang="en-US" sz="1600" dirty="0">
                <a:latin typeface="Roboto" panose="02000000000000000000" pitchFamily="2" charset="0"/>
                <a:ea typeface="Roboto" panose="02000000000000000000" pitchFamily="2" charset="0"/>
                <a:cs typeface="Roboto" panose="02000000000000000000" pitchFamily="2" charset="0"/>
              </a:rPr>
              <a:t>may</a:t>
            </a:r>
            <a:r>
              <a:rPr lang="en-US" sz="1600" dirty="0">
                <a:solidFill>
                  <a:srgbClr val="000000"/>
                </a:solidFill>
                <a:latin typeface="Roboto" panose="02000000000000000000" pitchFamily="2" charset="0"/>
                <a:ea typeface="Roboto" panose="02000000000000000000" pitchFamily="2" charset="0"/>
                <a:cs typeface="Roboto" panose="02000000000000000000" pitchFamily="2" charset="0"/>
              </a:rPr>
              <a:t> redeem up to 25% of capital account any month after year 1, up to another 25% after year 2, and all after year 3.</a:t>
            </a:r>
            <a:r>
              <a:rPr lang="en-US" sz="1600" dirty="0">
                <a:latin typeface="Roboto" panose="02000000000000000000" pitchFamily="2" charset="0"/>
                <a:ea typeface="Roboto" panose="02000000000000000000" pitchFamily="2" charset="0"/>
                <a:cs typeface="Roboto" panose="02000000000000000000" pitchFamily="2" charset="0"/>
              </a:rPr>
              <a:t> </a:t>
            </a:r>
            <a:endParaRPr lang="en-US" sz="1600" dirty="0">
              <a:latin typeface="Roboto" panose="02000000000000000000" pitchFamily="2" charset="0"/>
              <a:ea typeface="Roboto" panose="02000000000000000000" pitchFamily="2" charset="0"/>
            </a:endParaRPr>
          </a:p>
          <a:p>
            <a:r>
              <a:rPr lang="en-US" sz="1600" dirty="0">
                <a:solidFill>
                  <a:srgbClr val="000000"/>
                </a:solidFill>
                <a:latin typeface="Roboto" panose="02000000000000000000" pitchFamily="2" charset="0"/>
                <a:ea typeface="Roboto" panose="02000000000000000000" pitchFamily="2" charset="0"/>
                <a:cs typeface="Roboto" panose="02000000000000000000" pitchFamily="2" charset="0"/>
              </a:rPr>
              <a:t> </a:t>
            </a:r>
            <a:endParaRPr lang="en-US" sz="1600" dirty="0">
              <a:latin typeface="Roboto" panose="02000000000000000000" pitchFamily="2" charset="0"/>
              <a:ea typeface="Roboto" panose="02000000000000000000" pitchFamily="2" charset="0"/>
              <a:cs typeface="Roboto" panose="02000000000000000000" pitchFamily="2" charset="0"/>
            </a:endParaRPr>
          </a:p>
        </p:txBody>
      </p:sp>
      <p:sp>
        <p:nvSpPr>
          <p:cNvPr id="16" name="TextBox 15">
            <a:extLst>
              <a:ext uri="{FF2B5EF4-FFF2-40B4-BE49-F238E27FC236}">
                <a16:creationId xmlns:a16="http://schemas.microsoft.com/office/drawing/2014/main" id="{6C72589D-432B-4E00-92DB-456D405875B7}"/>
              </a:ext>
            </a:extLst>
          </p:cNvPr>
          <p:cNvSpPr txBox="1"/>
          <p:nvPr/>
        </p:nvSpPr>
        <p:spPr>
          <a:xfrm>
            <a:off x="6739619" y="1289980"/>
            <a:ext cx="6310536" cy="9244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1884" tIns="41884" rIns="41884" bIns="41884" numCol="1" spcCol="38100" rtlCol="0" anchor="ctr">
            <a:spAutoFit/>
          </a:bodyPr>
          <a:lstStyle/>
          <a:p>
            <a:pPr defTabSz="2010410" hangingPunct="0">
              <a:lnSpc>
                <a:spcPct val="90000"/>
              </a:lnSpc>
              <a:spcBef>
                <a:spcPts val="3710"/>
              </a:spcBef>
            </a:pPr>
            <a:r>
              <a:rPr lang="en-US" sz="2600" dirty="0">
                <a:solidFill>
                  <a:srgbClr val="1C437A"/>
                </a:solidFill>
                <a:latin typeface="Roboto Black" panose="02000000000000000000" pitchFamily="2" charset="0"/>
                <a:ea typeface="Roboto Black" panose="02000000000000000000" pitchFamily="2" charset="0"/>
              </a:rPr>
              <a:t>Precious Metals Fund</a:t>
            </a:r>
          </a:p>
        </p:txBody>
      </p:sp>
      <p:pic>
        <p:nvPicPr>
          <p:cNvPr id="19" name="object 6">
            <a:extLst>
              <a:ext uri="{FF2B5EF4-FFF2-40B4-BE49-F238E27FC236}">
                <a16:creationId xmlns:a16="http://schemas.microsoft.com/office/drawing/2014/main" id="{CBDDD6D4-2764-3D4C-B791-DF24DAC408EB}"/>
              </a:ext>
            </a:extLst>
          </p:cNvPr>
          <p:cNvPicPr/>
          <p:nvPr/>
        </p:nvPicPr>
        <p:blipFill rotWithShape="1">
          <a:blip r:embed="rId5" cstate="print"/>
          <a:srcRect l="20132" r="12610" b="39148"/>
          <a:stretch/>
        </p:blipFill>
        <p:spPr>
          <a:xfrm>
            <a:off x="-45076" y="10267188"/>
            <a:ext cx="2438229" cy="814938"/>
          </a:xfrm>
          <a:prstGeom prst="rect">
            <a:avLst/>
          </a:prstGeom>
        </p:spPr>
      </p:pic>
      <p:sp>
        <p:nvSpPr>
          <p:cNvPr id="21" name="Crescat Capital Firm Presentation | June 2020…">
            <a:extLst>
              <a:ext uri="{FF2B5EF4-FFF2-40B4-BE49-F238E27FC236}">
                <a16:creationId xmlns:a16="http://schemas.microsoft.com/office/drawing/2014/main" id="{6B803018-1E8B-364C-91EC-D4E449E6CACE}"/>
              </a:ext>
            </a:extLst>
          </p:cNvPr>
          <p:cNvSpPr txBox="1"/>
          <p:nvPr/>
        </p:nvSpPr>
        <p:spPr>
          <a:xfrm>
            <a:off x="15445019" y="10543165"/>
            <a:ext cx="4172955" cy="4145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884" tIns="41884" rIns="41884" bIns="41884" anchor="ctr">
            <a:spAutoFit/>
          </a:bodyPr>
          <a:lstStyle/>
          <a:p>
            <a:pPr defTabSz="753923">
              <a:defRPr sz="2600">
                <a:solidFill>
                  <a:srgbClr val="A38B2C"/>
                </a:solidFill>
                <a:latin typeface="Roboto"/>
                <a:ea typeface="Roboto"/>
                <a:cs typeface="Roboto"/>
                <a:sym typeface="Roboto"/>
              </a:defRPr>
            </a:pPr>
            <a:r>
              <a:rPr lang="en-US" sz="2144" dirty="0">
                <a:solidFill>
                  <a:schemeClr val="tx1">
                    <a:lumMod val="95000"/>
                    <a:lumOff val="5000"/>
                  </a:schemeClr>
                </a:solidFill>
              </a:rPr>
              <a:t>Precious Metals Presentation</a:t>
            </a:r>
          </a:p>
        </p:txBody>
      </p:sp>
      <p:sp>
        <p:nvSpPr>
          <p:cNvPr id="24" name="Rectangle">
            <a:extLst>
              <a:ext uri="{FF2B5EF4-FFF2-40B4-BE49-F238E27FC236}">
                <a16:creationId xmlns:a16="http://schemas.microsoft.com/office/drawing/2014/main" id="{EE569687-B0A4-FB43-AF4F-A459C1EB20B5}"/>
              </a:ext>
            </a:extLst>
          </p:cNvPr>
          <p:cNvSpPr/>
          <p:nvPr/>
        </p:nvSpPr>
        <p:spPr>
          <a:xfrm>
            <a:off x="374649" y="1144895"/>
            <a:ext cx="1298742" cy="34361"/>
          </a:xfrm>
          <a:prstGeom prst="rect">
            <a:avLst/>
          </a:prstGeom>
          <a:solidFill>
            <a:srgbClr val="A38B2C"/>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spTree>
    <p:extLst>
      <p:ext uri="{BB962C8B-B14F-4D97-AF65-F5344CB8AC3E}">
        <p14:creationId xmlns:p14="http://schemas.microsoft.com/office/powerpoint/2010/main" val="266950205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 name="COVER.png" descr="COVER.png"/>
          <p:cNvPicPr>
            <a:picLocks noChangeAspect="1"/>
          </p:cNvPicPr>
          <p:nvPr/>
        </p:nvPicPr>
        <p:blipFill>
          <a:blip r:embed="rId2"/>
          <a:stretch>
            <a:fillRect/>
          </a:stretch>
        </p:blipFill>
        <p:spPr>
          <a:xfrm>
            <a:off x="0" y="397"/>
            <a:ext cx="20104100" cy="11308556"/>
          </a:xfrm>
          <a:prstGeom prst="rect">
            <a:avLst/>
          </a:prstGeom>
          <a:ln w="12700">
            <a:miter lim="400000"/>
          </a:ln>
        </p:spPr>
      </p:pic>
      <p:sp>
        <p:nvSpPr>
          <p:cNvPr id="430" name="Crescat Capital, LLC…"/>
          <p:cNvSpPr txBox="1"/>
          <p:nvPr/>
        </p:nvSpPr>
        <p:spPr>
          <a:xfrm>
            <a:off x="3010872" y="4037949"/>
            <a:ext cx="14082353" cy="33329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884" tIns="41884" rIns="41884" bIns="41884" anchor="ctr">
            <a:spAutoFit/>
          </a:bodyPr>
          <a:lstStyle/>
          <a:p>
            <a:pPr algn="ctr" defTabSz="753923">
              <a:defRPr sz="2600">
                <a:solidFill>
                  <a:srgbClr val="FFFFFF"/>
                </a:solidFill>
                <a:latin typeface="Helvetica Light"/>
                <a:ea typeface="Helvetica Light"/>
                <a:cs typeface="Helvetica Light"/>
                <a:sym typeface="Helvetica Light"/>
              </a:defRPr>
            </a:pPr>
            <a:r>
              <a:rPr lang="en-US" sz="5277" dirty="0">
                <a:solidFill>
                  <a:schemeClr val="tx1">
                    <a:lumMod val="95000"/>
                    <a:lumOff val="5000"/>
                  </a:schemeClr>
                </a:solidFill>
                <a:latin typeface="Roboto" panose="02000000000000000000" pitchFamily="2" charset="0"/>
                <a:ea typeface="Roboto" panose="02000000000000000000" pitchFamily="2" charset="0"/>
                <a:cs typeface="Roboto" panose="02000000000000000000" pitchFamily="2" charset="0"/>
              </a:rPr>
              <a:t>Contact Information:</a:t>
            </a:r>
            <a:endParaRPr sz="5277" dirty="0">
              <a:solidFill>
                <a:schemeClr val="tx1">
                  <a:lumMod val="95000"/>
                  <a:lumOff val="5000"/>
                </a:schemeClr>
              </a:solidFill>
              <a:latin typeface="Roboto" panose="02000000000000000000" pitchFamily="2" charset="0"/>
              <a:ea typeface="Roboto" panose="02000000000000000000" pitchFamily="2" charset="0"/>
              <a:cs typeface="Roboto" panose="02000000000000000000" pitchFamily="2" charset="0"/>
            </a:endParaRPr>
          </a:p>
          <a:p>
            <a:pPr algn="ctr" defTabSz="753923">
              <a:defRPr sz="2600" b="1">
                <a:solidFill>
                  <a:srgbClr val="FFFFFF"/>
                </a:solidFill>
                <a:latin typeface="Helvetica"/>
                <a:ea typeface="Helvetica"/>
                <a:cs typeface="Helvetica"/>
                <a:sym typeface="Helvetica"/>
              </a:defRPr>
            </a:pPr>
            <a:r>
              <a:rPr lang="en-US" sz="5277" dirty="0">
                <a:solidFill>
                  <a:schemeClr val="tx1">
                    <a:lumMod val="95000"/>
                    <a:lumOff val="5000"/>
                  </a:schemeClr>
                </a:solidFill>
                <a:latin typeface="Roboto" panose="02000000000000000000" pitchFamily="2" charset="0"/>
                <a:ea typeface="Roboto" panose="02000000000000000000" pitchFamily="2" charset="0"/>
                <a:cs typeface="Roboto" panose="02000000000000000000" pitchFamily="2" charset="0"/>
              </a:rPr>
              <a:t>Marek Iwahashi</a:t>
            </a:r>
            <a:endParaRPr sz="5277" dirty="0">
              <a:solidFill>
                <a:schemeClr val="tx1">
                  <a:lumMod val="95000"/>
                  <a:lumOff val="5000"/>
                </a:schemeClr>
              </a:solidFill>
              <a:latin typeface="Roboto" panose="02000000000000000000" pitchFamily="2" charset="0"/>
              <a:ea typeface="Roboto" panose="02000000000000000000" pitchFamily="2" charset="0"/>
              <a:cs typeface="Roboto" panose="02000000000000000000" pitchFamily="2" charset="0"/>
            </a:endParaRPr>
          </a:p>
          <a:p>
            <a:pPr algn="ctr" defTabSz="753923">
              <a:defRPr sz="2600">
                <a:solidFill>
                  <a:srgbClr val="FFFFFF"/>
                </a:solidFill>
                <a:latin typeface="Helvetica Light"/>
                <a:ea typeface="Helvetica Light"/>
                <a:cs typeface="Helvetica Light"/>
                <a:sym typeface="Helvetica Light"/>
              </a:defRPr>
            </a:pPr>
            <a:r>
              <a:rPr lang="en-US" sz="5277" dirty="0">
                <a:solidFill>
                  <a:schemeClr val="tx1">
                    <a:lumMod val="95000"/>
                    <a:lumOff val="5000"/>
                  </a:schemeClr>
                </a:solidFill>
                <a:latin typeface="Roboto" panose="02000000000000000000" pitchFamily="2" charset="0"/>
                <a:ea typeface="Roboto" panose="02000000000000000000" pitchFamily="2" charset="0"/>
                <a:cs typeface="Roboto" panose="02000000000000000000" pitchFamily="2" charset="0"/>
              </a:rPr>
              <a:t>Investor Relations Coordinator</a:t>
            </a:r>
            <a:endParaRPr sz="5277" dirty="0">
              <a:solidFill>
                <a:schemeClr val="tx1">
                  <a:lumMod val="95000"/>
                  <a:lumOff val="5000"/>
                </a:schemeClr>
              </a:solidFill>
              <a:latin typeface="Roboto" panose="02000000000000000000" pitchFamily="2" charset="0"/>
              <a:ea typeface="Roboto" panose="02000000000000000000" pitchFamily="2" charset="0"/>
              <a:cs typeface="Roboto" panose="02000000000000000000" pitchFamily="2" charset="0"/>
            </a:endParaRPr>
          </a:p>
          <a:p>
            <a:pPr algn="ctr" defTabSz="753923">
              <a:defRPr sz="2600">
                <a:solidFill>
                  <a:srgbClr val="FFFFFF"/>
                </a:solidFill>
                <a:latin typeface="Helvetica Light"/>
                <a:ea typeface="Helvetica Light"/>
                <a:cs typeface="Helvetica Light"/>
                <a:sym typeface="Helvetica Light"/>
              </a:defRPr>
            </a:pPr>
            <a:r>
              <a:rPr sz="5277" b="1" dirty="0">
                <a:solidFill>
                  <a:schemeClr val="tx1">
                    <a:lumMod val="95000"/>
                    <a:lumOff val="5000"/>
                  </a:schemeClr>
                </a:solidFill>
                <a:latin typeface="Roboto" panose="02000000000000000000" pitchFamily="2" charset="0"/>
                <a:ea typeface="Roboto" panose="02000000000000000000" pitchFamily="2" charset="0"/>
                <a:cs typeface="Roboto" panose="02000000000000000000" pitchFamily="2" charset="0"/>
              </a:rPr>
              <a:t>(</a:t>
            </a:r>
            <a:r>
              <a:rPr lang="en-US" sz="5277" b="1" dirty="0">
                <a:solidFill>
                  <a:schemeClr val="tx1">
                    <a:lumMod val="95000"/>
                    <a:lumOff val="5000"/>
                  </a:schemeClr>
                </a:solidFill>
                <a:latin typeface="Roboto" panose="02000000000000000000" pitchFamily="2" charset="0"/>
                <a:ea typeface="Roboto" panose="02000000000000000000" pitchFamily="2" charset="0"/>
                <a:cs typeface="Roboto" panose="02000000000000000000" pitchFamily="2" charset="0"/>
              </a:rPr>
              <a:t>720</a:t>
            </a:r>
            <a:r>
              <a:rPr sz="5277" b="1" dirty="0">
                <a:solidFill>
                  <a:schemeClr val="tx1">
                    <a:lumMod val="95000"/>
                    <a:lumOff val="5000"/>
                  </a:schemeClr>
                </a:solidFill>
                <a:latin typeface="Roboto" panose="02000000000000000000" pitchFamily="2" charset="0"/>
                <a:ea typeface="Roboto" panose="02000000000000000000" pitchFamily="2" charset="0"/>
                <a:cs typeface="Roboto" panose="02000000000000000000" pitchFamily="2" charset="0"/>
              </a:rPr>
              <a:t>) </a:t>
            </a:r>
            <a:r>
              <a:rPr lang="en-US" sz="5277" b="1" dirty="0">
                <a:solidFill>
                  <a:schemeClr val="tx1">
                    <a:lumMod val="95000"/>
                    <a:lumOff val="5000"/>
                  </a:schemeClr>
                </a:solidFill>
                <a:latin typeface="Roboto" panose="02000000000000000000" pitchFamily="2" charset="0"/>
                <a:ea typeface="Roboto" panose="02000000000000000000" pitchFamily="2" charset="0"/>
                <a:cs typeface="Roboto" panose="02000000000000000000" pitchFamily="2" charset="0"/>
              </a:rPr>
              <a:t>323-2995 </a:t>
            </a:r>
            <a:r>
              <a:rPr sz="5277" b="1" dirty="0">
                <a:solidFill>
                  <a:schemeClr val="tx1">
                    <a:lumMod val="95000"/>
                    <a:lumOff val="5000"/>
                  </a:schemeClr>
                </a:solidFill>
                <a:latin typeface="Roboto" panose="02000000000000000000" pitchFamily="2" charset="0"/>
                <a:ea typeface="Roboto" panose="02000000000000000000" pitchFamily="2" charset="0"/>
                <a:cs typeface="Roboto" panose="02000000000000000000" pitchFamily="2" charset="0"/>
              </a:rPr>
              <a:t>|  </a:t>
            </a:r>
            <a:r>
              <a:rPr lang="en-US" sz="5277" b="1" dirty="0">
                <a:solidFill>
                  <a:schemeClr val="tx1">
                    <a:lumMod val="95000"/>
                    <a:lumOff val="5000"/>
                  </a:schemeClr>
                </a:solidFill>
                <a:latin typeface="Roboto" panose="02000000000000000000" pitchFamily="2" charset="0"/>
                <a:ea typeface="Roboto" panose="02000000000000000000" pitchFamily="2" charset="0"/>
                <a:cs typeface="Roboto" panose="02000000000000000000" pitchFamily="2" charset="0"/>
              </a:rPr>
              <a:t>miwahashi</a:t>
            </a:r>
            <a:r>
              <a:rPr sz="5277" b="1" dirty="0">
                <a:solidFill>
                  <a:schemeClr val="tx1">
                    <a:lumMod val="95000"/>
                    <a:lumOff val="5000"/>
                  </a:schemeClr>
                </a:solidFill>
                <a:latin typeface="Roboto" panose="02000000000000000000" pitchFamily="2" charset="0"/>
                <a:ea typeface="Roboto" panose="02000000000000000000" pitchFamily="2" charset="0"/>
                <a:cs typeface="Roboto" panose="02000000000000000000" pitchFamily="2" charset="0"/>
              </a:rPr>
              <a:t>@crescat.net</a:t>
            </a:r>
          </a:p>
        </p:txBody>
      </p:sp>
      <p:pic>
        <p:nvPicPr>
          <p:cNvPr id="431" name="crestcat logo white.png" descr="crestcat logo white.png"/>
          <p:cNvPicPr>
            <a:picLocks noChangeAspect="1"/>
          </p:cNvPicPr>
          <p:nvPr/>
        </p:nvPicPr>
        <p:blipFill>
          <a:blip r:embed="rId3"/>
          <a:stretch>
            <a:fillRect/>
          </a:stretch>
        </p:blipFill>
        <p:spPr>
          <a:xfrm>
            <a:off x="5795420" y="250292"/>
            <a:ext cx="8513260" cy="3226222"/>
          </a:xfrm>
          <a:prstGeom prst="rect">
            <a:avLst/>
          </a:prstGeom>
          <a:ln w="12700">
            <a:miter lim="400000"/>
          </a:ln>
        </p:spPr>
      </p:pic>
      <p:sp>
        <p:nvSpPr>
          <p:cNvPr id="432" name="Line"/>
          <p:cNvSpPr/>
          <p:nvPr/>
        </p:nvSpPr>
        <p:spPr>
          <a:xfrm>
            <a:off x="5138755" y="3803069"/>
            <a:ext cx="9857501" cy="2"/>
          </a:xfrm>
          <a:prstGeom prst="line">
            <a:avLst/>
          </a:prstGeom>
          <a:ln w="25400">
            <a:solidFill>
              <a:srgbClr val="FFFFFF"/>
            </a:solidFill>
            <a:miter lim="400000"/>
          </a:ln>
        </p:spPr>
        <p:txBody>
          <a:bodyPr lIns="41884" tIns="41884" rIns="41884" bIns="41884" anchor="ctr"/>
          <a:lstStyle/>
          <a:p>
            <a:endParaRPr sz="1484" dirty="0"/>
          </a:p>
        </p:txBody>
      </p:sp>
      <p:sp>
        <p:nvSpPr>
          <p:cNvPr id="2" name="TextBox 1">
            <a:extLst>
              <a:ext uri="{FF2B5EF4-FFF2-40B4-BE49-F238E27FC236}">
                <a16:creationId xmlns:a16="http://schemas.microsoft.com/office/drawing/2014/main" id="{EEA171D4-18D2-CA63-F56C-85182C9244EB}"/>
              </a:ext>
            </a:extLst>
          </p:cNvPr>
          <p:cNvSpPr txBox="1"/>
          <p:nvPr/>
        </p:nvSpPr>
        <p:spPr>
          <a:xfrm>
            <a:off x="15454" y="7654876"/>
            <a:ext cx="20104100" cy="3543662"/>
          </a:xfrm>
          <a:prstGeom prst="rect">
            <a:avLst/>
          </a:prstGeom>
          <a:noFill/>
        </p:spPr>
        <p:txBody>
          <a:bodyPr wrap="square" rtlCol="0">
            <a:spAutoFit/>
          </a:bodyPr>
          <a:lstStyle/>
          <a:p>
            <a:pPr algn="ctr"/>
            <a:r>
              <a:rPr lang="en-US" sz="3958" b="1" dirty="0">
                <a:latin typeface="Roboto" panose="02000000000000000000" pitchFamily="2" charset="0"/>
                <a:ea typeface="Roboto" panose="02000000000000000000" pitchFamily="2" charset="0"/>
                <a:cs typeface="Roboto" panose="02000000000000000000" pitchFamily="2" charset="0"/>
              </a:rPr>
              <a:t>Follow us on:</a:t>
            </a:r>
          </a:p>
          <a:p>
            <a:pPr algn="ctr"/>
            <a:r>
              <a:rPr lang="en-US" sz="3958" dirty="0">
                <a:latin typeface="Roboto" panose="02000000000000000000" pitchFamily="2" charset="0"/>
                <a:ea typeface="Roboto" panose="02000000000000000000" pitchFamily="2" charset="0"/>
                <a:cs typeface="Roboto" panose="02000000000000000000" pitchFamily="2" charset="0"/>
              </a:rPr>
              <a:t>YouTube: @Crescatcapital3641 </a:t>
            </a:r>
          </a:p>
          <a:p>
            <a:pPr algn="ctr"/>
            <a:r>
              <a:rPr lang="en-US" sz="3958" dirty="0">
                <a:latin typeface="Roboto" panose="02000000000000000000" pitchFamily="2" charset="0"/>
                <a:ea typeface="Roboto" panose="02000000000000000000" pitchFamily="2" charset="0"/>
                <a:cs typeface="Roboto" panose="02000000000000000000" pitchFamily="2" charset="0"/>
              </a:rPr>
              <a:t>Twitter: @Crescat_</a:t>
            </a:r>
            <a:r>
              <a:rPr lang="en-US" sz="3958" dirty="0">
                <a:solidFill>
                  <a:schemeClr val="tx1">
                    <a:lumMod val="95000"/>
                    <a:lumOff val="5000"/>
                  </a:schemeClr>
                </a:solidFill>
                <a:latin typeface="Roboto" panose="02000000000000000000" pitchFamily="2" charset="0"/>
                <a:ea typeface="Roboto" panose="02000000000000000000" pitchFamily="2" charset="0"/>
                <a:cs typeface="Roboto" panose="02000000000000000000" pitchFamily="2" charset="0"/>
              </a:rPr>
              <a:t>Capital</a:t>
            </a:r>
            <a:endParaRPr lang="en-US" sz="2968" dirty="0">
              <a:solidFill>
                <a:schemeClr val="tx1">
                  <a:lumMod val="95000"/>
                  <a:lumOff val="5000"/>
                </a:schemeClr>
              </a:solidFill>
              <a:latin typeface="Roboto" panose="02000000000000000000" pitchFamily="2" charset="0"/>
              <a:ea typeface="Roboto" panose="02000000000000000000" pitchFamily="2" charset="0"/>
              <a:cs typeface="Roboto" panose="02000000000000000000" pitchFamily="2" charset="0"/>
            </a:endParaRPr>
          </a:p>
          <a:p>
            <a:pPr algn="ctr"/>
            <a:endParaRPr lang="en-US" sz="2638" dirty="0">
              <a:latin typeface="Roboto" panose="02000000000000000000" pitchFamily="2" charset="0"/>
              <a:ea typeface="Roboto" panose="02000000000000000000" pitchFamily="2" charset="0"/>
              <a:cs typeface="Roboto" panose="02000000000000000000" pitchFamily="2" charset="0"/>
            </a:endParaRPr>
          </a:p>
          <a:p>
            <a:pPr algn="ctr"/>
            <a:r>
              <a:rPr lang="en-US" sz="3958" dirty="0">
                <a:latin typeface="Roboto" panose="02000000000000000000" pitchFamily="2" charset="0"/>
                <a:ea typeface="Roboto" panose="02000000000000000000" pitchFamily="2" charset="0"/>
                <a:cs typeface="Roboto" panose="02000000000000000000" pitchFamily="2" charset="0"/>
              </a:rPr>
              <a:t>Visit our Website and Subscribe to our Investor Letters: </a:t>
            </a:r>
          </a:p>
          <a:p>
            <a:pPr algn="ctr"/>
            <a:r>
              <a:rPr lang="en-US" sz="3958" b="1" dirty="0">
                <a:latin typeface="Roboto" panose="02000000000000000000" pitchFamily="2" charset="0"/>
                <a:ea typeface="Roboto" panose="02000000000000000000" pitchFamily="2" charset="0"/>
                <a:cs typeface="Roboto" panose="02000000000000000000" pitchFamily="2" charset="0"/>
              </a:rPr>
              <a:t>www.crescat.net</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object 3">
            <a:extLst>
              <a:ext uri="{FF2B5EF4-FFF2-40B4-BE49-F238E27FC236}">
                <a16:creationId xmlns:a16="http://schemas.microsoft.com/office/drawing/2014/main" id="{86F1B7B4-AEDD-41BE-AD9D-0D3312B673BC}"/>
              </a:ext>
            </a:extLst>
          </p:cNvPr>
          <p:cNvPicPr/>
          <p:nvPr/>
        </p:nvPicPr>
        <p:blipFill>
          <a:blip r:embed="rId2" cstate="print"/>
          <a:stretch>
            <a:fillRect/>
          </a:stretch>
        </p:blipFill>
        <p:spPr>
          <a:xfrm flipH="1">
            <a:off x="0" y="38100"/>
            <a:ext cx="20104096" cy="11271250"/>
          </a:xfrm>
          <a:prstGeom prst="rect">
            <a:avLst/>
          </a:prstGeom>
        </p:spPr>
      </p:pic>
      <p:sp>
        <p:nvSpPr>
          <p:cNvPr id="4" name="object 4"/>
          <p:cNvSpPr txBox="1">
            <a:spLocks noGrp="1"/>
          </p:cNvSpPr>
          <p:nvPr>
            <p:ph type="title"/>
          </p:nvPr>
        </p:nvSpPr>
        <p:spPr>
          <a:xfrm>
            <a:off x="0" y="3260898"/>
            <a:ext cx="20104096" cy="2171748"/>
          </a:xfrm>
          <a:prstGeom prst="rect">
            <a:avLst/>
          </a:prstGeom>
        </p:spPr>
        <p:txBody>
          <a:bodyPr vert="horz" wrap="square" lIns="0" tIns="17145" rIns="0" bIns="0" rtlCol="0">
            <a:spAutoFit/>
          </a:bodyPr>
          <a:lstStyle/>
          <a:p>
            <a:pPr marL="12700" algn="ctr">
              <a:lnSpc>
                <a:spcPct val="100000"/>
              </a:lnSpc>
              <a:spcBef>
                <a:spcPts val="135"/>
              </a:spcBef>
            </a:pPr>
            <a:r>
              <a:rPr lang="en-US" sz="14000" spc="-130" dirty="0">
                <a:latin typeface="Roboto" panose="02000000000000000000" pitchFamily="2" charset="0"/>
                <a:ea typeface="Roboto" panose="02000000000000000000" pitchFamily="2" charset="0"/>
              </a:rPr>
              <a:t>Appendix</a:t>
            </a:r>
            <a:endParaRPr sz="14000" spc="-140" dirty="0">
              <a:latin typeface="Roboto" panose="02000000000000000000" pitchFamily="2" charset="0"/>
              <a:ea typeface="Roboto" panose="02000000000000000000" pitchFamily="2" charset="0"/>
            </a:endParaRPr>
          </a:p>
        </p:txBody>
      </p:sp>
      <p:sp>
        <p:nvSpPr>
          <p:cNvPr id="2" name="Slide Number Placeholder 1">
            <a:extLst>
              <a:ext uri="{FF2B5EF4-FFF2-40B4-BE49-F238E27FC236}">
                <a16:creationId xmlns:a16="http://schemas.microsoft.com/office/drawing/2014/main" id="{793E880C-5328-4CF4-861F-EA6C7882FBD0}"/>
              </a:ext>
            </a:extLst>
          </p:cNvPr>
          <p:cNvSpPr>
            <a:spLocks noGrp="1"/>
          </p:cNvSpPr>
          <p:nvPr>
            <p:ph type="sldNum" sz="quarter" idx="7"/>
          </p:nvPr>
        </p:nvSpPr>
        <p:spPr/>
        <p:txBody>
          <a:bodyPr/>
          <a:lstStyle/>
          <a:p>
            <a:pPr marL="38100">
              <a:lnSpc>
                <a:spcPts val="1735"/>
              </a:lnSpc>
            </a:pPr>
            <a:fld id="{81D60167-4931-47E6-BA6A-407CBD079E47}" type="slidenum">
              <a:rPr lang="en-US" spc="15" smtClean="0"/>
              <a:t>12</a:t>
            </a:fld>
            <a:endParaRPr lang="en-US" spc="15" dirty="0"/>
          </a:p>
        </p:txBody>
      </p:sp>
      <p:pic>
        <p:nvPicPr>
          <p:cNvPr id="6" name="object 6">
            <a:extLst>
              <a:ext uri="{FF2B5EF4-FFF2-40B4-BE49-F238E27FC236}">
                <a16:creationId xmlns:a16="http://schemas.microsoft.com/office/drawing/2014/main" id="{CAA98C10-3DCE-234E-AD38-17647C102897}"/>
              </a:ext>
            </a:extLst>
          </p:cNvPr>
          <p:cNvPicPr/>
          <p:nvPr/>
        </p:nvPicPr>
        <p:blipFill rotWithShape="1">
          <a:blip r:embed="rId3" cstate="print"/>
          <a:srcRect l="20132" r="12610" b="39148"/>
          <a:stretch/>
        </p:blipFill>
        <p:spPr>
          <a:xfrm>
            <a:off x="-45076" y="10267188"/>
            <a:ext cx="2438229" cy="814938"/>
          </a:xfrm>
          <a:prstGeom prst="rect">
            <a:avLst/>
          </a:prstGeom>
        </p:spPr>
      </p:pic>
      <p:sp>
        <p:nvSpPr>
          <p:cNvPr id="9" name="Crescat Capital Firm Presentation | June 2020…">
            <a:extLst>
              <a:ext uri="{FF2B5EF4-FFF2-40B4-BE49-F238E27FC236}">
                <a16:creationId xmlns:a16="http://schemas.microsoft.com/office/drawing/2014/main" id="{9610BF57-FB23-2D49-8447-0052E7B33DF4}"/>
              </a:ext>
            </a:extLst>
          </p:cNvPr>
          <p:cNvSpPr txBox="1"/>
          <p:nvPr/>
        </p:nvSpPr>
        <p:spPr>
          <a:xfrm>
            <a:off x="15445019" y="10543165"/>
            <a:ext cx="4172955" cy="4145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884" tIns="41884" rIns="41884" bIns="41884" anchor="ctr">
            <a:spAutoFit/>
          </a:bodyPr>
          <a:lstStyle/>
          <a:p>
            <a:pPr defTabSz="753923">
              <a:defRPr sz="2600">
                <a:solidFill>
                  <a:srgbClr val="A38B2C"/>
                </a:solidFill>
                <a:latin typeface="Roboto"/>
                <a:ea typeface="Roboto"/>
                <a:cs typeface="Roboto"/>
                <a:sym typeface="Roboto"/>
              </a:defRPr>
            </a:pPr>
            <a:r>
              <a:rPr lang="en-US" sz="2144" dirty="0">
                <a:solidFill>
                  <a:schemeClr val="tx1">
                    <a:lumMod val="95000"/>
                    <a:lumOff val="5000"/>
                  </a:schemeClr>
                </a:solidFill>
              </a:rPr>
              <a:t>Precious Metals Presentation</a:t>
            </a:r>
          </a:p>
        </p:txBody>
      </p:sp>
    </p:spTree>
    <p:extLst>
      <p:ext uri="{BB962C8B-B14F-4D97-AF65-F5344CB8AC3E}">
        <p14:creationId xmlns:p14="http://schemas.microsoft.com/office/powerpoint/2010/main" val="4807825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 name="slide5.png" descr="slide5.png"/>
          <p:cNvPicPr>
            <a:picLocks noChangeAspect="1"/>
          </p:cNvPicPr>
          <p:nvPr/>
        </p:nvPicPr>
        <p:blipFill>
          <a:blip r:embed="rId2"/>
          <a:stretch>
            <a:fillRect/>
          </a:stretch>
        </p:blipFill>
        <p:spPr>
          <a:xfrm>
            <a:off x="31977" y="-15069"/>
            <a:ext cx="20102688" cy="11307763"/>
          </a:xfrm>
          <a:prstGeom prst="rect">
            <a:avLst/>
          </a:prstGeom>
          <a:ln w="12700">
            <a:miter lim="400000"/>
          </a:ln>
        </p:spPr>
      </p:pic>
      <p:sp>
        <p:nvSpPr>
          <p:cNvPr id="374" name="Kevin Smith is the founder and CIO of Crescat Capital. He has 28 years of investment management experience over multiple business cycles. Kevin has been the lead portfolio manager of Crescat’s four investment strategies since their respective inceptions."/>
          <p:cNvSpPr txBox="1"/>
          <p:nvPr/>
        </p:nvSpPr>
        <p:spPr>
          <a:xfrm>
            <a:off x="362735" y="5272454"/>
            <a:ext cx="3942008" cy="52552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880" tIns="41880" rIns="41880" bIns="41880" anchor="ctr">
            <a:spAutoFit/>
          </a:bodyPr>
          <a:lstStyle>
            <a:lvl1pPr defTabSz="914400">
              <a:lnSpc>
                <a:spcPct val="100000"/>
              </a:lnSpc>
              <a:spcBef>
                <a:spcPts val="400"/>
              </a:spcBef>
              <a:buFont typeface="Arial"/>
              <a:defRPr sz="2600">
                <a:solidFill>
                  <a:srgbClr val="5E5E5E"/>
                </a:solidFill>
                <a:latin typeface="Roboto Light"/>
                <a:ea typeface="Roboto Light"/>
                <a:cs typeface="Roboto Light"/>
                <a:sym typeface="Roboto Light"/>
              </a:defRPr>
            </a:lvl1pPr>
          </a:lstStyle>
          <a:p>
            <a:r>
              <a:rPr lang="en-US" sz="1600" dirty="0"/>
              <a:t>Kevin is the Founder, CEO, and CIO of Crescat Capital. He has managed investment portfolios since 1992, a career spanning multiple business cycles. Kevin has been the lead Portfolio Manager of the firm’s various investment strategies since their respective inceptions, with the earliest starting in 1999. He is the creator of Crescat’s firmwide global macro investment process and systematic equity valuation model. Prior to founding Crescat, he worked as a Wealth Advisor with Kidder Peabody. He earned an MBA from the University of Chicago Booth School of Business with a specialization in Finance and a concentration in Statistics. He was born and raised in the San Francisco Bay Area and received a bachelor’s degree in Economics and German studies from Stanford University. He holds the Chartered Financial Analyst designation.</a:t>
            </a:r>
            <a:endParaRPr sz="1600" dirty="0"/>
          </a:p>
        </p:txBody>
      </p:sp>
      <p:sp>
        <p:nvSpPr>
          <p:cNvPr id="376" name="Kevin C. Smith, CFA…"/>
          <p:cNvSpPr txBox="1"/>
          <p:nvPr/>
        </p:nvSpPr>
        <p:spPr>
          <a:xfrm>
            <a:off x="362734" y="4130823"/>
            <a:ext cx="3824384" cy="8282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880" tIns="41880" rIns="41880" bIns="41880" anchor="ctr">
            <a:spAutoFit/>
          </a:bodyPr>
          <a:lstStyle/>
          <a:p>
            <a:pPr>
              <a:defRPr sz="6000">
                <a:solidFill>
                  <a:srgbClr val="1C437A"/>
                </a:solidFill>
                <a:latin typeface="Roboto Thin"/>
                <a:ea typeface="Roboto Thin"/>
                <a:cs typeface="Roboto Thin"/>
                <a:sym typeface="Roboto Thin"/>
              </a:defRPr>
            </a:pPr>
            <a:r>
              <a:rPr sz="2399" dirty="0"/>
              <a:t>Kevin C. Smith,</a:t>
            </a:r>
            <a:r>
              <a:rPr lang="en-US" sz="2399" dirty="0"/>
              <a:t> </a:t>
            </a:r>
            <a:r>
              <a:rPr sz="2399" dirty="0"/>
              <a:t>CFA</a:t>
            </a:r>
          </a:p>
          <a:p>
            <a:pPr>
              <a:spcBef>
                <a:spcPts val="989"/>
              </a:spcBef>
              <a:defRPr sz="2200" b="1">
                <a:solidFill>
                  <a:srgbClr val="1C437A"/>
                </a:solidFill>
                <a:latin typeface="Roboto"/>
                <a:ea typeface="Roboto"/>
                <a:cs typeface="Roboto"/>
                <a:sym typeface="Roboto"/>
              </a:defRPr>
            </a:pPr>
            <a:r>
              <a:rPr lang="en-US" sz="1600" dirty="0"/>
              <a:t>Member/CEO &amp; </a:t>
            </a:r>
            <a:r>
              <a:rPr sz="1600" dirty="0"/>
              <a:t>Chief Investment Officer</a:t>
            </a:r>
          </a:p>
        </p:txBody>
      </p:sp>
      <p:sp>
        <p:nvSpPr>
          <p:cNvPr id="377" name="Rectangle"/>
          <p:cNvSpPr/>
          <p:nvPr/>
        </p:nvSpPr>
        <p:spPr>
          <a:xfrm>
            <a:off x="428397" y="5045118"/>
            <a:ext cx="1298652" cy="48166"/>
          </a:xfrm>
          <a:prstGeom prst="rect">
            <a:avLst/>
          </a:prstGeom>
          <a:solidFill>
            <a:srgbClr val="A38B2C"/>
          </a:solidFill>
          <a:ln w="12700">
            <a:miter lim="400000"/>
          </a:ln>
        </p:spPr>
        <p:txBody>
          <a:bodyPr lIns="41880" tIns="41880" rIns="41880" bIns="41880" anchor="ctr"/>
          <a:lstStyle/>
          <a:p>
            <a:pPr algn="ctr" defTabSz="680593">
              <a:defRPr sz="3200">
                <a:solidFill>
                  <a:srgbClr val="FFFFFF"/>
                </a:solidFill>
                <a:latin typeface="Helvetica Neue Medium"/>
                <a:ea typeface="Helvetica Neue Medium"/>
                <a:cs typeface="Helvetica Neue Medium"/>
                <a:sym typeface="Helvetica Neue Medium"/>
              </a:defRPr>
            </a:pPr>
            <a:endParaRPr sz="2638"/>
          </a:p>
        </p:txBody>
      </p:sp>
      <p:sp>
        <p:nvSpPr>
          <p:cNvPr id="378" name="Rectangle"/>
          <p:cNvSpPr/>
          <p:nvPr/>
        </p:nvSpPr>
        <p:spPr>
          <a:xfrm>
            <a:off x="705" y="11198933"/>
            <a:ext cx="20101325" cy="109626"/>
          </a:xfrm>
          <a:prstGeom prst="rect">
            <a:avLst/>
          </a:prstGeom>
          <a:solidFill>
            <a:srgbClr val="5E5E5E"/>
          </a:solidFill>
          <a:ln w="12700">
            <a:miter lim="400000"/>
          </a:ln>
        </p:spPr>
        <p:txBody>
          <a:bodyPr lIns="41880" tIns="41880" rIns="41880" bIns="41880" anchor="ctr"/>
          <a:lstStyle/>
          <a:p>
            <a:pPr algn="ctr" defTabSz="680593">
              <a:defRPr sz="3200">
                <a:solidFill>
                  <a:srgbClr val="FFFFFF"/>
                </a:solidFill>
                <a:latin typeface="Helvetica Neue Medium"/>
                <a:ea typeface="Helvetica Neue Medium"/>
                <a:cs typeface="Helvetica Neue Medium"/>
                <a:sym typeface="Helvetica Neue Medium"/>
              </a:defRPr>
            </a:pPr>
            <a:endParaRPr sz="2638"/>
          </a:p>
        </p:txBody>
      </p:sp>
      <p:pic>
        <p:nvPicPr>
          <p:cNvPr id="381" name="Picture 9"/>
          <p:cNvPicPr>
            <a:picLocks noChangeAspect="1"/>
          </p:cNvPicPr>
          <p:nvPr/>
        </p:nvPicPr>
        <p:blipFill>
          <a:blip r:embed="rId3" cstate="print">
            <a:extLst>
              <a:ext uri="{28A0092B-C50C-407E-A947-70E740481C1C}">
                <a14:useLocalDpi xmlns:a14="http://schemas.microsoft.com/office/drawing/2010/main" val="0"/>
              </a:ext>
            </a:extLst>
          </a:blip>
          <a:srcRect t="12363" b="12363"/>
          <a:stretch/>
        </p:blipFill>
        <p:spPr>
          <a:xfrm>
            <a:off x="388738" y="975271"/>
            <a:ext cx="2803082" cy="3164348"/>
          </a:xfrm>
          <a:prstGeom prst="rect">
            <a:avLst/>
          </a:prstGeom>
          <a:ln w="12700">
            <a:miter lim="400000"/>
          </a:ln>
        </p:spPr>
      </p:pic>
      <p:sp>
        <p:nvSpPr>
          <p:cNvPr id="2" name="Slide Number Placeholder 1">
            <a:extLst>
              <a:ext uri="{FF2B5EF4-FFF2-40B4-BE49-F238E27FC236}">
                <a16:creationId xmlns:a16="http://schemas.microsoft.com/office/drawing/2014/main" id="{E9E9B06D-86C5-4006-8C6B-ED6EEA65BA53}"/>
              </a:ext>
            </a:extLst>
          </p:cNvPr>
          <p:cNvSpPr>
            <a:spLocks noGrp="1"/>
          </p:cNvSpPr>
          <p:nvPr>
            <p:ph type="sldNum" sz="quarter" idx="2"/>
          </p:nvPr>
        </p:nvSpPr>
        <p:spPr>
          <a:xfrm>
            <a:off x="9891074" y="10736985"/>
            <a:ext cx="296028" cy="223122"/>
          </a:xfrm>
        </p:spPr>
        <p:txBody>
          <a:bodyPr/>
          <a:lstStyle/>
          <a:p>
            <a:fld id="{86CB4B4D-7CA3-9044-876B-883B54F8677D}" type="slidenum">
              <a:rPr lang="en-US" smtClean="0"/>
              <a:pPr/>
              <a:t>13</a:t>
            </a:fld>
            <a:endParaRPr lang="en-US" dirty="0"/>
          </a:p>
        </p:txBody>
      </p:sp>
      <p:pic>
        <p:nvPicPr>
          <p:cNvPr id="4" name="Picture 3">
            <a:extLst>
              <a:ext uri="{FF2B5EF4-FFF2-40B4-BE49-F238E27FC236}">
                <a16:creationId xmlns:a16="http://schemas.microsoft.com/office/drawing/2014/main" id="{4547BABA-083F-42C9-B031-5A60183F58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964" b="4430"/>
          <a:stretch/>
        </p:blipFill>
        <p:spPr>
          <a:xfrm>
            <a:off x="4601921" y="975271"/>
            <a:ext cx="2803082" cy="3164348"/>
          </a:xfrm>
          <a:prstGeom prst="rect">
            <a:avLst/>
          </a:prstGeom>
        </p:spPr>
      </p:pic>
      <p:sp>
        <p:nvSpPr>
          <p:cNvPr id="15" name="Linda Carleu Smith, CPA…">
            <a:extLst>
              <a:ext uri="{FF2B5EF4-FFF2-40B4-BE49-F238E27FC236}">
                <a16:creationId xmlns:a16="http://schemas.microsoft.com/office/drawing/2014/main" id="{8E0B4D3D-9D27-4F79-AF2E-22E38831E56D}"/>
              </a:ext>
            </a:extLst>
          </p:cNvPr>
          <p:cNvSpPr txBox="1"/>
          <p:nvPr/>
        </p:nvSpPr>
        <p:spPr>
          <a:xfrm>
            <a:off x="4601919" y="4130823"/>
            <a:ext cx="3290584" cy="8282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880" tIns="41880" rIns="41880" bIns="41880" anchor="ctr">
            <a:spAutoFit/>
          </a:bodyPr>
          <a:lstStyle/>
          <a:p>
            <a:pPr>
              <a:defRPr sz="6000">
                <a:solidFill>
                  <a:srgbClr val="1C437A"/>
                </a:solidFill>
                <a:latin typeface="Roboto Thin"/>
                <a:ea typeface="Roboto Thin"/>
                <a:cs typeface="Roboto Thin"/>
                <a:sym typeface="Roboto Thin"/>
              </a:defRPr>
            </a:pPr>
            <a:r>
              <a:rPr sz="2399" dirty="0"/>
              <a:t>Linda Carleu Smith, CPA</a:t>
            </a:r>
          </a:p>
          <a:p>
            <a:pPr>
              <a:spcBef>
                <a:spcPts val="989"/>
              </a:spcBef>
              <a:defRPr sz="2200" b="1">
                <a:solidFill>
                  <a:srgbClr val="1C437A"/>
                </a:solidFill>
                <a:latin typeface="Roboto"/>
                <a:ea typeface="Roboto"/>
                <a:cs typeface="Roboto"/>
                <a:sym typeface="Roboto"/>
              </a:defRPr>
            </a:pPr>
            <a:r>
              <a:rPr lang="en-US" sz="1600" dirty="0"/>
              <a:t>Member/</a:t>
            </a:r>
            <a:r>
              <a:rPr sz="1600" dirty="0"/>
              <a:t>Chief Operating Officer</a:t>
            </a:r>
          </a:p>
        </p:txBody>
      </p:sp>
      <p:sp>
        <p:nvSpPr>
          <p:cNvPr id="17" name="As Chief Operating Officer, Linda Carleu Smith manages Crescat’s operations, finance, and client service activities. She also manages compliance activities in the broad range of U.S. and Cayman Island regulatory obligations that impact Crescat. In prior ">
            <a:extLst>
              <a:ext uri="{FF2B5EF4-FFF2-40B4-BE49-F238E27FC236}">
                <a16:creationId xmlns:a16="http://schemas.microsoft.com/office/drawing/2014/main" id="{EB0014A6-8058-4B36-9DD0-7E25F58B50B2}"/>
              </a:ext>
            </a:extLst>
          </p:cNvPr>
          <p:cNvSpPr txBox="1"/>
          <p:nvPr/>
        </p:nvSpPr>
        <p:spPr>
          <a:xfrm>
            <a:off x="4601920" y="5261547"/>
            <a:ext cx="3967554" cy="55014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880" tIns="41880" rIns="41880" bIns="41880" anchor="ctr">
            <a:spAutoFit/>
          </a:bodyPr>
          <a:lstStyle>
            <a:lvl1pPr defTabSz="914400">
              <a:lnSpc>
                <a:spcPct val="100000"/>
              </a:lnSpc>
              <a:spcBef>
                <a:spcPts val="400"/>
              </a:spcBef>
              <a:buFont typeface="Arial"/>
              <a:defRPr sz="2600">
                <a:solidFill>
                  <a:srgbClr val="5E5E5E"/>
                </a:solidFill>
                <a:latin typeface="Roboto Light"/>
                <a:ea typeface="Roboto Light"/>
                <a:cs typeface="Roboto Light"/>
                <a:sym typeface="Roboto Light"/>
              </a:defRPr>
            </a:lvl1pPr>
          </a:lstStyle>
          <a:p>
            <a:r>
              <a:rPr lang="en-US" sz="1600" dirty="0"/>
              <a:t>Linda is a Co-Founder of Crescat Capital. As Chief Operating Officer, she manages Crescat’s business operations, including finance, regulatory compliance, and client service. In prior roles at Crescat and its predecessor companies, she has served as Controller from 1997-2012 and the in dual position of Chief Financial Officer &amp; Chief Compliance Officer from 2012-2015. She became COO in 2015. Linda came to Crescat with significant investment industry and public accounting experience from prior employment at Kidder Peabody and EKS&amp;H (now Plante Moran) and corporate experience as Controller of </a:t>
            </a:r>
            <a:r>
              <a:rPr lang="en-US" sz="1600" dirty="0" err="1"/>
              <a:t>Pharmajet</a:t>
            </a:r>
            <a:r>
              <a:rPr lang="en-US" sz="1600" dirty="0"/>
              <a:t>, a biotech company. She was born and raised in New Jersey. She earned an MBA from the University of Chicago, Booth School of Business and a BA in English Language and Literature from Tufts University. She is a Certified Public Accountant.</a:t>
            </a:r>
          </a:p>
        </p:txBody>
      </p:sp>
      <p:pic>
        <p:nvPicPr>
          <p:cNvPr id="18" name="Picture 9">
            <a:extLst>
              <a:ext uri="{FF2B5EF4-FFF2-40B4-BE49-F238E27FC236}">
                <a16:creationId xmlns:a16="http://schemas.microsoft.com/office/drawing/2014/main" id="{EEECD342-2D65-4387-A925-6671040D8504}"/>
              </a:ext>
            </a:extLst>
          </p:cNvPr>
          <p:cNvPicPr>
            <a:picLocks noChangeAspect="1"/>
          </p:cNvPicPr>
          <p:nvPr/>
        </p:nvPicPr>
        <p:blipFill>
          <a:blip r:embed="rId5" cstate="print">
            <a:extLst>
              <a:ext uri="{28A0092B-C50C-407E-A947-70E740481C1C}">
                <a14:useLocalDpi xmlns:a14="http://schemas.microsoft.com/office/drawing/2010/main" val="0"/>
              </a:ext>
            </a:extLst>
          </a:blip>
          <a:srcRect t="12363" b="12363"/>
          <a:stretch/>
        </p:blipFill>
        <p:spPr>
          <a:xfrm>
            <a:off x="8866251" y="899078"/>
            <a:ext cx="2836010" cy="3201520"/>
          </a:xfrm>
          <a:prstGeom prst="rect">
            <a:avLst/>
          </a:prstGeom>
          <a:ln w="12700">
            <a:miter lim="400000"/>
          </a:ln>
        </p:spPr>
      </p:pic>
      <p:sp>
        <p:nvSpPr>
          <p:cNvPr id="19" name="Otavio “Tavi” Costa…">
            <a:extLst>
              <a:ext uri="{FF2B5EF4-FFF2-40B4-BE49-F238E27FC236}">
                <a16:creationId xmlns:a16="http://schemas.microsoft.com/office/drawing/2014/main" id="{BDB2E348-CDAA-4707-8188-BA025BA9A314}"/>
              </a:ext>
            </a:extLst>
          </p:cNvPr>
          <p:cNvSpPr txBox="1"/>
          <p:nvPr/>
        </p:nvSpPr>
        <p:spPr>
          <a:xfrm>
            <a:off x="8866249" y="4130823"/>
            <a:ext cx="2567630" cy="8282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880" tIns="41880" rIns="41880" bIns="41880" anchor="ctr">
            <a:spAutoFit/>
          </a:bodyPr>
          <a:lstStyle/>
          <a:p>
            <a:pPr>
              <a:defRPr sz="6000">
                <a:solidFill>
                  <a:srgbClr val="1C437A"/>
                </a:solidFill>
                <a:latin typeface="Roboto Thin"/>
                <a:ea typeface="Roboto Thin"/>
                <a:cs typeface="Roboto Thin"/>
                <a:sym typeface="Roboto Thin"/>
              </a:defRPr>
            </a:pPr>
            <a:r>
              <a:rPr sz="2399" dirty="0"/>
              <a:t>Otavio “Tavi” Costa</a:t>
            </a:r>
          </a:p>
          <a:p>
            <a:pPr>
              <a:spcBef>
                <a:spcPts val="989"/>
              </a:spcBef>
              <a:defRPr sz="2200" b="1">
                <a:solidFill>
                  <a:srgbClr val="1C437A"/>
                </a:solidFill>
                <a:latin typeface="Roboto"/>
                <a:ea typeface="Roboto"/>
                <a:cs typeface="Roboto"/>
                <a:sym typeface="Roboto"/>
              </a:defRPr>
            </a:pPr>
            <a:r>
              <a:rPr lang="en-US" sz="1600" dirty="0"/>
              <a:t>Member/Macro</a:t>
            </a:r>
            <a:r>
              <a:rPr sz="1600" dirty="0"/>
              <a:t> </a:t>
            </a:r>
            <a:r>
              <a:rPr lang="en-US" sz="1600" dirty="0"/>
              <a:t>Strategist</a:t>
            </a:r>
            <a:endParaRPr sz="1600" dirty="0"/>
          </a:p>
        </p:txBody>
      </p:sp>
      <p:sp>
        <p:nvSpPr>
          <p:cNvPr id="20" name="Rectangle">
            <a:extLst>
              <a:ext uri="{FF2B5EF4-FFF2-40B4-BE49-F238E27FC236}">
                <a16:creationId xmlns:a16="http://schemas.microsoft.com/office/drawing/2014/main" id="{BBE8282D-3E22-4C84-A18D-3E25193DB1BC}"/>
              </a:ext>
            </a:extLst>
          </p:cNvPr>
          <p:cNvSpPr/>
          <p:nvPr/>
        </p:nvSpPr>
        <p:spPr>
          <a:xfrm>
            <a:off x="8920156" y="5045118"/>
            <a:ext cx="1298652" cy="38137"/>
          </a:xfrm>
          <a:prstGeom prst="rect">
            <a:avLst/>
          </a:prstGeom>
          <a:solidFill>
            <a:srgbClr val="A38B2C"/>
          </a:solidFill>
          <a:ln w="12700">
            <a:miter lim="400000"/>
          </a:ln>
        </p:spPr>
        <p:txBody>
          <a:bodyPr lIns="41880" tIns="41880" rIns="41880" bIns="41880" anchor="ctr"/>
          <a:lstStyle/>
          <a:p>
            <a:pPr algn="ctr" defTabSz="680593">
              <a:defRPr sz="3200">
                <a:solidFill>
                  <a:srgbClr val="FFFFFF"/>
                </a:solidFill>
                <a:latin typeface="Helvetica Neue Medium"/>
                <a:ea typeface="Helvetica Neue Medium"/>
                <a:cs typeface="Helvetica Neue Medium"/>
                <a:sym typeface="Helvetica Neue Medium"/>
              </a:defRPr>
            </a:pPr>
            <a:endParaRPr sz="2638"/>
          </a:p>
        </p:txBody>
      </p:sp>
      <p:sp>
        <p:nvSpPr>
          <p:cNvPr id="21" name="Otavio Costa is Portfolio Manager at Crescat Capital and has been with the firm for seven years. “Tavi” built Crescat’s macro model that identifies the current stage of the US economic cycle through a combination of 16 factors. His research has been feat">
            <a:extLst>
              <a:ext uri="{FF2B5EF4-FFF2-40B4-BE49-F238E27FC236}">
                <a16:creationId xmlns:a16="http://schemas.microsoft.com/office/drawing/2014/main" id="{46385045-9BA9-44EB-9A44-51B84196593A}"/>
              </a:ext>
            </a:extLst>
          </p:cNvPr>
          <p:cNvSpPr txBox="1"/>
          <p:nvPr/>
        </p:nvSpPr>
        <p:spPr>
          <a:xfrm>
            <a:off x="8866652" y="5262583"/>
            <a:ext cx="4080796" cy="50090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880" tIns="41880" rIns="41880" bIns="41880" anchor="ctr">
            <a:spAutoFit/>
          </a:bodyPr>
          <a:lstStyle>
            <a:lvl1pPr defTabSz="914400">
              <a:lnSpc>
                <a:spcPct val="100000"/>
              </a:lnSpc>
              <a:spcBef>
                <a:spcPts val="400"/>
              </a:spcBef>
              <a:buFont typeface="Arial"/>
              <a:defRPr sz="2600">
                <a:solidFill>
                  <a:srgbClr val="5E5E5E"/>
                </a:solidFill>
                <a:latin typeface="Roboto Light"/>
                <a:ea typeface="Roboto Light"/>
                <a:cs typeface="Roboto Light"/>
                <a:sym typeface="Roboto Light"/>
              </a:defRPr>
            </a:lvl1pPr>
          </a:lstStyle>
          <a:p>
            <a:r>
              <a:rPr lang="en-US" sz="1600" dirty="0"/>
              <a:t>Tavi is a Member and Macro Strategist at Crescat Capital and has been with the firm since 2013. He built Crescat’s macro model that identifies the current stage of the US economic cycle through a combination of 16 factors. His research has been featured in financial publications such as Bloomberg, The Wall Street Journal, CCN, Financial Post, The Globe and Mail, Real Vision, and Reuters. Tavi is a native of São Paulo, Brazil and is fluent in Portuguese, Spanish, and English. Before joining Crescat, he worked with the underwriting of financial products and in international business at Braservice, a large logistics company in Brazil. Tavi graduated cum laude from Lindenwood University in St. Louis with a B.A. degree in Business Administration with an emphasis in Finance and a minor in Spanish. Tavi played NCAA Division 1 tennis for Liberty University.</a:t>
            </a:r>
            <a:endParaRPr sz="1600" dirty="0"/>
          </a:p>
        </p:txBody>
      </p:sp>
      <p:sp>
        <p:nvSpPr>
          <p:cNvPr id="23" name="Rectangle">
            <a:extLst>
              <a:ext uri="{FF2B5EF4-FFF2-40B4-BE49-F238E27FC236}">
                <a16:creationId xmlns:a16="http://schemas.microsoft.com/office/drawing/2014/main" id="{859FF0E2-CB55-4D66-A3B3-1C1F2AA8F9C5}"/>
              </a:ext>
            </a:extLst>
          </p:cNvPr>
          <p:cNvSpPr/>
          <p:nvPr/>
        </p:nvSpPr>
        <p:spPr>
          <a:xfrm>
            <a:off x="4601920" y="5045119"/>
            <a:ext cx="1298652" cy="41638"/>
          </a:xfrm>
          <a:prstGeom prst="rect">
            <a:avLst/>
          </a:prstGeom>
          <a:solidFill>
            <a:srgbClr val="A38B2C"/>
          </a:solidFill>
          <a:ln w="12700">
            <a:miter lim="400000"/>
          </a:ln>
        </p:spPr>
        <p:txBody>
          <a:bodyPr lIns="41880" tIns="41880" rIns="41880" bIns="41880" anchor="ctr"/>
          <a:lstStyle/>
          <a:p>
            <a:pPr algn="ctr" defTabSz="680593">
              <a:defRPr sz="3200">
                <a:solidFill>
                  <a:srgbClr val="FFFFFF"/>
                </a:solidFill>
                <a:latin typeface="Helvetica Neue Medium"/>
                <a:ea typeface="Helvetica Neue Medium"/>
                <a:cs typeface="Helvetica Neue Medium"/>
                <a:sym typeface="Helvetica Neue Medium"/>
              </a:defRPr>
            </a:pPr>
            <a:endParaRPr sz="2638"/>
          </a:p>
        </p:txBody>
      </p:sp>
      <p:sp>
        <p:nvSpPr>
          <p:cNvPr id="24" name="Rectangle">
            <a:extLst>
              <a:ext uri="{FF2B5EF4-FFF2-40B4-BE49-F238E27FC236}">
                <a16:creationId xmlns:a16="http://schemas.microsoft.com/office/drawing/2014/main" id="{30BE9054-FF8C-60FC-77B8-1879E4AB700E}"/>
              </a:ext>
            </a:extLst>
          </p:cNvPr>
          <p:cNvSpPr/>
          <p:nvPr/>
        </p:nvSpPr>
        <p:spPr>
          <a:xfrm>
            <a:off x="13557006" y="5045119"/>
            <a:ext cx="1298652" cy="34359"/>
          </a:xfrm>
          <a:prstGeom prst="rect">
            <a:avLst/>
          </a:prstGeom>
          <a:solidFill>
            <a:srgbClr val="A38B2C"/>
          </a:solidFill>
          <a:ln w="12700">
            <a:miter lim="400000"/>
          </a:ln>
        </p:spPr>
        <p:txBody>
          <a:bodyPr lIns="41880" tIns="41880" rIns="41880" bIns="41880" anchor="ctr"/>
          <a:lstStyle/>
          <a:p>
            <a:pPr algn="ctr" defTabSz="680593">
              <a:defRPr sz="3200">
                <a:solidFill>
                  <a:srgbClr val="FFFFFF"/>
                </a:solidFill>
                <a:latin typeface="Helvetica Neue Medium"/>
                <a:ea typeface="Helvetica Neue Medium"/>
                <a:cs typeface="Helvetica Neue Medium"/>
                <a:sym typeface="Helvetica Neue Medium"/>
              </a:defRPr>
            </a:pPr>
            <a:endParaRPr sz="2638"/>
          </a:p>
        </p:txBody>
      </p:sp>
      <p:pic>
        <p:nvPicPr>
          <p:cNvPr id="28" name="object 6">
            <a:extLst>
              <a:ext uri="{FF2B5EF4-FFF2-40B4-BE49-F238E27FC236}">
                <a16:creationId xmlns:a16="http://schemas.microsoft.com/office/drawing/2014/main" id="{94AA04D2-1CF2-45D3-94BB-DBB84530E528}"/>
              </a:ext>
            </a:extLst>
          </p:cNvPr>
          <p:cNvPicPr/>
          <p:nvPr/>
        </p:nvPicPr>
        <p:blipFill rotWithShape="1">
          <a:blip r:embed="rId6" cstate="print"/>
          <a:srcRect l="20132" r="12610" b="39148"/>
          <a:stretch/>
        </p:blipFill>
        <p:spPr>
          <a:xfrm>
            <a:off x="-12009" y="10416321"/>
            <a:ext cx="2438057" cy="814881"/>
          </a:xfrm>
          <a:prstGeom prst="rect">
            <a:avLst/>
          </a:prstGeom>
        </p:spPr>
      </p:pic>
      <p:sp>
        <p:nvSpPr>
          <p:cNvPr id="29" name="Crescat Capital Firm Presentation | June 2020…">
            <a:extLst>
              <a:ext uri="{FF2B5EF4-FFF2-40B4-BE49-F238E27FC236}">
                <a16:creationId xmlns:a16="http://schemas.microsoft.com/office/drawing/2014/main" id="{35F43050-A30D-4FEE-B38F-E9F18293C4F9}"/>
              </a:ext>
            </a:extLst>
          </p:cNvPr>
          <p:cNvSpPr txBox="1"/>
          <p:nvPr/>
        </p:nvSpPr>
        <p:spPr>
          <a:xfrm>
            <a:off x="14547537" y="10692268"/>
            <a:ext cx="5102126" cy="4145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880" tIns="41880" rIns="41880" bIns="41880" anchor="ctr">
            <a:spAutoFit/>
          </a:bodyPr>
          <a:lstStyle/>
          <a:p>
            <a:pPr defTabSz="753923">
              <a:defRPr sz="2600">
                <a:solidFill>
                  <a:srgbClr val="A38B2C"/>
                </a:solidFill>
                <a:latin typeface="Roboto"/>
                <a:ea typeface="Roboto"/>
                <a:cs typeface="Roboto"/>
                <a:sym typeface="Roboto"/>
              </a:defRPr>
            </a:pPr>
            <a:r>
              <a:rPr lang="en-US" sz="2144" dirty="0">
                <a:solidFill>
                  <a:schemeClr val="tx1">
                    <a:lumMod val="95000"/>
                    <a:lumOff val="5000"/>
                  </a:schemeClr>
                </a:solidFill>
              </a:rPr>
              <a:t>Precious Metals Presentation</a:t>
            </a:r>
          </a:p>
        </p:txBody>
      </p:sp>
      <p:pic>
        <p:nvPicPr>
          <p:cNvPr id="3" name="Picture 9">
            <a:extLst>
              <a:ext uri="{FF2B5EF4-FFF2-40B4-BE49-F238E27FC236}">
                <a16:creationId xmlns:a16="http://schemas.microsoft.com/office/drawing/2014/main" id="{EF8C18AD-C43F-A1E4-0D89-54A6435B7BEF}"/>
              </a:ext>
            </a:extLst>
          </p:cNvPr>
          <p:cNvPicPr>
            <a:picLocks noChangeAspect="1"/>
          </p:cNvPicPr>
          <p:nvPr/>
        </p:nvPicPr>
        <p:blipFill>
          <a:blip r:embed="rId7" cstate="print">
            <a:extLst>
              <a:ext uri="{28A0092B-C50C-407E-A947-70E740481C1C}">
                <a14:useLocalDpi xmlns:a14="http://schemas.microsoft.com/office/drawing/2010/main" val="0"/>
              </a:ext>
            </a:extLst>
          </a:blip>
          <a:srcRect t="12363" b="12363"/>
          <a:stretch/>
        </p:blipFill>
        <p:spPr>
          <a:xfrm>
            <a:off x="13557004" y="1051466"/>
            <a:ext cx="2607529" cy="3116584"/>
          </a:xfrm>
          <a:prstGeom prst="rect">
            <a:avLst/>
          </a:prstGeom>
          <a:ln w="12700">
            <a:miter lim="400000"/>
          </a:ln>
        </p:spPr>
      </p:pic>
      <p:sp>
        <p:nvSpPr>
          <p:cNvPr id="5" name="Linda Carleu Smith, CPA…">
            <a:extLst>
              <a:ext uri="{FF2B5EF4-FFF2-40B4-BE49-F238E27FC236}">
                <a16:creationId xmlns:a16="http://schemas.microsoft.com/office/drawing/2014/main" id="{A8F0F035-5B51-6FD0-1E06-F4451C6F111F}"/>
              </a:ext>
            </a:extLst>
          </p:cNvPr>
          <p:cNvSpPr txBox="1"/>
          <p:nvPr/>
        </p:nvSpPr>
        <p:spPr>
          <a:xfrm>
            <a:off x="13480810" y="4130823"/>
            <a:ext cx="3644848" cy="8282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880" tIns="41880" rIns="41880" bIns="41880" anchor="ctr">
            <a:spAutoFit/>
          </a:bodyPr>
          <a:lstStyle/>
          <a:p>
            <a:pPr>
              <a:defRPr sz="6000">
                <a:solidFill>
                  <a:srgbClr val="1C437A"/>
                </a:solidFill>
                <a:latin typeface="Roboto Thin"/>
                <a:ea typeface="Roboto Thin"/>
                <a:cs typeface="Roboto Thin"/>
                <a:sym typeface="Roboto Thin"/>
              </a:defRPr>
            </a:pPr>
            <a:r>
              <a:rPr lang="en-US" sz="2399" dirty="0"/>
              <a:t>Quinton Hennigh</a:t>
            </a:r>
            <a:r>
              <a:rPr sz="2399" dirty="0"/>
              <a:t>, </a:t>
            </a:r>
            <a:r>
              <a:rPr lang="en-US" sz="2399" dirty="0"/>
              <a:t>PhD</a:t>
            </a:r>
            <a:endParaRPr sz="2399" dirty="0"/>
          </a:p>
          <a:p>
            <a:pPr>
              <a:spcBef>
                <a:spcPts val="989"/>
              </a:spcBef>
              <a:defRPr sz="2200" b="1">
                <a:solidFill>
                  <a:srgbClr val="1C437A"/>
                </a:solidFill>
                <a:latin typeface="Roboto"/>
                <a:ea typeface="Roboto"/>
                <a:cs typeface="Roboto"/>
                <a:sym typeface="Roboto"/>
              </a:defRPr>
            </a:pPr>
            <a:r>
              <a:rPr lang="en-US" sz="1600" dirty="0"/>
              <a:t>Member/Geologic &amp; Technical Advisor</a:t>
            </a:r>
            <a:endParaRPr sz="1600" dirty="0"/>
          </a:p>
        </p:txBody>
      </p:sp>
      <p:sp>
        <p:nvSpPr>
          <p:cNvPr id="7" name="TextBox 6">
            <a:extLst>
              <a:ext uri="{FF2B5EF4-FFF2-40B4-BE49-F238E27FC236}">
                <a16:creationId xmlns:a16="http://schemas.microsoft.com/office/drawing/2014/main" id="{29BBD047-15EC-780E-F053-A1E01F6E8CDA}"/>
              </a:ext>
            </a:extLst>
          </p:cNvPr>
          <p:cNvSpPr txBox="1"/>
          <p:nvPr/>
        </p:nvSpPr>
        <p:spPr>
          <a:xfrm>
            <a:off x="12603507" y="5217947"/>
            <a:ext cx="7249292" cy="5347169"/>
          </a:xfrm>
          <a:prstGeom prst="rect">
            <a:avLst/>
          </a:prstGeom>
          <a:noFill/>
        </p:spPr>
        <p:txBody>
          <a:bodyPr wrap="square">
            <a:spAutoFit/>
          </a:bodyPr>
          <a:lstStyle/>
          <a:p>
            <a:pPr lvl="1">
              <a:lnSpc>
                <a:spcPct val="107000"/>
              </a:lnSpc>
              <a:spcAft>
                <a:spcPts val="1319"/>
              </a:spcAft>
            </a:pPr>
            <a:r>
              <a:rPr lang="en-US" sz="1600" dirty="0">
                <a:solidFill>
                  <a:srgbClr val="5E5E5E"/>
                </a:solidFill>
                <a:latin typeface="Roboto Light"/>
              </a:rPr>
              <a:t>Quinton is an economic geologist with 40+ years of operating and investment experience in the precious metals mining industry. He earned a PhD in Geology and Geochemistry from the Colorado School of Mines. He worked as an exploration geologist for major global mining firms including Homestake Mining (now Barrick Gold), Newcrest Mining, and Newmont Mining. He later led several exploration-focused mining firms as an executive. Dr. Hennigh joined Crescat in 2021 as a member of the investment team. Quinton now acts in an advisory role. Since 2023, he has also served as Chairman and CEO of San Cristobal Mining (SCM), a Crescat activist investment and leading worldwide producer of silver and zinc. SCM’s acquisition of Minera San Cristobal from Sumitomo in 2023 and the advancement of its Isidorito silver deposit in Bolivia are among Quinton’s outstanding career achievements. He has made valuable contributions to other successful projects that include Kirkland Lake Gold’s acquisition of the Fosterville mine in Australia and the discovery and advancement of various tier-1 mineral assets worldwide, including New Found Gold’s Queensway discovery in Newfoundland, Eloro Resources’ </a:t>
            </a:r>
            <a:r>
              <a:rPr lang="en-US" sz="1600" dirty="0" err="1">
                <a:solidFill>
                  <a:srgbClr val="5E5E5E"/>
                </a:solidFill>
                <a:latin typeface="Roboto Light"/>
              </a:rPr>
              <a:t>Iska</a:t>
            </a:r>
            <a:r>
              <a:rPr lang="en-US" sz="1600" dirty="0">
                <a:solidFill>
                  <a:srgbClr val="5E5E5E"/>
                </a:solidFill>
                <a:latin typeface="Roboto Light"/>
              </a:rPr>
              <a:t> </a:t>
            </a:r>
            <a:r>
              <a:rPr lang="en-US" sz="1600" dirty="0" err="1">
                <a:solidFill>
                  <a:srgbClr val="5E5E5E"/>
                </a:solidFill>
                <a:latin typeface="Roboto Light"/>
              </a:rPr>
              <a:t>Iska</a:t>
            </a:r>
            <a:r>
              <a:rPr lang="en-US" sz="1600" dirty="0">
                <a:solidFill>
                  <a:srgbClr val="5E5E5E"/>
                </a:solidFill>
                <a:latin typeface="Roboto Light"/>
              </a:rPr>
              <a:t> silver/polymetallic deposit in Bolivia, Snowline Gold’s Valley deposit in the Yukon, and Goliath Resources’ </a:t>
            </a:r>
            <a:r>
              <a:rPr lang="en-US" sz="1600" dirty="0" err="1">
                <a:solidFill>
                  <a:srgbClr val="5E5E5E"/>
                </a:solidFill>
                <a:latin typeface="Roboto Light"/>
              </a:rPr>
              <a:t>Surebet</a:t>
            </a:r>
            <a:r>
              <a:rPr lang="en-US" sz="1600" dirty="0">
                <a:solidFill>
                  <a:srgbClr val="5E5E5E"/>
                </a:solidFill>
                <a:latin typeface="Roboto Light"/>
              </a:rPr>
              <a:t> gold discovery in British Columbia among others. </a:t>
            </a:r>
          </a:p>
        </p:txBody>
      </p:sp>
      <p:sp>
        <p:nvSpPr>
          <p:cNvPr id="25" name="Biographies">
            <a:extLst>
              <a:ext uri="{FF2B5EF4-FFF2-40B4-BE49-F238E27FC236}">
                <a16:creationId xmlns:a16="http://schemas.microsoft.com/office/drawing/2014/main" id="{069E3CA0-876B-B0A5-FB14-6786FF7CEB7E}"/>
              </a:ext>
            </a:extLst>
          </p:cNvPr>
          <p:cNvSpPr txBox="1"/>
          <p:nvPr/>
        </p:nvSpPr>
        <p:spPr>
          <a:xfrm>
            <a:off x="16021902" y="11080"/>
            <a:ext cx="3749043" cy="10362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880" tIns="41880" rIns="41880" bIns="41880" anchor="ctr">
            <a:spAutoFit/>
          </a:bodyPr>
          <a:lstStyle>
            <a:lvl1pPr>
              <a:spcBef>
                <a:spcPts val="0"/>
              </a:spcBef>
              <a:defRPr sz="7500">
                <a:solidFill>
                  <a:srgbClr val="1C437A"/>
                </a:solidFill>
                <a:latin typeface="Roboto Thin"/>
                <a:ea typeface="Roboto Thin"/>
                <a:cs typeface="Roboto Thin"/>
                <a:sym typeface="Roboto Thin"/>
              </a:defRPr>
            </a:lvl1pPr>
          </a:lstStyle>
          <a:p>
            <a:r>
              <a:rPr lang="en-US" sz="6184" dirty="0"/>
              <a:t>Team Bios</a:t>
            </a:r>
            <a:endParaRPr sz="6184" dirty="0"/>
          </a:p>
        </p:txBody>
      </p:sp>
      <p:sp>
        <p:nvSpPr>
          <p:cNvPr id="26" name="Rectangle">
            <a:extLst>
              <a:ext uri="{FF2B5EF4-FFF2-40B4-BE49-F238E27FC236}">
                <a16:creationId xmlns:a16="http://schemas.microsoft.com/office/drawing/2014/main" id="{D48CFE7F-1686-F4DB-C5FF-141675B53609}"/>
              </a:ext>
            </a:extLst>
          </p:cNvPr>
          <p:cNvSpPr/>
          <p:nvPr/>
        </p:nvSpPr>
        <p:spPr>
          <a:xfrm>
            <a:off x="16362761" y="1010845"/>
            <a:ext cx="1298652" cy="34359"/>
          </a:xfrm>
          <a:prstGeom prst="rect">
            <a:avLst/>
          </a:prstGeom>
          <a:solidFill>
            <a:srgbClr val="A38B2C"/>
          </a:solidFill>
          <a:ln w="12700">
            <a:miter lim="400000"/>
          </a:ln>
        </p:spPr>
        <p:txBody>
          <a:bodyPr lIns="41880" tIns="41880" rIns="41880" bIns="41880" anchor="ctr"/>
          <a:lstStyle/>
          <a:p>
            <a:pPr algn="ctr" defTabSz="680593">
              <a:defRPr sz="3200">
                <a:solidFill>
                  <a:srgbClr val="FFFFFF"/>
                </a:solidFill>
                <a:latin typeface="Helvetica Neue Medium"/>
                <a:ea typeface="Helvetica Neue Medium"/>
                <a:cs typeface="Helvetica Neue Medium"/>
                <a:sym typeface="Helvetica Neue Medium"/>
              </a:defRPr>
            </a:pPr>
            <a:endParaRPr sz="2638"/>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ject 3">
            <a:extLst>
              <a:ext uri="{FF2B5EF4-FFF2-40B4-BE49-F238E27FC236}">
                <a16:creationId xmlns:a16="http://schemas.microsoft.com/office/drawing/2014/main" id="{0E146ECB-8F57-40DA-96DD-322C186DC087}"/>
              </a:ext>
            </a:extLst>
          </p:cNvPr>
          <p:cNvPicPr/>
          <p:nvPr/>
        </p:nvPicPr>
        <p:blipFill>
          <a:blip r:embed="rId3" cstate="print"/>
          <a:stretch>
            <a:fillRect/>
          </a:stretch>
        </p:blipFill>
        <p:spPr>
          <a:xfrm>
            <a:off x="2117" y="397"/>
            <a:ext cx="20101277" cy="11306967"/>
          </a:xfrm>
          <a:prstGeom prst="rect">
            <a:avLst/>
          </a:prstGeom>
        </p:spPr>
      </p:pic>
      <p:pic>
        <p:nvPicPr>
          <p:cNvPr id="1028" name="Picture 4">
            <a:extLst>
              <a:ext uri="{FF2B5EF4-FFF2-40B4-BE49-F238E27FC236}">
                <a16:creationId xmlns:a16="http://schemas.microsoft.com/office/drawing/2014/main" id="{A445580E-5DAE-40B3-AA51-A91EAAE377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4480" b="4480"/>
          <a:stretch/>
        </p:blipFill>
        <p:spPr bwMode="auto">
          <a:xfrm>
            <a:off x="943990" y="1239090"/>
            <a:ext cx="3515354" cy="47037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06E0F90B-C7B5-4C3D-B14E-3673428D3BF7}"/>
              </a:ext>
            </a:extLst>
          </p:cNvPr>
          <p:cNvSpPr>
            <a:spLocks noGrp="1"/>
          </p:cNvSpPr>
          <p:nvPr>
            <p:ph type="sldNum" sz="quarter" idx="7"/>
          </p:nvPr>
        </p:nvSpPr>
        <p:spPr>
          <a:xfrm>
            <a:off x="16332329" y="17854381"/>
            <a:ext cx="491085" cy="348685"/>
          </a:xfrm>
          <a:prstGeom prst="rect">
            <a:avLst/>
          </a:prstGeom>
        </p:spPr>
        <p:txBody>
          <a:bodyPr wrap="square" lIns="0" tIns="0" rIns="0" bIns="0">
            <a:spAutoFit/>
          </a:bodyPr>
          <a:lstStyle>
            <a:defPPr>
              <a:defRPr lang="en-US"/>
            </a:defPPr>
            <a:lvl1pPr marL="0" algn="l" defTabSz="1507846" rtl="0" eaLnBrk="1" latinLnBrk="0" hangingPunct="1">
              <a:defRPr sz="2391" b="0" i="0" kern="1200">
                <a:solidFill>
                  <a:schemeClr val="tx1"/>
                </a:solidFill>
                <a:latin typeface="Arial"/>
                <a:ea typeface="+mn-ea"/>
                <a:cs typeface="Arial"/>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marL="62827">
              <a:lnSpc>
                <a:spcPts val="2861"/>
              </a:lnSpc>
            </a:pPr>
            <a:fld id="{81D60167-4931-47E6-BA6A-407CBD079E47}" type="slidenum">
              <a:rPr lang="en-US" spc="25"/>
              <a:pPr marL="62827">
                <a:lnSpc>
                  <a:spcPts val="2861"/>
                </a:lnSpc>
              </a:pPr>
              <a:t>14</a:t>
            </a:fld>
            <a:endParaRPr lang="en-US" spc="15" dirty="0"/>
          </a:p>
        </p:txBody>
      </p:sp>
      <p:sp>
        <p:nvSpPr>
          <p:cNvPr id="4" name="object 4"/>
          <p:cNvSpPr txBox="1">
            <a:spLocks noGrp="1"/>
          </p:cNvSpPr>
          <p:nvPr>
            <p:ph type="title"/>
          </p:nvPr>
        </p:nvSpPr>
        <p:spPr>
          <a:xfrm>
            <a:off x="399902" y="246294"/>
            <a:ext cx="19304296" cy="709808"/>
          </a:xfrm>
          <a:prstGeom prst="rect">
            <a:avLst/>
          </a:prstGeom>
        </p:spPr>
        <p:txBody>
          <a:bodyPr vert="horz" wrap="square" lIns="0" tIns="17143" rIns="0" bIns="0" rtlCol="0" anchor="ctr">
            <a:spAutoFit/>
          </a:bodyPr>
          <a:lstStyle/>
          <a:p>
            <a:pPr marL="12699">
              <a:spcBef>
                <a:spcPts val="135"/>
              </a:spcBef>
            </a:pPr>
            <a:r>
              <a:rPr lang="en-US" sz="4500" spc="-130" dirty="0">
                <a:latin typeface="Roboto" panose="02000000000000000000" pitchFamily="2" charset="0"/>
                <a:ea typeface="Roboto" panose="02000000000000000000" pitchFamily="2" charset="0"/>
              </a:rPr>
              <a:t>Quinton Hennigh, PhD, with over 40 years of mining experience</a:t>
            </a:r>
            <a:endParaRPr sz="4500" spc="-140" dirty="0">
              <a:solidFill>
                <a:srgbClr val="1E3359"/>
              </a:solidFill>
              <a:latin typeface="Roboto" panose="02000000000000000000" pitchFamily="2" charset="0"/>
              <a:ea typeface="Roboto" panose="02000000000000000000" pitchFamily="2" charset="0"/>
            </a:endParaRPr>
          </a:p>
        </p:txBody>
      </p:sp>
      <p:pic>
        <p:nvPicPr>
          <p:cNvPr id="12" name="object 6">
            <a:extLst>
              <a:ext uri="{FF2B5EF4-FFF2-40B4-BE49-F238E27FC236}">
                <a16:creationId xmlns:a16="http://schemas.microsoft.com/office/drawing/2014/main" id="{CD65F22B-3D0A-4B34-9208-4C3DA1A1E35C}"/>
              </a:ext>
            </a:extLst>
          </p:cNvPr>
          <p:cNvPicPr/>
          <p:nvPr/>
        </p:nvPicPr>
        <p:blipFill rotWithShape="1">
          <a:blip r:embed="rId5" cstate="print"/>
          <a:srcRect l="20132" r="12610" b="39148"/>
          <a:stretch/>
        </p:blipFill>
        <p:spPr>
          <a:xfrm>
            <a:off x="13305" y="10226537"/>
            <a:ext cx="2438057" cy="814881"/>
          </a:xfrm>
          <a:prstGeom prst="rect">
            <a:avLst/>
          </a:prstGeom>
        </p:spPr>
      </p:pic>
      <p:sp>
        <p:nvSpPr>
          <p:cNvPr id="3" name="Rounded Rectangle 2">
            <a:extLst>
              <a:ext uri="{FF2B5EF4-FFF2-40B4-BE49-F238E27FC236}">
                <a16:creationId xmlns:a16="http://schemas.microsoft.com/office/drawing/2014/main" id="{C0D4F08C-D956-544F-B326-B98E35701918}"/>
              </a:ext>
            </a:extLst>
          </p:cNvPr>
          <p:cNvSpPr/>
          <p:nvPr/>
        </p:nvSpPr>
        <p:spPr>
          <a:xfrm>
            <a:off x="4943258" y="5654676"/>
            <a:ext cx="8599224" cy="4884304"/>
          </a:xfrm>
          <a:prstGeom prst="roundRect">
            <a:avLst/>
          </a:prstGeom>
          <a:ln>
            <a:solidFill>
              <a:srgbClr val="1E3359"/>
            </a:solidFill>
          </a:ln>
        </p:spPr>
        <p:style>
          <a:lnRef idx="2">
            <a:schemeClr val="accent1"/>
          </a:lnRef>
          <a:fillRef idx="1">
            <a:schemeClr val="lt1"/>
          </a:fillRef>
          <a:effectRef idx="0">
            <a:schemeClr val="accent1"/>
          </a:effectRef>
          <a:fontRef idx="minor">
            <a:schemeClr val="dk1"/>
          </a:fontRef>
        </p:style>
        <p:txBody>
          <a:bodyPr rtlCol="0" anchor="ctr"/>
          <a:lstStyle/>
          <a:p>
            <a:pPr algn="ctr">
              <a:spcAft>
                <a:spcPts val="999"/>
              </a:spcAft>
            </a:pPr>
            <a:r>
              <a:rPr lang="en-US" sz="2399" dirty="0">
                <a:solidFill>
                  <a:schemeClr val="tx1"/>
                </a:solidFill>
                <a:latin typeface="Roboto" panose="02000000000000000000" pitchFamily="2" charset="0"/>
                <a:ea typeface="Roboto" panose="02000000000000000000" pitchFamily="2" charset="0"/>
              </a:rPr>
              <a:t>Contributed to Significant Gold and Silver Discoveries</a:t>
            </a:r>
          </a:p>
          <a:p>
            <a:pPr marL="630419" lvl="1" indent="-173262">
              <a:spcAft>
                <a:spcPts val="200"/>
              </a:spcAft>
              <a:buFont typeface="Arial" panose="020B0604020202020204" pitchFamily="34" charset="0"/>
              <a:buChar char="•"/>
            </a:pPr>
            <a:r>
              <a:rPr lang="en-US" sz="2000" dirty="0">
                <a:solidFill>
                  <a:schemeClr val="tx1"/>
                </a:solidFill>
                <a:latin typeface="Roboto" panose="02000000000000000000" pitchFamily="2" charset="0"/>
                <a:ea typeface="Roboto" panose="02000000000000000000" pitchFamily="2" charset="0"/>
              </a:rPr>
              <a:t>Springpole (5.6M oz Au eq.)</a:t>
            </a:r>
          </a:p>
          <a:p>
            <a:pPr marL="630419" lvl="1" indent="-173262">
              <a:spcAft>
                <a:spcPts val="200"/>
              </a:spcAft>
              <a:buFont typeface="Arial" panose="020B0604020202020204" pitchFamily="34" charset="0"/>
              <a:buChar char="•"/>
            </a:pPr>
            <a:r>
              <a:rPr lang="en-US" sz="2000" dirty="0">
                <a:solidFill>
                  <a:schemeClr val="tx1"/>
                </a:solidFill>
                <a:latin typeface="Roboto" panose="02000000000000000000" pitchFamily="2" charset="0"/>
                <a:ea typeface="Roboto" panose="02000000000000000000" pitchFamily="2" charset="0"/>
              </a:rPr>
              <a:t>N. Leeville (11M oz Au)</a:t>
            </a:r>
          </a:p>
          <a:p>
            <a:pPr marL="630419" lvl="1" indent="-173262">
              <a:spcAft>
                <a:spcPts val="200"/>
              </a:spcAft>
              <a:buFont typeface="Arial" panose="020B0604020202020204" pitchFamily="34" charset="0"/>
              <a:buChar char="•"/>
            </a:pPr>
            <a:r>
              <a:rPr lang="en-US" sz="2000" dirty="0">
                <a:solidFill>
                  <a:schemeClr val="tx1"/>
                </a:solidFill>
                <a:latin typeface="Roboto" panose="02000000000000000000" pitchFamily="2" charset="0"/>
                <a:ea typeface="Roboto" panose="02000000000000000000" pitchFamily="2" charset="0"/>
              </a:rPr>
              <a:t>Rattlesnake (1.6M oz Au)</a:t>
            </a:r>
          </a:p>
          <a:p>
            <a:pPr marL="630419" lvl="1" indent="-173262">
              <a:spcAft>
                <a:spcPts val="200"/>
              </a:spcAft>
              <a:buFont typeface="Arial" panose="020B0604020202020204" pitchFamily="34" charset="0"/>
              <a:buChar char="•"/>
            </a:pPr>
            <a:r>
              <a:rPr lang="en-US" sz="2000" dirty="0">
                <a:solidFill>
                  <a:schemeClr val="tx1"/>
                </a:solidFill>
                <a:latin typeface="Roboto" panose="02000000000000000000" pitchFamily="2" charset="0"/>
                <a:ea typeface="Roboto" panose="02000000000000000000" pitchFamily="2" charset="0"/>
              </a:rPr>
              <a:t>Novo’s Beatons Creek (1.0M oz Au) + Pilbara (10M oz Au potential)</a:t>
            </a:r>
          </a:p>
          <a:p>
            <a:pPr marL="630419" lvl="1" indent="-173262">
              <a:spcAft>
                <a:spcPts val="200"/>
              </a:spcAft>
              <a:buFont typeface="Arial" panose="020B0604020202020204" pitchFamily="34" charset="0"/>
              <a:buChar char="•"/>
            </a:pPr>
            <a:r>
              <a:rPr lang="en-US" sz="2000" dirty="0">
                <a:solidFill>
                  <a:schemeClr val="tx1"/>
                </a:solidFill>
                <a:latin typeface="Roboto" panose="02000000000000000000" pitchFamily="2" charset="0"/>
                <a:ea typeface="Roboto" panose="02000000000000000000" pitchFamily="2" charset="0"/>
              </a:rPr>
              <a:t>Fosterville (3.5M oz high-grade Au)</a:t>
            </a:r>
          </a:p>
          <a:p>
            <a:pPr marL="630419" lvl="1" indent="-173262">
              <a:spcAft>
                <a:spcPts val="200"/>
              </a:spcAft>
              <a:buFont typeface="Arial" panose="020B0604020202020204" pitchFamily="34" charset="0"/>
              <a:buChar char="•"/>
            </a:pPr>
            <a:r>
              <a:rPr lang="en-US" sz="2000" dirty="0">
                <a:solidFill>
                  <a:schemeClr val="tx1"/>
                </a:solidFill>
                <a:latin typeface="Roboto" panose="02000000000000000000" pitchFamily="2" charset="0"/>
                <a:ea typeface="Roboto" panose="02000000000000000000" pitchFamily="2" charset="0"/>
              </a:rPr>
              <a:t>Eskay Mining (2.5M oz Au eq. potential)</a:t>
            </a:r>
          </a:p>
          <a:p>
            <a:pPr marL="630419" lvl="1" indent="-173262">
              <a:spcAft>
                <a:spcPts val="200"/>
              </a:spcAft>
              <a:buFont typeface="Arial" panose="020B0604020202020204" pitchFamily="34" charset="0"/>
              <a:buChar char="•"/>
            </a:pPr>
            <a:r>
              <a:rPr lang="en-US" sz="2000" dirty="0">
                <a:solidFill>
                  <a:schemeClr val="tx1"/>
                </a:solidFill>
                <a:latin typeface="Roboto" panose="02000000000000000000" pitchFamily="2" charset="0"/>
                <a:ea typeface="Roboto" panose="02000000000000000000" pitchFamily="2" charset="0"/>
              </a:rPr>
              <a:t>New Found’s Queensway (6M oz high-grade Au potential)</a:t>
            </a:r>
          </a:p>
          <a:p>
            <a:pPr marL="630419" lvl="1" indent="-173262">
              <a:spcAft>
                <a:spcPts val="200"/>
              </a:spcAft>
              <a:buFont typeface="Arial" panose="020B0604020202020204" pitchFamily="34" charset="0"/>
              <a:buChar char="•"/>
            </a:pPr>
            <a:r>
              <a:rPr lang="en-US" sz="2000" dirty="0">
                <a:solidFill>
                  <a:schemeClr val="tx1"/>
                </a:solidFill>
                <a:latin typeface="Roboto" panose="02000000000000000000" pitchFamily="2" charset="0"/>
                <a:ea typeface="Roboto" panose="02000000000000000000" pitchFamily="2" charset="0"/>
              </a:rPr>
              <a:t>Eloro’s Iska Iska (1B oz Ag eq. potential)</a:t>
            </a:r>
          </a:p>
          <a:p>
            <a:pPr marL="630419" lvl="1" indent="-173262">
              <a:spcAft>
                <a:spcPts val="200"/>
              </a:spcAft>
              <a:buFont typeface="Arial" panose="020B0604020202020204" pitchFamily="34" charset="0"/>
              <a:buChar char="•"/>
            </a:pPr>
            <a:r>
              <a:rPr lang="en-US" sz="2000" dirty="0">
                <a:solidFill>
                  <a:schemeClr val="tx1"/>
                </a:solidFill>
                <a:latin typeface="Roboto" panose="02000000000000000000" pitchFamily="2" charset="0"/>
                <a:ea typeface="Roboto" panose="02000000000000000000" pitchFamily="2" charset="0"/>
              </a:rPr>
              <a:t>Lion One’s Tuvatu (3.5M oz Au potential)</a:t>
            </a:r>
          </a:p>
          <a:p>
            <a:pPr marL="630419" lvl="1" indent="-173262">
              <a:spcAft>
                <a:spcPts val="200"/>
              </a:spcAft>
              <a:buFont typeface="Arial" panose="020B0604020202020204" pitchFamily="34" charset="0"/>
              <a:buChar char="•"/>
            </a:pPr>
            <a:r>
              <a:rPr lang="en-US" sz="2000" dirty="0">
                <a:solidFill>
                  <a:schemeClr val="tx1"/>
                </a:solidFill>
                <a:latin typeface="Roboto" panose="02000000000000000000" pitchFamily="2" charset="0"/>
                <a:ea typeface="Roboto" panose="02000000000000000000" pitchFamily="2" charset="0"/>
              </a:rPr>
              <a:t>Snowline’s Valley (14M oz Au potential)</a:t>
            </a:r>
          </a:p>
          <a:p>
            <a:pPr marL="630419" lvl="1" indent="-173262">
              <a:spcAft>
                <a:spcPts val="200"/>
              </a:spcAft>
              <a:buFont typeface="Arial" panose="020B0604020202020204" pitchFamily="34" charset="0"/>
              <a:buChar char="•"/>
            </a:pPr>
            <a:r>
              <a:rPr lang="en-US" sz="2000" dirty="0">
                <a:solidFill>
                  <a:schemeClr val="tx1"/>
                </a:solidFill>
                <a:latin typeface="Roboto" panose="02000000000000000000" pitchFamily="2" charset="0"/>
                <a:ea typeface="Roboto" panose="02000000000000000000" pitchFamily="2" charset="0"/>
              </a:rPr>
              <a:t>San Cristobal’s Isidorito (1B oz high-grade Ag eq. potential)</a:t>
            </a:r>
          </a:p>
          <a:p>
            <a:pPr marL="630419" lvl="1" indent="-173262">
              <a:spcAft>
                <a:spcPts val="200"/>
              </a:spcAft>
              <a:buFont typeface="Arial" panose="020B0604020202020204" pitchFamily="34" charset="0"/>
              <a:buChar char="•"/>
            </a:pPr>
            <a:r>
              <a:rPr lang="en-US" sz="2000" dirty="0">
                <a:solidFill>
                  <a:schemeClr val="tx1"/>
                </a:solidFill>
                <a:latin typeface="Roboto" panose="02000000000000000000" pitchFamily="2" charset="0"/>
                <a:ea typeface="Roboto" panose="02000000000000000000" pitchFamily="2" charset="0"/>
              </a:rPr>
              <a:t>Goliath’s Surebet (5M oz Au eq. potential) </a:t>
            </a:r>
          </a:p>
        </p:txBody>
      </p:sp>
      <p:pic>
        <p:nvPicPr>
          <p:cNvPr id="9" name="Picture 8">
            <a:extLst>
              <a:ext uri="{FF2B5EF4-FFF2-40B4-BE49-F238E27FC236}">
                <a16:creationId xmlns:a16="http://schemas.microsoft.com/office/drawing/2014/main" id="{1AE96950-21D7-5348-8C19-9F0672047B26}"/>
              </a:ext>
            </a:extLst>
          </p:cNvPr>
          <p:cNvPicPr>
            <a:picLocks noChangeAspect="1"/>
          </p:cNvPicPr>
          <p:nvPr/>
        </p:nvPicPr>
        <p:blipFill>
          <a:blip r:embed="rId6"/>
          <a:stretch>
            <a:fillRect/>
          </a:stretch>
        </p:blipFill>
        <p:spPr>
          <a:xfrm>
            <a:off x="13755186" y="6832654"/>
            <a:ext cx="6135508" cy="3434210"/>
          </a:xfrm>
          <a:prstGeom prst="rect">
            <a:avLst/>
          </a:prstGeom>
          <a:ln>
            <a:noFill/>
          </a:ln>
          <a:effectLst>
            <a:softEdge rad="112500"/>
          </a:effectLst>
        </p:spPr>
      </p:pic>
      <p:sp>
        <p:nvSpPr>
          <p:cNvPr id="16" name="Slide Number Placeholder 1">
            <a:extLst>
              <a:ext uri="{FF2B5EF4-FFF2-40B4-BE49-F238E27FC236}">
                <a16:creationId xmlns:a16="http://schemas.microsoft.com/office/drawing/2014/main" id="{6982BAA9-0822-4BC8-BB6B-1C6BF8472EEC}"/>
              </a:ext>
            </a:extLst>
          </p:cNvPr>
          <p:cNvSpPr txBox="1">
            <a:spLocks/>
          </p:cNvSpPr>
          <p:nvPr/>
        </p:nvSpPr>
        <p:spPr>
          <a:xfrm>
            <a:off x="9903155" y="10707642"/>
            <a:ext cx="297794" cy="218008"/>
          </a:xfrm>
          <a:prstGeom prst="rect">
            <a:avLst/>
          </a:prstGeom>
        </p:spPr>
        <p:txBody>
          <a:bodyPr wrap="square" lIns="0" tIns="0" rIns="0" bIns="0">
            <a:spAutoFit/>
          </a:bodyPr>
          <a:lstStyle>
            <a:defPPr>
              <a:defRPr lang="en-US"/>
            </a:defPPr>
            <a:lvl1pPr marL="0" algn="l" defTabSz="914400" rtl="0" eaLnBrk="1" latinLnBrk="0" hangingPunct="1">
              <a:defRPr sz="1450" b="0" i="0" kern="1200">
                <a:solidFill>
                  <a:schemeClr val="tx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098">
              <a:lnSpc>
                <a:spcPts val="1735"/>
              </a:lnSpc>
            </a:pPr>
            <a:fld id="{81D60167-4931-47E6-BA6A-407CBD079E47}" type="slidenum">
              <a:rPr lang="en-US" sz="1449" spc="15"/>
              <a:pPr marL="38098">
                <a:lnSpc>
                  <a:spcPts val="1735"/>
                </a:lnSpc>
              </a:pPr>
              <a:t>14</a:t>
            </a:fld>
            <a:endParaRPr lang="en-US" sz="1449" spc="15" dirty="0"/>
          </a:p>
        </p:txBody>
      </p:sp>
      <p:sp>
        <p:nvSpPr>
          <p:cNvPr id="19" name="Rounded Rectangle 2">
            <a:extLst>
              <a:ext uri="{FF2B5EF4-FFF2-40B4-BE49-F238E27FC236}">
                <a16:creationId xmlns:a16="http://schemas.microsoft.com/office/drawing/2014/main" id="{4BB4615D-E071-479F-BCA2-B703F94E6961}"/>
              </a:ext>
            </a:extLst>
          </p:cNvPr>
          <p:cNvSpPr/>
          <p:nvPr/>
        </p:nvSpPr>
        <p:spPr>
          <a:xfrm>
            <a:off x="4976818" y="3187043"/>
            <a:ext cx="8409470" cy="2315243"/>
          </a:xfrm>
          <a:prstGeom prst="roundRect">
            <a:avLst/>
          </a:prstGeom>
          <a:ln>
            <a:solidFill>
              <a:srgbClr val="1E3359"/>
            </a:solidFill>
          </a:ln>
        </p:spPr>
        <p:style>
          <a:lnRef idx="2">
            <a:schemeClr val="accent1"/>
          </a:lnRef>
          <a:fillRef idx="1">
            <a:schemeClr val="lt1"/>
          </a:fillRef>
          <a:effectRef idx="0">
            <a:schemeClr val="accent1"/>
          </a:effectRef>
          <a:fontRef idx="minor">
            <a:schemeClr val="dk1"/>
          </a:fontRef>
        </p:style>
        <p:txBody>
          <a:bodyPr rtlCol="0" anchor="ctr"/>
          <a:lstStyle/>
          <a:p>
            <a:pPr algn="ctr">
              <a:spcAft>
                <a:spcPts val="999"/>
              </a:spcAft>
            </a:pPr>
            <a:r>
              <a:rPr lang="en-US" sz="2399" dirty="0">
                <a:solidFill>
                  <a:schemeClr val="tx1"/>
                </a:solidFill>
                <a:latin typeface="Roboto" panose="02000000000000000000" pitchFamily="2" charset="0"/>
                <a:ea typeface="Roboto" panose="02000000000000000000" pitchFamily="2" charset="0"/>
              </a:rPr>
              <a:t>Experience</a:t>
            </a:r>
            <a:endParaRPr lang="en-US" sz="1200" dirty="0">
              <a:solidFill>
                <a:schemeClr val="tx1"/>
              </a:solidFill>
              <a:latin typeface="Roboto" panose="02000000000000000000" pitchFamily="2" charset="0"/>
              <a:ea typeface="Roboto" panose="02000000000000000000" pitchFamily="2" charset="0"/>
            </a:endParaRPr>
          </a:p>
          <a:p>
            <a:pPr marL="630419" lvl="1" indent="-173262">
              <a:spcAft>
                <a:spcPts val="200"/>
              </a:spcAft>
              <a:buFont typeface="Arial" panose="020B0604020202020204" pitchFamily="34" charset="0"/>
              <a:buChar char="•"/>
            </a:pPr>
            <a:r>
              <a:rPr lang="en-US" sz="2000" dirty="0">
                <a:solidFill>
                  <a:schemeClr val="tx1"/>
                </a:solidFill>
                <a:latin typeface="Roboto" panose="02000000000000000000" pitchFamily="2" charset="0"/>
                <a:ea typeface="Roboto" panose="02000000000000000000" pitchFamily="2" charset="0"/>
              </a:rPr>
              <a:t>Homestake Mining (acquired by Barrick Gold), Newcrest Mining, Newmont Mining, Gold Canyon Resources, Novo Resources, Eskay Mining, New Found Gold, and San Cristobal Mining.</a:t>
            </a:r>
          </a:p>
          <a:p>
            <a:pPr marL="630419" lvl="1" indent="-173262">
              <a:spcAft>
                <a:spcPts val="200"/>
              </a:spcAft>
              <a:buFont typeface="Arial" panose="020B0604020202020204" pitchFamily="34" charset="0"/>
              <a:buChar char="•"/>
            </a:pPr>
            <a:r>
              <a:rPr lang="en-US" sz="2000" dirty="0">
                <a:solidFill>
                  <a:schemeClr val="tx1"/>
                </a:solidFill>
                <a:latin typeface="Roboto" panose="02000000000000000000" pitchFamily="2" charset="0"/>
                <a:ea typeface="Roboto" panose="02000000000000000000" pitchFamily="2" charset="0"/>
              </a:rPr>
              <a:t>Advisor to Eric Sprott/Kirkland Lake – Fosterville</a:t>
            </a:r>
            <a:endParaRPr lang="en-US" sz="2000" dirty="0">
              <a:solidFill>
                <a:srgbClr val="5E5E5E"/>
              </a:solidFill>
              <a:latin typeface="Trebuchet MS" panose="020B0603020202020204" pitchFamily="34" charset="0"/>
            </a:endParaRPr>
          </a:p>
          <a:p>
            <a:pPr algn="ctr"/>
            <a:endParaRPr lang="en-US" sz="1801" dirty="0">
              <a:solidFill>
                <a:srgbClr val="1E376F"/>
              </a:solidFill>
            </a:endParaRPr>
          </a:p>
        </p:txBody>
      </p:sp>
      <p:sp>
        <p:nvSpPr>
          <p:cNvPr id="20" name="Rounded Rectangle 2">
            <a:extLst>
              <a:ext uri="{FF2B5EF4-FFF2-40B4-BE49-F238E27FC236}">
                <a16:creationId xmlns:a16="http://schemas.microsoft.com/office/drawing/2014/main" id="{814869DB-4EF8-472B-8333-E9834E829BC0}"/>
              </a:ext>
            </a:extLst>
          </p:cNvPr>
          <p:cNvSpPr/>
          <p:nvPr/>
        </p:nvSpPr>
        <p:spPr>
          <a:xfrm>
            <a:off x="4976818" y="1005334"/>
            <a:ext cx="8409470" cy="2047388"/>
          </a:xfrm>
          <a:prstGeom prst="roundRect">
            <a:avLst/>
          </a:prstGeom>
          <a:ln>
            <a:solidFill>
              <a:srgbClr val="1E3359"/>
            </a:solidFill>
          </a:ln>
        </p:spPr>
        <p:style>
          <a:lnRef idx="2">
            <a:schemeClr val="accent1"/>
          </a:lnRef>
          <a:fillRef idx="1">
            <a:schemeClr val="lt1"/>
          </a:fillRef>
          <a:effectRef idx="0">
            <a:schemeClr val="accent1"/>
          </a:effectRef>
          <a:fontRef idx="minor">
            <a:schemeClr val="dk1"/>
          </a:fontRef>
        </p:style>
        <p:txBody>
          <a:bodyPr rtlCol="0" anchor="ctr"/>
          <a:lstStyle/>
          <a:p>
            <a:pPr algn="ctr">
              <a:spcAft>
                <a:spcPts val="999"/>
              </a:spcAft>
            </a:pPr>
            <a:r>
              <a:rPr lang="en-US" sz="2399" dirty="0">
                <a:solidFill>
                  <a:schemeClr val="tx1"/>
                </a:solidFill>
                <a:latin typeface="Roboto" panose="02000000000000000000" pitchFamily="2" charset="0"/>
                <a:ea typeface="Roboto" panose="02000000000000000000" pitchFamily="2" charset="0"/>
              </a:rPr>
              <a:t>Education</a:t>
            </a:r>
            <a:endParaRPr lang="en-US" sz="1200" dirty="0">
              <a:solidFill>
                <a:schemeClr val="tx1"/>
              </a:solidFill>
              <a:latin typeface="Roboto" panose="02000000000000000000" pitchFamily="2" charset="0"/>
              <a:ea typeface="Roboto" panose="02000000000000000000" pitchFamily="2" charset="0"/>
            </a:endParaRPr>
          </a:p>
          <a:p>
            <a:pPr marL="173270" indent="-173270">
              <a:spcAft>
                <a:spcPts val="200"/>
              </a:spcAft>
              <a:buFont typeface="Arial" panose="020B0604020202020204" pitchFamily="34" charset="0"/>
              <a:buChar char="•"/>
            </a:pPr>
            <a:r>
              <a:rPr lang="en-US" sz="2000" dirty="0">
                <a:solidFill>
                  <a:schemeClr val="tx1"/>
                </a:solidFill>
                <a:latin typeface="Roboto" panose="02000000000000000000" pitchFamily="2" charset="0"/>
                <a:ea typeface="Roboto" panose="02000000000000000000" pitchFamily="2" charset="0"/>
              </a:rPr>
              <a:t>M.Sc., Ph.D, Geology &amp; Geochemistry, Colorado School of Mines</a:t>
            </a:r>
          </a:p>
          <a:p>
            <a:pPr marL="173270" indent="-173270">
              <a:spcAft>
                <a:spcPts val="200"/>
              </a:spcAft>
              <a:buFont typeface="Arial" panose="020B0604020202020204" pitchFamily="34" charset="0"/>
              <a:buChar char="•"/>
            </a:pPr>
            <a:r>
              <a:rPr lang="en-US" sz="2000" dirty="0">
                <a:solidFill>
                  <a:schemeClr val="tx1"/>
                </a:solidFill>
                <a:latin typeface="Roboto" panose="02000000000000000000" pitchFamily="2" charset="0"/>
                <a:ea typeface="Roboto" panose="02000000000000000000" pitchFamily="2" charset="0"/>
              </a:rPr>
              <a:t>B.S., Geology, University of Missouri</a:t>
            </a:r>
          </a:p>
          <a:p>
            <a:pPr algn="ctr"/>
            <a:endParaRPr lang="en-US" sz="1801" dirty="0">
              <a:solidFill>
                <a:srgbClr val="1E376F"/>
              </a:solidFill>
            </a:endParaRPr>
          </a:p>
        </p:txBody>
      </p:sp>
      <p:sp>
        <p:nvSpPr>
          <p:cNvPr id="17" name="Crescat Capital Firm Presentation | June 2020…">
            <a:extLst>
              <a:ext uri="{FF2B5EF4-FFF2-40B4-BE49-F238E27FC236}">
                <a16:creationId xmlns:a16="http://schemas.microsoft.com/office/drawing/2014/main" id="{675B3243-1164-D04B-AEFE-FC01E9EF6D13}"/>
              </a:ext>
            </a:extLst>
          </p:cNvPr>
          <p:cNvSpPr txBox="1"/>
          <p:nvPr/>
        </p:nvSpPr>
        <p:spPr>
          <a:xfrm>
            <a:off x="15444640" y="10542812"/>
            <a:ext cx="4172663" cy="41454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1880" tIns="41880" rIns="41880" bIns="41880" anchor="ctr">
            <a:spAutoFit/>
          </a:bodyPr>
          <a:lstStyle/>
          <a:p>
            <a:pPr defTabSz="753923">
              <a:defRPr sz="2600">
                <a:solidFill>
                  <a:srgbClr val="A38B2C"/>
                </a:solidFill>
                <a:latin typeface="Roboto"/>
                <a:ea typeface="Roboto"/>
                <a:cs typeface="Roboto"/>
                <a:sym typeface="Roboto"/>
              </a:defRPr>
            </a:pPr>
            <a:r>
              <a:rPr lang="en-US" sz="2144" dirty="0">
                <a:solidFill>
                  <a:schemeClr val="tx1">
                    <a:lumMod val="95000"/>
                    <a:lumOff val="5000"/>
                  </a:schemeClr>
                </a:solidFill>
              </a:rPr>
              <a:t>Precious Metals Presentation</a:t>
            </a:r>
          </a:p>
        </p:txBody>
      </p:sp>
      <p:sp>
        <p:nvSpPr>
          <p:cNvPr id="26" name="Rectangle">
            <a:extLst>
              <a:ext uri="{FF2B5EF4-FFF2-40B4-BE49-F238E27FC236}">
                <a16:creationId xmlns:a16="http://schemas.microsoft.com/office/drawing/2014/main" id="{B84010ED-C746-C04D-A6C7-992E07BA17C1}"/>
              </a:ext>
            </a:extLst>
          </p:cNvPr>
          <p:cNvSpPr/>
          <p:nvPr/>
        </p:nvSpPr>
        <p:spPr>
          <a:xfrm>
            <a:off x="375328" y="1145212"/>
            <a:ext cx="1298650" cy="34359"/>
          </a:xfrm>
          <a:prstGeom prst="rect">
            <a:avLst/>
          </a:prstGeom>
          <a:solidFill>
            <a:srgbClr val="A38B2C"/>
          </a:solidFill>
          <a:ln w="12700">
            <a:miter lim="400000"/>
          </a:ln>
        </p:spPr>
        <p:txBody>
          <a:bodyPr lIns="41880" tIns="41880" rIns="41880" bIns="41880" anchor="ctr"/>
          <a:lstStyle/>
          <a:p>
            <a:pPr algn="ctr" defTabSz="680593">
              <a:defRPr sz="3200">
                <a:solidFill>
                  <a:srgbClr val="FFFFFF"/>
                </a:solidFill>
                <a:latin typeface="Helvetica Neue Medium"/>
                <a:ea typeface="Helvetica Neue Medium"/>
                <a:cs typeface="Helvetica Neue Medium"/>
                <a:sym typeface="Helvetica Neue Medium"/>
              </a:defRPr>
            </a:pPr>
            <a:endParaRPr sz="2638"/>
          </a:p>
        </p:txBody>
      </p:sp>
      <p:sp>
        <p:nvSpPr>
          <p:cNvPr id="5" name="TextBox 4">
            <a:extLst>
              <a:ext uri="{FF2B5EF4-FFF2-40B4-BE49-F238E27FC236}">
                <a16:creationId xmlns:a16="http://schemas.microsoft.com/office/drawing/2014/main" id="{4A78C8C0-FABB-E0B1-BA06-49A89B44D72E}"/>
              </a:ext>
            </a:extLst>
          </p:cNvPr>
          <p:cNvSpPr txBox="1"/>
          <p:nvPr/>
        </p:nvSpPr>
        <p:spPr>
          <a:xfrm>
            <a:off x="166925" y="10967160"/>
            <a:ext cx="19936472" cy="307777"/>
          </a:xfrm>
          <a:prstGeom prst="rect">
            <a:avLst/>
          </a:prstGeom>
          <a:noFill/>
        </p:spPr>
        <p:txBody>
          <a:bodyPr wrap="square" rtlCol="0">
            <a:spAutoFit/>
          </a:bodyPr>
          <a:lstStyle/>
          <a:p>
            <a:r>
              <a:rPr lang="en-US" sz="1400" dirty="0">
                <a:solidFill>
                  <a:srgbClr val="000000"/>
                </a:solidFill>
                <a:latin typeface="Helvetica Neue" panose="02000503000000020004" pitchFamily="2" charset="0"/>
              </a:rPr>
              <a:t>Crescat may or may not have invested in the securities referenced herein. These discoveries are shown to highlight Quinton's career experience. This is not a recommendation or endorsement to buy or sell any security or other financial instrument.</a:t>
            </a:r>
          </a:p>
        </p:txBody>
      </p:sp>
      <p:pic>
        <p:nvPicPr>
          <p:cNvPr id="24" name="Picture 23" descr="A group of men standing in front of a yellow wall&#10;&#10;Description automatically generated">
            <a:extLst>
              <a:ext uri="{FF2B5EF4-FFF2-40B4-BE49-F238E27FC236}">
                <a16:creationId xmlns:a16="http://schemas.microsoft.com/office/drawing/2014/main" id="{71F1D53C-01FF-0B24-C96F-4972CFEE3D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852038" y="1396412"/>
            <a:ext cx="5852160" cy="4389120"/>
          </a:xfrm>
          <a:prstGeom prst="rect">
            <a:avLst/>
          </a:prstGeom>
          <a:ln>
            <a:noFill/>
          </a:ln>
          <a:effectLst>
            <a:softEdge rad="112500"/>
          </a:effectLst>
        </p:spPr>
      </p:pic>
      <p:pic>
        <p:nvPicPr>
          <p:cNvPr id="27" name="Picture 26" descr="A person looking through a hole in the ground&#10;&#10;Description automatically generated">
            <a:extLst>
              <a:ext uri="{FF2B5EF4-FFF2-40B4-BE49-F238E27FC236}">
                <a16:creationId xmlns:a16="http://schemas.microsoft.com/office/drawing/2014/main" id="{55ABADC3-B771-ACE6-84E4-2E7520062D2F}"/>
              </a:ext>
            </a:extLst>
          </p:cNvPr>
          <p:cNvPicPr>
            <a:picLocks noChangeAspect="1"/>
          </p:cNvPicPr>
          <p:nvPr/>
        </p:nvPicPr>
        <p:blipFill>
          <a:blip r:embed="rId8">
            <a:extLst>
              <a:ext uri="{28A0092B-C50C-407E-A947-70E740481C1C}">
                <a14:useLocalDpi xmlns:a14="http://schemas.microsoft.com/office/drawing/2010/main" val="0"/>
              </a:ext>
            </a:extLst>
          </a:blip>
          <a:srcRect l="18205" t="8904" r="38581" b="1"/>
          <a:stretch/>
        </p:blipFill>
        <p:spPr>
          <a:xfrm>
            <a:off x="1314737" y="5905065"/>
            <a:ext cx="2773860" cy="4378055"/>
          </a:xfrm>
          <a:prstGeom prst="rect">
            <a:avLst/>
          </a:prstGeom>
          <a:ln>
            <a:noFill/>
          </a:ln>
          <a:effectLst>
            <a:softEdge rad="112500"/>
          </a:effectLst>
        </p:spPr>
      </p:pic>
    </p:spTree>
    <p:extLst>
      <p:ext uri="{BB962C8B-B14F-4D97-AF65-F5344CB8AC3E}">
        <p14:creationId xmlns:p14="http://schemas.microsoft.com/office/powerpoint/2010/main" val="6632350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7993B-8D3E-65AE-524F-321EA9F8A78A}"/>
            </a:ext>
          </a:extLst>
        </p:cNvPr>
        <p:cNvGrpSpPr/>
        <p:nvPr/>
      </p:nvGrpSpPr>
      <p:grpSpPr>
        <a:xfrm>
          <a:off x="0" y="0"/>
          <a:ext cx="0" cy="0"/>
          <a:chOff x="0" y="0"/>
          <a:chExt cx="0" cy="0"/>
        </a:xfrm>
      </p:grpSpPr>
      <p:pic>
        <p:nvPicPr>
          <p:cNvPr id="11" name="object 3">
            <a:extLst>
              <a:ext uri="{FF2B5EF4-FFF2-40B4-BE49-F238E27FC236}">
                <a16:creationId xmlns:a16="http://schemas.microsoft.com/office/drawing/2014/main" id="{4F916E16-4E4D-C6EB-E1EA-701FC6BF81C8}"/>
              </a:ext>
            </a:extLst>
          </p:cNvPr>
          <p:cNvPicPr/>
          <p:nvPr/>
        </p:nvPicPr>
        <p:blipFill>
          <a:blip r:embed="rId2" cstate="print"/>
          <a:stretch>
            <a:fillRect/>
          </a:stretch>
        </p:blipFill>
        <p:spPr>
          <a:xfrm>
            <a:off x="-16182" y="796"/>
            <a:ext cx="20104099" cy="11308554"/>
          </a:xfrm>
          <a:prstGeom prst="rect">
            <a:avLst/>
          </a:prstGeom>
        </p:spPr>
      </p:pic>
      <p:sp>
        <p:nvSpPr>
          <p:cNvPr id="4" name="object 7">
            <a:extLst>
              <a:ext uri="{FF2B5EF4-FFF2-40B4-BE49-F238E27FC236}">
                <a16:creationId xmlns:a16="http://schemas.microsoft.com/office/drawing/2014/main" id="{545A2C3C-2B30-63FA-7F5B-063D8C9F7F6A}"/>
              </a:ext>
            </a:extLst>
          </p:cNvPr>
          <p:cNvSpPr/>
          <p:nvPr/>
        </p:nvSpPr>
        <p:spPr>
          <a:xfrm>
            <a:off x="16216584" y="3368675"/>
            <a:ext cx="2590800" cy="76200"/>
          </a:xfrm>
          <a:custGeom>
            <a:avLst/>
            <a:gdLst/>
            <a:ahLst/>
            <a:cxnLst/>
            <a:rect l="l" t="t" r="r" b="b"/>
            <a:pathLst>
              <a:path w="1299845" h="38100">
                <a:moveTo>
                  <a:pt x="1299227" y="0"/>
                </a:moveTo>
                <a:lnTo>
                  <a:pt x="0" y="0"/>
                </a:lnTo>
                <a:lnTo>
                  <a:pt x="0" y="37695"/>
                </a:lnTo>
                <a:lnTo>
                  <a:pt x="1299227" y="37695"/>
                </a:lnTo>
                <a:lnTo>
                  <a:pt x="1299227" y="0"/>
                </a:lnTo>
                <a:close/>
              </a:path>
            </a:pathLst>
          </a:custGeom>
          <a:solidFill>
            <a:srgbClr val="A28A2C"/>
          </a:solidFill>
        </p:spPr>
        <p:txBody>
          <a:bodyPr wrap="square" lIns="0" tIns="0" rIns="0" bIns="0" rtlCol="0"/>
          <a:lstStyle/>
          <a:p>
            <a:endParaRPr/>
          </a:p>
        </p:txBody>
      </p:sp>
      <p:pic>
        <p:nvPicPr>
          <p:cNvPr id="5" name="Picture 4" descr="A picture containing text, clipart&#10;&#10;Description automatically generated">
            <a:extLst>
              <a:ext uri="{FF2B5EF4-FFF2-40B4-BE49-F238E27FC236}">
                <a16:creationId xmlns:a16="http://schemas.microsoft.com/office/drawing/2014/main" id="{AD237D9F-EFF3-A0B3-748D-638DBE4F6C03}"/>
              </a:ext>
            </a:extLst>
          </p:cNvPr>
          <p:cNvPicPr>
            <a:picLocks noChangeAspect="1"/>
          </p:cNvPicPr>
          <p:nvPr/>
        </p:nvPicPr>
        <p:blipFill rotWithShape="1">
          <a:blip r:embed="rId3">
            <a:extLst>
              <a:ext uri="{28A0092B-C50C-407E-A947-70E740481C1C}">
                <a14:useLocalDpi xmlns:a14="http://schemas.microsoft.com/office/drawing/2010/main" val="0"/>
              </a:ext>
            </a:extLst>
          </a:blip>
          <a:srcRect r="74771"/>
          <a:stretch/>
        </p:blipFill>
        <p:spPr>
          <a:xfrm>
            <a:off x="16326348" y="1598368"/>
            <a:ext cx="2514600" cy="1280160"/>
          </a:xfrm>
          <a:prstGeom prst="rect">
            <a:avLst/>
          </a:prstGeom>
        </p:spPr>
      </p:pic>
      <p:sp>
        <p:nvSpPr>
          <p:cNvPr id="6" name="object 4">
            <a:extLst>
              <a:ext uri="{FF2B5EF4-FFF2-40B4-BE49-F238E27FC236}">
                <a16:creationId xmlns:a16="http://schemas.microsoft.com/office/drawing/2014/main" id="{778669C0-064F-69B4-8664-F798F60ABDA8}"/>
              </a:ext>
            </a:extLst>
          </p:cNvPr>
          <p:cNvSpPr txBox="1"/>
          <p:nvPr/>
        </p:nvSpPr>
        <p:spPr>
          <a:xfrm>
            <a:off x="15690850" y="3640418"/>
            <a:ext cx="3657600" cy="1370440"/>
          </a:xfrm>
          <a:prstGeom prst="rect">
            <a:avLst/>
          </a:prstGeom>
        </p:spPr>
        <p:txBody>
          <a:bodyPr vert="horz" wrap="square" lIns="0" tIns="12700" rIns="0" bIns="0" rtlCol="0">
            <a:spAutoFit/>
          </a:bodyPr>
          <a:lstStyle/>
          <a:p>
            <a:pPr marL="0" marR="0">
              <a:lnSpc>
                <a:spcPct val="107000"/>
              </a:lnSpc>
              <a:spcAft>
                <a:spcPts val="800"/>
              </a:spcAft>
            </a:pPr>
            <a:r>
              <a:rPr lang="en-US" sz="2800" dirty="0">
                <a:latin typeface="Roboto Light" panose="02000000000000000000" pitchFamily="2" charset="0"/>
                <a:ea typeface="Roboto Light" panose="02000000000000000000" pitchFamily="2" charset="0"/>
                <a:cs typeface="Times New Roman" panose="02020603050405020304" pitchFamily="18" charset="0"/>
              </a:rPr>
              <a:t>The Countercyclicality of Gold Mining Stocks Case Study #1</a:t>
            </a:r>
          </a:p>
        </p:txBody>
      </p:sp>
      <p:sp>
        <p:nvSpPr>
          <p:cNvPr id="2" name="Slide Number Placeholder 1">
            <a:extLst>
              <a:ext uri="{FF2B5EF4-FFF2-40B4-BE49-F238E27FC236}">
                <a16:creationId xmlns:a16="http://schemas.microsoft.com/office/drawing/2014/main" id="{AF30A205-BC37-1A16-462F-86CE308ADBDA}"/>
              </a:ext>
            </a:extLst>
          </p:cNvPr>
          <p:cNvSpPr>
            <a:spLocks noGrp="1"/>
          </p:cNvSpPr>
          <p:nvPr>
            <p:ph type="sldNum" sz="quarter" idx="7"/>
          </p:nvPr>
        </p:nvSpPr>
        <p:spPr/>
        <p:txBody>
          <a:bodyPr/>
          <a:lstStyle/>
          <a:p>
            <a:pPr marL="38100">
              <a:lnSpc>
                <a:spcPts val="1735"/>
              </a:lnSpc>
            </a:pPr>
            <a:fld id="{81D60167-4931-47E6-BA6A-407CBD079E47}" type="slidenum">
              <a:rPr lang="en-US" spc="15" smtClean="0"/>
              <a:t>15</a:t>
            </a:fld>
            <a:endParaRPr lang="en-US" spc="15" dirty="0"/>
          </a:p>
        </p:txBody>
      </p:sp>
      <p:sp>
        <p:nvSpPr>
          <p:cNvPr id="12" name="Crescat Capital Firm Presentation | June 2020…">
            <a:extLst>
              <a:ext uri="{FF2B5EF4-FFF2-40B4-BE49-F238E27FC236}">
                <a16:creationId xmlns:a16="http://schemas.microsoft.com/office/drawing/2014/main" id="{5825F065-060B-00CF-DC30-9DD75DD07D37}"/>
              </a:ext>
            </a:extLst>
          </p:cNvPr>
          <p:cNvSpPr txBox="1"/>
          <p:nvPr/>
        </p:nvSpPr>
        <p:spPr>
          <a:xfrm>
            <a:off x="15445019" y="10543165"/>
            <a:ext cx="4172955" cy="4145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884" tIns="41884" rIns="41884" bIns="41884" anchor="ctr">
            <a:spAutoFit/>
          </a:bodyPr>
          <a:lstStyle/>
          <a:p>
            <a:pPr defTabSz="753923">
              <a:defRPr sz="2600">
                <a:solidFill>
                  <a:srgbClr val="A38B2C"/>
                </a:solidFill>
                <a:latin typeface="Roboto"/>
                <a:ea typeface="Roboto"/>
                <a:cs typeface="Roboto"/>
                <a:sym typeface="Roboto"/>
              </a:defRPr>
            </a:pPr>
            <a:r>
              <a:rPr lang="en-US" sz="2144" dirty="0">
                <a:solidFill>
                  <a:schemeClr val="tx1">
                    <a:lumMod val="95000"/>
                    <a:lumOff val="5000"/>
                  </a:schemeClr>
                </a:solidFill>
              </a:rPr>
              <a:t>Precious Metals Presentation</a:t>
            </a:r>
          </a:p>
        </p:txBody>
      </p:sp>
      <p:pic>
        <p:nvPicPr>
          <p:cNvPr id="3" name="Picture 2">
            <a:extLst>
              <a:ext uri="{FF2B5EF4-FFF2-40B4-BE49-F238E27FC236}">
                <a16:creationId xmlns:a16="http://schemas.microsoft.com/office/drawing/2014/main" id="{207A5193-9D61-3A8D-F097-C37574E0623A}"/>
              </a:ext>
            </a:extLst>
          </p:cNvPr>
          <p:cNvPicPr>
            <a:picLocks/>
          </p:cNvPicPr>
          <p:nvPr/>
        </p:nvPicPr>
        <p:blipFill>
          <a:blip r:embed="rId4">
            <a:extLst>
              <a:ext uri="{28A0092B-C50C-407E-A947-70E740481C1C}">
                <a14:useLocalDpi xmlns:a14="http://schemas.microsoft.com/office/drawing/2010/main" val="0"/>
              </a:ext>
            </a:extLst>
          </a:blip>
          <a:srcRect/>
          <a:stretch/>
        </p:blipFill>
        <p:spPr bwMode="auto">
          <a:xfrm>
            <a:off x="1749675" y="245939"/>
            <a:ext cx="12591288" cy="9020624"/>
          </a:xfrm>
          <a:prstGeom prst="rect">
            <a:avLst/>
          </a:prstGeom>
          <a:noFill/>
          <a:ln>
            <a:noFill/>
          </a:ln>
        </p:spPr>
      </p:pic>
      <p:sp>
        <p:nvSpPr>
          <p:cNvPr id="7" name="TextBox 6">
            <a:extLst>
              <a:ext uri="{FF2B5EF4-FFF2-40B4-BE49-F238E27FC236}">
                <a16:creationId xmlns:a16="http://schemas.microsoft.com/office/drawing/2014/main" id="{70E7EC1F-C780-6EB9-F5E6-5C46800F2EBE}"/>
              </a:ext>
            </a:extLst>
          </p:cNvPr>
          <p:cNvSpPr txBox="1"/>
          <p:nvPr/>
        </p:nvSpPr>
        <p:spPr>
          <a:xfrm>
            <a:off x="1563876" y="9304390"/>
            <a:ext cx="12777087" cy="2052741"/>
          </a:xfrm>
          <a:prstGeom prst="rect">
            <a:avLst/>
          </a:prstGeom>
          <a:noFill/>
        </p:spPr>
        <p:txBody>
          <a:bodyPr wrap="square" rtlCol="0">
            <a:spAutoFit/>
          </a:bodyPr>
          <a:lstStyle/>
          <a:p>
            <a:pPr marL="0" marR="0">
              <a:lnSpc>
                <a:spcPct val="107000"/>
              </a:lnSpc>
              <a:spcAft>
                <a:spcPts val="800"/>
              </a:spcAft>
            </a:pPr>
            <a:r>
              <a:rPr lang="en-US" sz="1600" i="1" dirty="0">
                <a:effectLst/>
                <a:latin typeface="Roboto Light" panose="02000000000000000000" pitchFamily="2" charset="0"/>
                <a:ea typeface="Roboto Light" panose="02000000000000000000" pitchFamily="2" charset="0"/>
                <a:cs typeface="Roboto Light" panose="02000000000000000000" pitchFamily="2" charset="0"/>
              </a:rPr>
              <a:t>Understanding the potential value of a large new gold discovery at a microcap price, George Hearst (father of William Randolph Hearst) and two partners bought the 10-acre Homestake Mine in South Dakota for $70,000 and incorporated the Homestake Mining Company on 11/5/1877. Homestake Mining Company (HM) became a public company on 1/25/1879, the first mining stock listed on the New York Stock Exchange. The Homestake Mine was the largest producing gold mine in the Western Hemisphere when it was operating. It produced over 40 million troy ounces of gold and continuously operated for 126 years. HM was acquired by Barrick Gold in 2001. The performance information in the chart above excludes dividends for both series. </a:t>
            </a:r>
            <a:endParaRPr lang="en-US" sz="1600" dirty="0">
              <a:effectLst/>
              <a:latin typeface="Roboto Light" panose="02000000000000000000" pitchFamily="2" charset="0"/>
              <a:ea typeface="Roboto Light" panose="02000000000000000000" pitchFamily="2" charset="0"/>
              <a:cs typeface="Roboto Light" panose="02000000000000000000" pitchFamily="2" charset="0"/>
            </a:endParaRPr>
          </a:p>
          <a:p>
            <a:endParaRPr lang="en-US" dirty="0"/>
          </a:p>
        </p:txBody>
      </p:sp>
    </p:spTree>
    <p:extLst>
      <p:ext uri="{BB962C8B-B14F-4D97-AF65-F5344CB8AC3E}">
        <p14:creationId xmlns:p14="http://schemas.microsoft.com/office/powerpoint/2010/main" val="30599440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FE1B0-D298-F6E3-60A1-37CB926B27A5}"/>
            </a:ext>
          </a:extLst>
        </p:cNvPr>
        <p:cNvGrpSpPr/>
        <p:nvPr/>
      </p:nvGrpSpPr>
      <p:grpSpPr>
        <a:xfrm>
          <a:off x="0" y="0"/>
          <a:ext cx="0" cy="0"/>
          <a:chOff x="0" y="0"/>
          <a:chExt cx="0" cy="0"/>
        </a:xfrm>
      </p:grpSpPr>
      <p:pic>
        <p:nvPicPr>
          <p:cNvPr id="11" name="object 3">
            <a:extLst>
              <a:ext uri="{FF2B5EF4-FFF2-40B4-BE49-F238E27FC236}">
                <a16:creationId xmlns:a16="http://schemas.microsoft.com/office/drawing/2014/main" id="{3688A95E-CECF-1507-A68F-D910ECBB3156}"/>
              </a:ext>
            </a:extLst>
          </p:cNvPr>
          <p:cNvPicPr/>
          <p:nvPr/>
        </p:nvPicPr>
        <p:blipFill>
          <a:blip r:embed="rId2" cstate="print"/>
          <a:stretch>
            <a:fillRect/>
          </a:stretch>
        </p:blipFill>
        <p:spPr>
          <a:xfrm>
            <a:off x="0" y="0"/>
            <a:ext cx="20104099" cy="11308554"/>
          </a:xfrm>
          <a:prstGeom prst="rect">
            <a:avLst/>
          </a:prstGeom>
        </p:spPr>
      </p:pic>
      <p:sp>
        <p:nvSpPr>
          <p:cNvPr id="4" name="object 7">
            <a:extLst>
              <a:ext uri="{FF2B5EF4-FFF2-40B4-BE49-F238E27FC236}">
                <a16:creationId xmlns:a16="http://schemas.microsoft.com/office/drawing/2014/main" id="{CD200B04-8FE2-EEEF-66F0-6F8C0C8454FB}"/>
              </a:ext>
            </a:extLst>
          </p:cNvPr>
          <p:cNvSpPr/>
          <p:nvPr/>
        </p:nvSpPr>
        <p:spPr>
          <a:xfrm>
            <a:off x="16216584" y="3368675"/>
            <a:ext cx="2590800" cy="76200"/>
          </a:xfrm>
          <a:custGeom>
            <a:avLst/>
            <a:gdLst/>
            <a:ahLst/>
            <a:cxnLst/>
            <a:rect l="l" t="t" r="r" b="b"/>
            <a:pathLst>
              <a:path w="1299845" h="38100">
                <a:moveTo>
                  <a:pt x="1299227" y="0"/>
                </a:moveTo>
                <a:lnTo>
                  <a:pt x="0" y="0"/>
                </a:lnTo>
                <a:lnTo>
                  <a:pt x="0" y="37695"/>
                </a:lnTo>
                <a:lnTo>
                  <a:pt x="1299227" y="37695"/>
                </a:lnTo>
                <a:lnTo>
                  <a:pt x="1299227" y="0"/>
                </a:lnTo>
                <a:close/>
              </a:path>
            </a:pathLst>
          </a:custGeom>
          <a:solidFill>
            <a:srgbClr val="A28A2C"/>
          </a:solidFill>
        </p:spPr>
        <p:txBody>
          <a:bodyPr wrap="square" lIns="0" tIns="0" rIns="0" bIns="0" rtlCol="0"/>
          <a:lstStyle/>
          <a:p>
            <a:endParaRPr/>
          </a:p>
        </p:txBody>
      </p:sp>
      <p:pic>
        <p:nvPicPr>
          <p:cNvPr id="5" name="Picture 4" descr="A picture containing text, clipart&#10;&#10;Description automatically generated">
            <a:extLst>
              <a:ext uri="{FF2B5EF4-FFF2-40B4-BE49-F238E27FC236}">
                <a16:creationId xmlns:a16="http://schemas.microsoft.com/office/drawing/2014/main" id="{72540405-D4AD-761F-22DF-81B865608644}"/>
              </a:ext>
            </a:extLst>
          </p:cNvPr>
          <p:cNvPicPr>
            <a:picLocks noChangeAspect="1"/>
          </p:cNvPicPr>
          <p:nvPr/>
        </p:nvPicPr>
        <p:blipFill rotWithShape="1">
          <a:blip r:embed="rId3">
            <a:extLst>
              <a:ext uri="{28A0092B-C50C-407E-A947-70E740481C1C}">
                <a14:useLocalDpi xmlns:a14="http://schemas.microsoft.com/office/drawing/2010/main" val="0"/>
              </a:ext>
            </a:extLst>
          </a:blip>
          <a:srcRect r="74771"/>
          <a:stretch/>
        </p:blipFill>
        <p:spPr>
          <a:xfrm>
            <a:off x="16326348" y="1598368"/>
            <a:ext cx="2514600" cy="1280160"/>
          </a:xfrm>
          <a:prstGeom prst="rect">
            <a:avLst/>
          </a:prstGeom>
        </p:spPr>
      </p:pic>
      <p:sp>
        <p:nvSpPr>
          <p:cNvPr id="2" name="Slide Number Placeholder 1">
            <a:extLst>
              <a:ext uri="{FF2B5EF4-FFF2-40B4-BE49-F238E27FC236}">
                <a16:creationId xmlns:a16="http://schemas.microsoft.com/office/drawing/2014/main" id="{047BD1A6-7972-7B5E-3566-532FD822A9FE}"/>
              </a:ext>
            </a:extLst>
          </p:cNvPr>
          <p:cNvSpPr>
            <a:spLocks noGrp="1"/>
          </p:cNvSpPr>
          <p:nvPr>
            <p:ph type="sldNum" sz="quarter" idx="7"/>
          </p:nvPr>
        </p:nvSpPr>
        <p:spPr/>
        <p:txBody>
          <a:bodyPr/>
          <a:lstStyle/>
          <a:p>
            <a:pPr marL="38100">
              <a:lnSpc>
                <a:spcPts val="1735"/>
              </a:lnSpc>
            </a:pPr>
            <a:fld id="{81D60167-4931-47E6-BA6A-407CBD079E47}" type="slidenum">
              <a:rPr lang="en-US" spc="15" smtClean="0"/>
              <a:t>16</a:t>
            </a:fld>
            <a:endParaRPr lang="en-US" spc="15" dirty="0"/>
          </a:p>
        </p:txBody>
      </p:sp>
      <p:sp>
        <p:nvSpPr>
          <p:cNvPr id="12" name="Crescat Capital Firm Presentation | June 2020…">
            <a:extLst>
              <a:ext uri="{FF2B5EF4-FFF2-40B4-BE49-F238E27FC236}">
                <a16:creationId xmlns:a16="http://schemas.microsoft.com/office/drawing/2014/main" id="{9271EC58-EA77-CFA3-A085-B7BABAC44ED0}"/>
              </a:ext>
            </a:extLst>
          </p:cNvPr>
          <p:cNvSpPr txBox="1"/>
          <p:nvPr/>
        </p:nvSpPr>
        <p:spPr>
          <a:xfrm>
            <a:off x="15445019" y="10543165"/>
            <a:ext cx="4172955" cy="4145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884" tIns="41884" rIns="41884" bIns="41884" anchor="ctr">
            <a:spAutoFit/>
          </a:bodyPr>
          <a:lstStyle/>
          <a:p>
            <a:pPr defTabSz="753923">
              <a:defRPr sz="2600">
                <a:solidFill>
                  <a:srgbClr val="A38B2C"/>
                </a:solidFill>
                <a:latin typeface="Roboto"/>
                <a:ea typeface="Roboto"/>
                <a:cs typeface="Roboto"/>
                <a:sym typeface="Roboto"/>
              </a:defRPr>
            </a:pPr>
            <a:r>
              <a:rPr lang="en-US" sz="2144" dirty="0">
                <a:solidFill>
                  <a:schemeClr val="tx1">
                    <a:lumMod val="95000"/>
                    <a:lumOff val="5000"/>
                  </a:schemeClr>
                </a:solidFill>
              </a:rPr>
              <a:t>Precious Metals Presentation</a:t>
            </a:r>
          </a:p>
        </p:txBody>
      </p:sp>
      <p:pic>
        <p:nvPicPr>
          <p:cNvPr id="9" name="Picture 8">
            <a:extLst>
              <a:ext uri="{FF2B5EF4-FFF2-40B4-BE49-F238E27FC236}">
                <a16:creationId xmlns:a16="http://schemas.microsoft.com/office/drawing/2014/main" id="{CDF6FDEB-2AD2-ED9D-184D-0C2709AE595B}"/>
              </a:ext>
            </a:extLst>
          </p:cNvPr>
          <p:cNvPicPr>
            <a:picLocks/>
          </p:cNvPicPr>
          <p:nvPr/>
        </p:nvPicPr>
        <p:blipFill>
          <a:blip r:embed="rId4">
            <a:extLst>
              <a:ext uri="{28A0092B-C50C-407E-A947-70E740481C1C}">
                <a14:useLocalDpi xmlns:a14="http://schemas.microsoft.com/office/drawing/2010/main" val="0"/>
              </a:ext>
            </a:extLst>
          </a:blip>
          <a:srcRect/>
          <a:stretch/>
        </p:blipFill>
        <p:spPr bwMode="auto">
          <a:xfrm>
            <a:off x="1715303" y="970077"/>
            <a:ext cx="12488843" cy="8940559"/>
          </a:xfrm>
          <a:prstGeom prst="rect">
            <a:avLst/>
          </a:prstGeom>
          <a:noFill/>
          <a:ln>
            <a:noFill/>
          </a:ln>
        </p:spPr>
      </p:pic>
      <p:sp>
        <p:nvSpPr>
          <p:cNvPr id="3" name="object 4">
            <a:extLst>
              <a:ext uri="{FF2B5EF4-FFF2-40B4-BE49-F238E27FC236}">
                <a16:creationId xmlns:a16="http://schemas.microsoft.com/office/drawing/2014/main" id="{26CAEA11-1A1E-5D15-A9E3-7AED28972F91}"/>
              </a:ext>
            </a:extLst>
          </p:cNvPr>
          <p:cNvSpPr txBox="1"/>
          <p:nvPr/>
        </p:nvSpPr>
        <p:spPr>
          <a:xfrm>
            <a:off x="15690850" y="3640418"/>
            <a:ext cx="3657600" cy="1370440"/>
          </a:xfrm>
          <a:prstGeom prst="rect">
            <a:avLst/>
          </a:prstGeom>
        </p:spPr>
        <p:txBody>
          <a:bodyPr vert="horz" wrap="square" lIns="0" tIns="12700" rIns="0" bIns="0" rtlCol="0">
            <a:spAutoFit/>
          </a:bodyPr>
          <a:lstStyle/>
          <a:p>
            <a:pPr marL="0" marR="0">
              <a:lnSpc>
                <a:spcPct val="107000"/>
              </a:lnSpc>
              <a:spcAft>
                <a:spcPts val="800"/>
              </a:spcAft>
            </a:pPr>
            <a:r>
              <a:rPr lang="en-US" sz="2800" dirty="0">
                <a:latin typeface="Roboto Light" panose="02000000000000000000" pitchFamily="2" charset="0"/>
                <a:ea typeface="Roboto Light" panose="02000000000000000000" pitchFamily="2" charset="0"/>
                <a:cs typeface="Times New Roman" panose="02020603050405020304" pitchFamily="18" charset="0"/>
              </a:rPr>
              <a:t>The Countercyclicality of Gold Mining Stocks Case Study #2</a:t>
            </a:r>
          </a:p>
        </p:txBody>
      </p:sp>
    </p:spTree>
    <p:extLst>
      <p:ext uri="{BB962C8B-B14F-4D97-AF65-F5344CB8AC3E}">
        <p14:creationId xmlns:p14="http://schemas.microsoft.com/office/powerpoint/2010/main" val="33839924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ject 3">
            <a:extLst>
              <a:ext uri="{FF2B5EF4-FFF2-40B4-BE49-F238E27FC236}">
                <a16:creationId xmlns:a16="http://schemas.microsoft.com/office/drawing/2014/main" id="{7D174F19-67E2-4814-8177-2A21CAF2D350}"/>
              </a:ext>
            </a:extLst>
          </p:cNvPr>
          <p:cNvPicPr/>
          <p:nvPr/>
        </p:nvPicPr>
        <p:blipFill>
          <a:blip r:embed="rId2" cstate="print"/>
          <a:stretch>
            <a:fillRect/>
          </a:stretch>
        </p:blipFill>
        <p:spPr>
          <a:xfrm>
            <a:off x="0" y="0"/>
            <a:ext cx="20104099" cy="11308554"/>
          </a:xfrm>
          <a:prstGeom prst="rect">
            <a:avLst/>
          </a:prstGeom>
        </p:spPr>
      </p:pic>
      <p:sp>
        <p:nvSpPr>
          <p:cNvPr id="4" name="object 7">
            <a:extLst>
              <a:ext uri="{FF2B5EF4-FFF2-40B4-BE49-F238E27FC236}">
                <a16:creationId xmlns:a16="http://schemas.microsoft.com/office/drawing/2014/main" id="{48E22566-47FB-4786-B916-94DC579E678B}"/>
              </a:ext>
            </a:extLst>
          </p:cNvPr>
          <p:cNvSpPr/>
          <p:nvPr/>
        </p:nvSpPr>
        <p:spPr>
          <a:xfrm>
            <a:off x="16216584" y="3368675"/>
            <a:ext cx="2590800" cy="76200"/>
          </a:xfrm>
          <a:custGeom>
            <a:avLst/>
            <a:gdLst/>
            <a:ahLst/>
            <a:cxnLst/>
            <a:rect l="l" t="t" r="r" b="b"/>
            <a:pathLst>
              <a:path w="1299845" h="38100">
                <a:moveTo>
                  <a:pt x="1299227" y="0"/>
                </a:moveTo>
                <a:lnTo>
                  <a:pt x="0" y="0"/>
                </a:lnTo>
                <a:lnTo>
                  <a:pt x="0" y="37695"/>
                </a:lnTo>
                <a:lnTo>
                  <a:pt x="1299227" y="37695"/>
                </a:lnTo>
                <a:lnTo>
                  <a:pt x="1299227" y="0"/>
                </a:lnTo>
                <a:close/>
              </a:path>
            </a:pathLst>
          </a:custGeom>
          <a:solidFill>
            <a:srgbClr val="A28A2C"/>
          </a:solidFill>
        </p:spPr>
        <p:txBody>
          <a:bodyPr wrap="square" lIns="0" tIns="0" rIns="0" bIns="0" rtlCol="0"/>
          <a:lstStyle/>
          <a:p>
            <a:endParaRPr/>
          </a:p>
        </p:txBody>
      </p:sp>
      <p:pic>
        <p:nvPicPr>
          <p:cNvPr id="5" name="Picture 4" descr="A picture containing text, clipart&#10;&#10;Description automatically generated">
            <a:extLst>
              <a:ext uri="{FF2B5EF4-FFF2-40B4-BE49-F238E27FC236}">
                <a16:creationId xmlns:a16="http://schemas.microsoft.com/office/drawing/2014/main" id="{3D9A3461-3329-42F9-8167-E7E9E11E0B5F}"/>
              </a:ext>
            </a:extLst>
          </p:cNvPr>
          <p:cNvPicPr>
            <a:picLocks noChangeAspect="1"/>
          </p:cNvPicPr>
          <p:nvPr/>
        </p:nvPicPr>
        <p:blipFill rotWithShape="1">
          <a:blip r:embed="rId3">
            <a:extLst>
              <a:ext uri="{28A0092B-C50C-407E-A947-70E740481C1C}">
                <a14:useLocalDpi xmlns:a14="http://schemas.microsoft.com/office/drawing/2010/main" val="0"/>
              </a:ext>
            </a:extLst>
          </a:blip>
          <a:srcRect r="74771"/>
          <a:stretch/>
        </p:blipFill>
        <p:spPr>
          <a:xfrm>
            <a:off x="16326348" y="1598368"/>
            <a:ext cx="2514600" cy="1280160"/>
          </a:xfrm>
          <a:prstGeom prst="rect">
            <a:avLst/>
          </a:prstGeom>
        </p:spPr>
      </p:pic>
      <p:sp>
        <p:nvSpPr>
          <p:cNvPr id="6" name="object 4">
            <a:extLst>
              <a:ext uri="{FF2B5EF4-FFF2-40B4-BE49-F238E27FC236}">
                <a16:creationId xmlns:a16="http://schemas.microsoft.com/office/drawing/2014/main" id="{CC338B03-27AE-47AB-820F-98602333E445}"/>
              </a:ext>
            </a:extLst>
          </p:cNvPr>
          <p:cNvSpPr txBox="1"/>
          <p:nvPr/>
        </p:nvSpPr>
        <p:spPr>
          <a:xfrm>
            <a:off x="15919450" y="3640418"/>
            <a:ext cx="3185068" cy="694998"/>
          </a:xfrm>
          <a:prstGeom prst="rect">
            <a:avLst/>
          </a:prstGeom>
        </p:spPr>
        <p:txBody>
          <a:bodyPr vert="horz" wrap="square" lIns="0" tIns="12700" rIns="0" bIns="0" rtlCol="0">
            <a:sp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2" name="Slide Number Placeholder 1">
            <a:extLst>
              <a:ext uri="{FF2B5EF4-FFF2-40B4-BE49-F238E27FC236}">
                <a16:creationId xmlns:a16="http://schemas.microsoft.com/office/drawing/2014/main" id="{939B5628-8835-414D-82CE-F385D52FE991}"/>
              </a:ext>
            </a:extLst>
          </p:cNvPr>
          <p:cNvSpPr>
            <a:spLocks noGrp="1"/>
          </p:cNvSpPr>
          <p:nvPr>
            <p:ph type="sldNum" sz="quarter" idx="7"/>
          </p:nvPr>
        </p:nvSpPr>
        <p:spPr/>
        <p:txBody>
          <a:bodyPr/>
          <a:lstStyle/>
          <a:p>
            <a:pPr marL="38100">
              <a:lnSpc>
                <a:spcPts val="1735"/>
              </a:lnSpc>
            </a:pPr>
            <a:fld id="{81D60167-4931-47E6-BA6A-407CBD079E47}" type="slidenum">
              <a:rPr lang="en-US" spc="15" smtClean="0"/>
              <a:t>17</a:t>
            </a:fld>
            <a:endParaRPr lang="en-US" spc="15" dirty="0"/>
          </a:p>
        </p:txBody>
      </p:sp>
      <p:sp>
        <p:nvSpPr>
          <p:cNvPr id="12" name="Crescat Capital Firm Presentation | June 2020…">
            <a:extLst>
              <a:ext uri="{FF2B5EF4-FFF2-40B4-BE49-F238E27FC236}">
                <a16:creationId xmlns:a16="http://schemas.microsoft.com/office/drawing/2014/main" id="{8C0C2077-1A44-DC4F-9D52-EFAC9C45B96D}"/>
              </a:ext>
            </a:extLst>
          </p:cNvPr>
          <p:cNvSpPr txBox="1"/>
          <p:nvPr/>
        </p:nvSpPr>
        <p:spPr>
          <a:xfrm>
            <a:off x="15445019" y="10543165"/>
            <a:ext cx="4172955" cy="4145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884" tIns="41884" rIns="41884" bIns="41884" anchor="ctr">
            <a:spAutoFit/>
          </a:bodyPr>
          <a:lstStyle/>
          <a:p>
            <a:pPr defTabSz="753923">
              <a:defRPr sz="2600">
                <a:solidFill>
                  <a:srgbClr val="A38B2C"/>
                </a:solidFill>
                <a:latin typeface="Roboto"/>
                <a:ea typeface="Roboto"/>
                <a:cs typeface="Roboto"/>
                <a:sym typeface="Roboto"/>
              </a:defRPr>
            </a:pPr>
            <a:r>
              <a:rPr lang="en-US" sz="2144" dirty="0">
                <a:solidFill>
                  <a:schemeClr val="tx1">
                    <a:lumMod val="95000"/>
                    <a:lumOff val="5000"/>
                  </a:schemeClr>
                </a:solidFill>
              </a:rPr>
              <a:t>Precious Metals Presentation</a:t>
            </a:r>
          </a:p>
        </p:txBody>
      </p:sp>
      <p:pic>
        <p:nvPicPr>
          <p:cNvPr id="9" name="Picture 8">
            <a:extLst>
              <a:ext uri="{FF2B5EF4-FFF2-40B4-BE49-F238E27FC236}">
                <a16:creationId xmlns:a16="http://schemas.microsoft.com/office/drawing/2014/main" id="{3E5EEA85-01DF-C6B8-3B40-1BB942F2B3CC}"/>
              </a:ext>
            </a:extLst>
          </p:cNvPr>
          <p:cNvPicPr>
            <a:picLocks/>
          </p:cNvPicPr>
          <p:nvPr/>
        </p:nvPicPr>
        <p:blipFill>
          <a:blip r:embed="rId4">
            <a:extLst>
              <a:ext uri="{28A0092B-C50C-407E-A947-70E740481C1C}">
                <a14:useLocalDpi xmlns:a14="http://schemas.microsoft.com/office/drawing/2010/main" val="0"/>
              </a:ext>
            </a:extLst>
          </a:blip>
          <a:srcRect/>
          <a:stretch/>
        </p:blipFill>
        <p:spPr bwMode="auto">
          <a:xfrm>
            <a:off x="1716958" y="320675"/>
            <a:ext cx="12591288" cy="8940559"/>
          </a:xfrm>
          <a:prstGeom prst="rect">
            <a:avLst/>
          </a:prstGeom>
          <a:noFill/>
          <a:ln>
            <a:noFill/>
          </a:ln>
        </p:spPr>
      </p:pic>
      <p:sp>
        <p:nvSpPr>
          <p:cNvPr id="3" name="TextBox 2">
            <a:extLst>
              <a:ext uri="{FF2B5EF4-FFF2-40B4-BE49-F238E27FC236}">
                <a16:creationId xmlns:a16="http://schemas.microsoft.com/office/drawing/2014/main" id="{5E4CCB71-D2FA-E55E-6B7A-623C95020DE1}"/>
              </a:ext>
            </a:extLst>
          </p:cNvPr>
          <p:cNvSpPr txBox="1"/>
          <p:nvPr/>
        </p:nvSpPr>
        <p:spPr>
          <a:xfrm>
            <a:off x="1716959" y="9271309"/>
            <a:ext cx="12591288" cy="1846659"/>
          </a:xfrm>
          <a:prstGeom prst="rect">
            <a:avLst/>
          </a:prstGeom>
          <a:noFill/>
        </p:spPr>
        <p:txBody>
          <a:bodyPr wrap="square" rtlCol="0">
            <a:spAutoFit/>
          </a:bodyPr>
          <a:lstStyle/>
          <a:p>
            <a:r>
              <a:rPr lang="en-US" sz="1600" i="1" dirty="0">
                <a:effectLst/>
                <a:latin typeface="Roboto Light" panose="02000000000000000000" pitchFamily="2" charset="0"/>
                <a:ea typeface="Roboto Light" panose="02000000000000000000" pitchFamily="2" charset="0"/>
                <a:cs typeface="Roboto Light" panose="02000000000000000000" pitchFamily="2" charset="0"/>
              </a:rPr>
              <a:t>Barron’s Gold Mining Index (BGMI) is a price-weighted industry average of publicly traded gold mining stocks. Barron's weekly financial news service started publishing the average in 1938. When Barron’s discontinued its industry stock average series in October 1988, it repackaged its gold mining average as the BGMI. The BGMI is a suitable gold mining index for historic market analysis purposes because it has a long history of weekly data from a reputable financial news source and therefore is a reliable index for US publicly listed mining stocks that existed before the launch of the Philadelphia Gold and Silver Stock Index (XAU Index) in 1979. The performance information in the chart above excludes dividends for both series. </a:t>
            </a:r>
            <a:endParaRPr lang="en-US" sz="1600" dirty="0">
              <a:effectLst/>
              <a:latin typeface="Roboto Light" panose="02000000000000000000" pitchFamily="2" charset="0"/>
              <a:ea typeface="Roboto Light" panose="02000000000000000000" pitchFamily="2" charset="0"/>
              <a:cs typeface="Roboto Light" panose="02000000000000000000" pitchFamily="2" charset="0"/>
            </a:endParaRPr>
          </a:p>
          <a:p>
            <a:endParaRPr lang="en-US" dirty="0"/>
          </a:p>
        </p:txBody>
      </p:sp>
      <p:sp>
        <p:nvSpPr>
          <p:cNvPr id="10" name="object 4">
            <a:extLst>
              <a:ext uri="{FF2B5EF4-FFF2-40B4-BE49-F238E27FC236}">
                <a16:creationId xmlns:a16="http://schemas.microsoft.com/office/drawing/2014/main" id="{33BF38C2-0A07-627A-2A3F-B90767422A0B}"/>
              </a:ext>
            </a:extLst>
          </p:cNvPr>
          <p:cNvSpPr txBox="1"/>
          <p:nvPr/>
        </p:nvSpPr>
        <p:spPr>
          <a:xfrm>
            <a:off x="15690850" y="3640418"/>
            <a:ext cx="3657600" cy="1370440"/>
          </a:xfrm>
          <a:prstGeom prst="rect">
            <a:avLst/>
          </a:prstGeom>
        </p:spPr>
        <p:txBody>
          <a:bodyPr vert="horz" wrap="square" lIns="0" tIns="12700" rIns="0" bIns="0" rtlCol="0">
            <a:spAutoFit/>
          </a:bodyPr>
          <a:lstStyle/>
          <a:p>
            <a:pPr marL="0" marR="0">
              <a:lnSpc>
                <a:spcPct val="107000"/>
              </a:lnSpc>
              <a:spcAft>
                <a:spcPts val="800"/>
              </a:spcAft>
            </a:pPr>
            <a:r>
              <a:rPr lang="en-US" sz="2800" dirty="0">
                <a:latin typeface="Roboto Light" panose="02000000000000000000" pitchFamily="2" charset="0"/>
                <a:ea typeface="Roboto Light" panose="02000000000000000000" pitchFamily="2" charset="0"/>
                <a:cs typeface="Times New Roman" panose="02020603050405020304" pitchFamily="18" charset="0"/>
              </a:rPr>
              <a:t>The Countercyclicality of Gold Mining Stocks Case Study #3</a:t>
            </a:r>
          </a:p>
        </p:txBody>
      </p:sp>
    </p:spTree>
    <p:extLst>
      <p:ext uri="{BB962C8B-B14F-4D97-AF65-F5344CB8AC3E}">
        <p14:creationId xmlns:p14="http://schemas.microsoft.com/office/powerpoint/2010/main" val="17153479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ject 3">
            <a:extLst>
              <a:ext uri="{FF2B5EF4-FFF2-40B4-BE49-F238E27FC236}">
                <a16:creationId xmlns:a16="http://schemas.microsoft.com/office/drawing/2014/main" id="{7D174F19-67E2-4814-8177-2A21CAF2D350}"/>
              </a:ext>
            </a:extLst>
          </p:cNvPr>
          <p:cNvPicPr/>
          <p:nvPr/>
        </p:nvPicPr>
        <p:blipFill>
          <a:blip r:embed="rId2" cstate="print"/>
          <a:stretch>
            <a:fillRect/>
          </a:stretch>
        </p:blipFill>
        <p:spPr>
          <a:xfrm>
            <a:off x="-16182" y="796"/>
            <a:ext cx="20104099" cy="11308554"/>
          </a:xfrm>
          <a:prstGeom prst="rect">
            <a:avLst/>
          </a:prstGeom>
        </p:spPr>
      </p:pic>
      <p:sp>
        <p:nvSpPr>
          <p:cNvPr id="4" name="object 7">
            <a:extLst>
              <a:ext uri="{FF2B5EF4-FFF2-40B4-BE49-F238E27FC236}">
                <a16:creationId xmlns:a16="http://schemas.microsoft.com/office/drawing/2014/main" id="{48E22566-47FB-4786-B916-94DC579E678B}"/>
              </a:ext>
            </a:extLst>
          </p:cNvPr>
          <p:cNvSpPr/>
          <p:nvPr/>
        </p:nvSpPr>
        <p:spPr>
          <a:xfrm>
            <a:off x="16216584" y="3368675"/>
            <a:ext cx="2590800" cy="76200"/>
          </a:xfrm>
          <a:custGeom>
            <a:avLst/>
            <a:gdLst/>
            <a:ahLst/>
            <a:cxnLst/>
            <a:rect l="l" t="t" r="r" b="b"/>
            <a:pathLst>
              <a:path w="1299845" h="38100">
                <a:moveTo>
                  <a:pt x="1299227" y="0"/>
                </a:moveTo>
                <a:lnTo>
                  <a:pt x="0" y="0"/>
                </a:lnTo>
                <a:lnTo>
                  <a:pt x="0" y="37695"/>
                </a:lnTo>
                <a:lnTo>
                  <a:pt x="1299227" y="37695"/>
                </a:lnTo>
                <a:lnTo>
                  <a:pt x="1299227" y="0"/>
                </a:lnTo>
                <a:close/>
              </a:path>
            </a:pathLst>
          </a:custGeom>
          <a:solidFill>
            <a:srgbClr val="A28A2C"/>
          </a:solidFill>
        </p:spPr>
        <p:txBody>
          <a:bodyPr wrap="square" lIns="0" tIns="0" rIns="0" bIns="0" rtlCol="0"/>
          <a:lstStyle/>
          <a:p>
            <a:endParaRPr/>
          </a:p>
        </p:txBody>
      </p:sp>
      <p:pic>
        <p:nvPicPr>
          <p:cNvPr id="5" name="Picture 4" descr="A picture containing text, clipart&#10;&#10;Description automatically generated">
            <a:extLst>
              <a:ext uri="{FF2B5EF4-FFF2-40B4-BE49-F238E27FC236}">
                <a16:creationId xmlns:a16="http://schemas.microsoft.com/office/drawing/2014/main" id="{3D9A3461-3329-42F9-8167-E7E9E11E0B5F}"/>
              </a:ext>
            </a:extLst>
          </p:cNvPr>
          <p:cNvPicPr>
            <a:picLocks noChangeAspect="1"/>
          </p:cNvPicPr>
          <p:nvPr/>
        </p:nvPicPr>
        <p:blipFill rotWithShape="1">
          <a:blip r:embed="rId3">
            <a:extLst>
              <a:ext uri="{28A0092B-C50C-407E-A947-70E740481C1C}">
                <a14:useLocalDpi xmlns:a14="http://schemas.microsoft.com/office/drawing/2010/main" val="0"/>
              </a:ext>
            </a:extLst>
          </a:blip>
          <a:srcRect r="74771"/>
          <a:stretch/>
        </p:blipFill>
        <p:spPr>
          <a:xfrm>
            <a:off x="16326348" y="1598368"/>
            <a:ext cx="2514600" cy="1280160"/>
          </a:xfrm>
          <a:prstGeom prst="rect">
            <a:avLst/>
          </a:prstGeom>
        </p:spPr>
      </p:pic>
      <p:sp>
        <p:nvSpPr>
          <p:cNvPr id="2" name="Slide Number Placeholder 1">
            <a:extLst>
              <a:ext uri="{FF2B5EF4-FFF2-40B4-BE49-F238E27FC236}">
                <a16:creationId xmlns:a16="http://schemas.microsoft.com/office/drawing/2014/main" id="{939B5628-8835-414D-82CE-F385D52FE991}"/>
              </a:ext>
            </a:extLst>
          </p:cNvPr>
          <p:cNvSpPr>
            <a:spLocks noGrp="1"/>
          </p:cNvSpPr>
          <p:nvPr>
            <p:ph type="sldNum" sz="quarter" idx="7"/>
          </p:nvPr>
        </p:nvSpPr>
        <p:spPr/>
        <p:txBody>
          <a:bodyPr/>
          <a:lstStyle/>
          <a:p>
            <a:pPr marL="38100">
              <a:lnSpc>
                <a:spcPts val="1735"/>
              </a:lnSpc>
            </a:pPr>
            <a:fld id="{81D60167-4931-47E6-BA6A-407CBD079E47}" type="slidenum">
              <a:rPr lang="en-US" spc="15" smtClean="0"/>
              <a:t>18</a:t>
            </a:fld>
            <a:endParaRPr lang="en-US" spc="15" dirty="0"/>
          </a:p>
        </p:txBody>
      </p:sp>
      <p:sp>
        <p:nvSpPr>
          <p:cNvPr id="12" name="Crescat Capital Firm Presentation | June 2020…">
            <a:extLst>
              <a:ext uri="{FF2B5EF4-FFF2-40B4-BE49-F238E27FC236}">
                <a16:creationId xmlns:a16="http://schemas.microsoft.com/office/drawing/2014/main" id="{38405139-ECE5-234C-8CD8-30B45918A55E}"/>
              </a:ext>
            </a:extLst>
          </p:cNvPr>
          <p:cNvSpPr txBox="1"/>
          <p:nvPr/>
        </p:nvSpPr>
        <p:spPr>
          <a:xfrm>
            <a:off x="15445019" y="10543165"/>
            <a:ext cx="4172955" cy="4145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884" tIns="41884" rIns="41884" bIns="41884" anchor="ctr">
            <a:spAutoFit/>
          </a:bodyPr>
          <a:lstStyle/>
          <a:p>
            <a:pPr defTabSz="753923">
              <a:defRPr sz="2600">
                <a:solidFill>
                  <a:srgbClr val="A38B2C"/>
                </a:solidFill>
                <a:latin typeface="Roboto"/>
                <a:ea typeface="Roboto"/>
                <a:cs typeface="Roboto"/>
                <a:sym typeface="Roboto"/>
              </a:defRPr>
            </a:pPr>
            <a:r>
              <a:rPr lang="en-US" sz="2144" dirty="0">
                <a:solidFill>
                  <a:schemeClr val="tx1">
                    <a:lumMod val="95000"/>
                    <a:lumOff val="5000"/>
                  </a:schemeClr>
                </a:solidFill>
              </a:rPr>
              <a:t>Precious Metals Presentation</a:t>
            </a:r>
          </a:p>
        </p:txBody>
      </p:sp>
      <p:pic>
        <p:nvPicPr>
          <p:cNvPr id="3" name="Picture 2">
            <a:extLst>
              <a:ext uri="{FF2B5EF4-FFF2-40B4-BE49-F238E27FC236}">
                <a16:creationId xmlns:a16="http://schemas.microsoft.com/office/drawing/2014/main" id="{DCCB4847-1ED5-558D-3233-C5E5A6F47E80}"/>
              </a:ext>
            </a:extLst>
          </p:cNvPr>
          <p:cNvPicPr>
            <a:picLocks/>
          </p:cNvPicPr>
          <p:nvPr/>
        </p:nvPicPr>
        <p:blipFill>
          <a:blip r:embed="rId4">
            <a:extLst>
              <a:ext uri="{28A0092B-C50C-407E-A947-70E740481C1C}">
                <a14:useLocalDpi xmlns:a14="http://schemas.microsoft.com/office/drawing/2010/main" val="0"/>
              </a:ext>
            </a:extLst>
          </a:blip>
          <a:srcRect/>
          <a:stretch/>
        </p:blipFill>
        <p:spPr bwMode="auto">
          <a:xfrm>
            <a:off x="1749675" y="341911"/>
            <a:ext cx="12591288" cy="9054408"/>
          </a:xfrm>
          <a:prstGeom prst="rect">
            <a:avLst/>
          </a:prstGeom>
          <a:noFill/>
          <a:ln>
            <a:noFill/>
          </a:ln>
        </p:spPr>
      </p:pic>
      <p:sp>
        <p:nvSpPr>
          <p:cNvPr id="7" name="TextBox 6">
            <a:extLst>
              <a:ext uri="{FF2B5EF4-FFF2-40B4-BE49-F238E27FC236}">
                <a16:creationId xmlns:a16="http://schemas.microsoft.com/office/drawing/2014/main" id="{2C5E931A-B3DC-F1B4-87E5-D5FB21F41C1C}"/>
              </a:ext>
            </a:extLst>
          </p:cNvPr>
          <p:cNvSpPr txBox="1"/>
          <p:nvPr/>
        </p:nvSpPr>
        <p:spPr>
          <a:xfrm>
            <a:off x="1563876" y="9478846"/>
            <a:ext cx="13411200" cy="1600438"/>
          </a:xfrm>
          <a:prstGeom prst="rect">
            <a:avLst/>
          </a:prstGeom>
          <a:noFill/>
        </p:spPr>
        <p:txBody>
          <a:bodyPr wrap="square" rtlCol="0">
            <a:spAutoFit/>
          </a:bodyPr>
          <a:lstStyle/>
          <a:p>
            <a:r>
              <a:rPr lang="en-US" sz="1600" i="1" dirty="0">
                <a:effectLst/>
                <a:latin typeface="Roboto Light" panose="02000000000000000000" pitchFamily="2" charset="0"/>
                <a:ea typeface="Roboto Light" panose="02000000000000000000" pitchFamily="2" charset="0"/>
                <a:cs typeface="Roboto Light" panose="02000000000000000000" pitchFamily="2" charset="0"/>
              </a:rPr>
              <a:t>The Nasdaq Composite was a popular broad market index in the 1990s and early 2000s Internet era because it included an abundance of technology stocks. The Philadelphia Gold and Silver Stock Index (XAU Index) was launched in 1979. It is a capitalization-weighted index of global large and mid-cap gold and silver mining companies that trade on a US exchange. The XAU Index has become the predominant benchmark for gold and silver mining stocks since its inception. Its composition is reviewed quarterly for potential updates. The performance information in the chart above excludes dividends for both series. </a:t>
            </a:r>
            <a:endParaRPr lang="en-US" sz="1600" dirty="0">
              <a:effectLst/>
              <a:latin typeface="Roboto Light" panose="02000000000000000000" pitchFamily="2" charset="0"/>
              <a:ea typeface="Roboto Light" panose="02000000000000000000" pitchFamily="2" charset="0"/>
              <a:cs typeface="Roboto Light" panose="02000000000000000000" pitchFamily="2" charset="0"/>
            </a:endParaRPr>
          </a:p>
          <a:p>
            <a:endParaRPr lang="en-US" dirty="0"/>
          </a:p>
        </p:txBody>
      </p:sp>
      <p:sp>
        <p:nvSpPr>
          <p:cNvPr id="8" name="object 4">
            <a:extLst>
              <a:ext uri="{FF2B5EF4-FFF2-40B4-BE49-F238E27FC236}">
                <a16:creationId xmlns:a16="http://schemas.microsoft.com/office/drawing/2014/main" id="{791B435A-20B1-ECCB-FD70-5130E60B1129}"/>
              </a:ext>
            </a:extLst>
          </p:cNvPr>
          <p:cNvSpPr txBox="1"/>
          <p:nvPr/>
        </p:nvSpPr>
        <p:spPr>
          <a:xfrm>
            <a:off x="15690850" y="3640418"/>
            <a:ext cx="3657600" cy="1370440"/>
          </a:xfrm>
          <a:prstGeom prst="rect">
            <a:avLst/>
          </a:prstGeom>
        </p:spPr>
        <p:txBody>
          <a:bodyPr vert="horz" wrap="square" lIns="0" tIns="12700" rIns="0" bIns="0" rtlCol="0">
            <a:spAutoFit/>
          </a:bodyPr>
          <a:lstStyle/>
          <a:p>
            <a:pPr marL="0" marR="0">
              <a:lnSpc>
                <a:spcPct val="107000"/>
              </a:lnSpc>
              <a:spcAft>
                <a:spcPts val="800"/>
              </a:spcAft>
            </a:pPr>
            <a:r>
              <a:rPr lang="en-US" sz="2800" dirty="0">
                <a:latin typeface="Roboto Light" panose="02000000000000000000" pitchFamily="2" charset="0"/>
                <a:ea typeface="Roboto Light" panose="02000000000000000000" pitchFamily="2" charset="0"/>
                <a:cs typeface="Times New Roman" panose="02020603050405020304" pitchFamily="18" charset="0"/>
              </a:rPr>
              <a:t>The Countercyclicality of Gold Mining Stocks Case Study #4</a:t>
            </a:r>
          </a:p>
        </p:txBody>
      </p:sp>
    </p:spTree>
    <p:extLst>
      <p:ext uri="{BB962C8B-B14F-4D97-AF65-F5344CB8AC3E}">
        <p14:creationId xmlns:p14="http://schemas.microsoft.com/office/powerpoint/2010/main" val="7889360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66CB6-B3BD-BEB6-5087-58254850A125}"/>
            </a:ext>
          </a:extLst>
        </p:cNvPr>
        <p:cNvGrpSpPr/>
        <p:nvPr/>
      </p:nvGrpSpPr>
      <p:grpSpPr>
        <a:xfrm>
          <a:off x="0" y="0"/>
          <a:ext cx="0" cy="0"/>
          <a:chOff x="0" y="0"/>
          <a:chExt cx="0" cy="0"/>
        </a:xfrm>
      </p:grpSpPr>
      <p:pic>
        <p:nvPicPr>
          <p:cNvPr id="11" name="object 3">
            <a:extLst>
              <a:ext uri="{FF2B5EF4-FFF2-40B4-BE49-F238E27FC236}">
                <a16:creationId xmlns:a16="http://schemas.microsoft.com/office/drawing/2014/main" id="{2EA55A1A-10B4-58A6-FD25-B11FB10241D4}"/>
              </a:ext>
            </a:extLst>
          </p:cNvPr>
          <p:cNvPicPr/>
          <p:nvPr/>
        </p:nvPicPr>
        <p:blipFill>
          <a:blip r:embed="rId2" cstate="print"/>
          <a:stretch>
            <a:fillRect/>
          </a:stretch>
        </p:blipFill>
        <p:spPr>
          <a:xfrm>
            <a:off x="-16182" y="796"/>
            <a:ext cx="20104099" cy="11308554"/>
          </a:xfrm>
          <a:prstGeom prst="rect">
            <a:avLst/>
          </a:prstGeom>
        </p:spPr>
      </p:pic>
      <p:sp>
        <p:nvSpPr>
          <p:cNvPr id="4" name="object 7">
            <a:extLst>
              <a:ext uri="{FF2B5EF4-FFF2-40B4-BE49-F238E27FC236}">
                <a16:creationId xmlns:a16="http://schemas.microsoft.com/office/drawing/2014/main" id="{88115824-6FA0-CA17-1D25-0E8B12F5EBB7}"/>
              </a:ext>
            </a:extLst>
          </p:cNvPr>
          <p:cNvSpPr/>
          <p:nvPr/>
        </p:nvSpPr>
        <p:spPr>
          <a:xfrm>
            <a:off x="16216584" y="3368675"/>
            <a:ext cx="2590800" cy="76200"/>
          </a:xfrm>
          <a:custGeom>
            <a:avLst/>
            <a:gdLst/>
            <a:ahLst/>
            <a:cxnLst/>
            <a:rect l="l" t="t" r="r" b="b"/>
            <a:pathLst>
              <a:path w="1299845" h="38100">
                <a:moveTo>
                  <a:pt x="1299227" y="0"/>
                </a:moveTo>
                <a:lnTo>
                  <a:pt x="0" y="0"/>
                </a:lnTo>
                <a:lnTo>
                  <a:pt x="0" y="37695"/>
                </a:lnTo>
                <a:lnTo>
                  <a:pt x="1299227" y="37695"/>
                </a:lnTo>
                <a:lnTo>
                  <a:pt x="1299227" y="0"/>
                </a:lnTo>
                <a:close/>
              </a:path>
            </a:pathLst>
          </a:custGeom>
          <a:solidFill>
            <a:srgbClr val="A28A2C"/>
          </a:solidFill>
        </p:spPr>
        <p:txBody>
          <a:bodyPr wrap="square" lIns="0" tIns="0" rIns="0" bIns="0" rtlCol="0"/>
          <a:lstStyle/>
          <a:p>
            <a:endParaRPr/>
          </a:p>
        </p:txBody>
      </p:sp>
      <p:pic>
        <p:nvPicPr>
          <p:cNvPr id="5" name="Picture 4" descr="A picture containing text, clipart&#10;&#10;Description automatically generated">
            <a:extLst>
              <a:ext uri="{FF2B5EF4-FFF2-40B4-BE49-F238E27FC236}">
                <a16:creationId xmlns:a16="http://schemas.microsoft.com/office/drawing/2014/main" id="{00B12BE6-C4A4-D0E8-6CCF-413084BA7FC3}"/>
              </a:ext>
            </a:extLst>
          </p:cNvPr>
          <p:cNvPicPr>
            <a:picLocks noChangeAspect="1"/>
          </p:cNvPicPr>
          <p:nvPr/>
        </p:nvPicPr>
        <p:blipFill rotWithShape="1">
          <a:blip r:embed="rId3">
            <a:extLst>
              <a:ext uri="{28A0092B-C50C-407E-A947-70E740481C1C}">
                <a14:useLocalDpi xmlns:a14="http://schemas.microsoft.com/office/drawing/2010/main" val="0"/>
              </a:ext>
            </a:extLst>
          </a:blip>
          <a:srcRect r="74771"/>
          <a:stretch/>
        </p:blipFill>
        <p:spPr>
          <a:xfrm>
            <a:off x="16326348" y="1598368"/>
            <a:ext cx="2514600" cy="1280160"/>
          </a:xfrm>
          <a:prstGeom prst="rect">
            <a:avLst/>
          </a:prstGeom>
        </p:spPr>
      </p:pic>
      <p:sp>
        <p:nvSpPr>
          <p:cNvPr id="2" name="Slide Number Placeholder 1">
            <a:extLst>
              <a:ext uri="{FF2B5EF4-FFF2-40B4-BE49-F238E27FC236}">
                <a16:creationId xmlns:a16="http://schemas.microsoft.com/office/drawing/2014/main" id="{B321B66E-46E2-7393-30CD-2F24F313F53B}"/>
              </a:ext>
            </a:extLst>
          </p:cNvPr>
          <p:cNvSpPr>
            <a:spLocks noGrp="1"/>
          </p:cNvSpPr>
          <p:nvPr>
            <p:ph type="sldNum" sz="quarter" idx="7"/>
          </p:nvPr>
        </p:nvSpPr>
        <p:spPr/>
        <p:txBody>
          <a:bodyPr/>
          <a:lstStyle/>
          <a:p>
            <a:pPr marL="38100">
              <a:lnSpc>
                <a:spcPts val="1735"/>
              </a:lnSpc>
            </a:pPr>
            <a:fld id="{81D60167-4931-47E6-BA6A-407CBD079E47}" type="slidenum">
              <a:rPr lang="en-US" spc="15" smtClean="0"/>
              <a:t>19</a:t>
            </a:fld>
            <a:endParaRPr lang="en-US" spc="15" dirty="0"/>
          </a:p>
        </p:txBody>
      </p:sp>
      <p:pic>
        <p:nvPicPr>
          <p:cNvPr id="3" name="Picture 2">
            <a:extLst>
              <a:ext uri="{FF2B5EF4-FFF2-40B4-BE49-F238E27FC236}">
                <a16:creationId xmlns:a16="http://schemas.microsoft.com/office/drawing/2014/main" id="{8F5B518F-57FE-6A49-468D-6E8BF2483745}"/>
              </a:ext>
            </a:extLst>
          </p:cNvPr>
          <p:cNvPicPr>
            <a:picLocks/>
          </p:cNvPicPr>
          <p:nvPr/>
        </p:nvPicPr>
        <p:blipFill>
          <a:blip r:embed="rId4">
            <a:extLst>
              <a:ext uri="{28A0092B-C50C-407E-A947-70E740481C1C}">
                <a14:useLocalDpi xmlns:a14="http://schemas.microsoft.com/office/drawing/2010/main" val="0"/>
              </a:ext>
            </a:extLst>
          </a:blip>
          <a:srcRect/>
          <a:stretch/>
        </p:blipFill>
        <p:spPr bwMode="auto">
          <a:xfrm>
            <a:off x="1756025" y="92075"/>
            <a:ext cx="12591288" cy="9013897"/>
          </a:xfrm>
          <a:prstGeom prst="rect">
            <a:avLst/>
          </a:prstGeom>
          <a:noFill/>
          <a:ln>
            <a:noFill/>
          </a:ln>
        </p:spPr>
      </p:pic>
      <p:sp>
        <p:nvSpPr>
          <p:cNvPr id="7" name="TextBox 6">
            <a:extLst>
              <a:ext uri="{FF2B5EF4-FFF2-40B4-BE49-F238E27FC236}">
                <a16:creationId xmlns:a16="http://schemas.microsoft.com/office/drawing/2014/main" id="{48E3133C-6B74-C5A7-1234-3772DB82EF68}"/>
              </a:ext>
            </a:extLst>
          </p:cNvPr>
          <p:cNvSpPr txBox="1"/>
          <p:nvPr/>
        </p:nvSpPr>
        <p:spPr>
          <a:xfrm>
            <a:off x="1670050" y="9101454"/>
            <a:ext cx="12801600" cy="2316019"/>
          </a:xfrm>
          <a:prstGeom prst="rect">
            <a:avLst/>
          </a:prstGeom>
          <a:noFill/>
        </p:spPr>
        <p:txBody>
          <a:bodyPr wrap="square" rtlCol="0">
            <a:spAutoFit/>
          </a:bodyPr>
          <a:lstStyle/>
          <a:p>
            <a:pPr marL="0" marR="0">
              <a:lnSpc>
                <a:spcPct val="107000"/>
              </a:lnSpc>
              <a:spcAft>
                <a:spcPts val="800"/>
              </a:spcAft>
            </a:pPr>
            <a:r>
              <a:rPr lang="en-US" sz="1400" i="1" dirty="0">
                <a:effectLst/>
                <a:latin typeface="Roboto Light" panose="02000000000000000000" pitchFamily="2" charset="0"/>
                <a:ea typeface="Roboto Light" panose="02000000000000000000" pitchFamily="2" charset="0"/>
                <a:cs typeface="Roboto Light" panose="02000000000000000000" pitchFamily="2" charset="0"/>
              </a:rPr>
              <a:t>Crescat has identified the S&amp;P/TSX Venture Composite Index (“TSX-V Index”) as the most appropriate and longest-running benchmark to serve as a proxy for the exploration segment of the mining industry. The data that follows is as of 10/31/24: There were 135 companies in the TSX-V Index. Their average market cap was USD 280M. 93 of these companies (69%) are in the mining &amp; metals industry and have an average market cap of USD 198M. The TSV Index is a subset of the broader TSX Venture Composite Exchange (TSX-V Exchange) which has a total of 1,881 companies listed on it with an average market cap of USD 39M. To be included in the TSX-V Index, a security must have a relative weight of at least 0.20% of the total capitalization of the TSX-V Exchange. 981 of the companies on the TSX-V Exchange (52%) are in the mining &amp; metals industry and have an average market cap of USD 32M. Because the mining &amp; metals companies listed on the TSX-V Exchange tend to be exploration-focused as opposed to producing miners, they represent a large universe of publicly traded companies for Crescat to consider for its activist metals and mining investment theme which at this time has a deliberate emphasis on small and microcap explorers.</a:t>
            </a:r>
            <a:endParaRPr lang="en-US" sz="1400" dirty="0">
              <a:effectLst/>
              <a:latin typeface="Roboto Light" panose="02000000000000000000" pitchFamily="2" charset="0"/>
              <a:ea typeface="Roboto Light" panose="02000000000000000000" pitchFamily="2" charset="0"/>
              <a:cs typeface="Roboto Light" panose="02000000000000000000" pitchFamily="2" charset="0"/>
            </a:endParaRPr>
          </a:p>
          <a:p>
            <a:endParaRPr lang="en-US" dirty="0"/>
          </a:p>
        </p:txBody>
      </p:sp>
      <p:sp>
        <p:nvSpPr>
          <p:cNvPr id="8" name="object 4">
            <a:extLst>
              <a:ext uri="{FF2B5EF4-FFF2-40B4-BE49-F238E27FC236}">
                <a16:creationId xmlns:a16="http://schemas.microsoft.com/office/drawing/2014/main" id="{1131E32A-205C-05F1-A0D5-1ECA17BE07E0}"/>
              </a:ext>
            </a:extLst>
          </p:cNvPr>
          <p:cNvSpPr txBox="1"/>
          <p:nvPr/>
        </p:nvSpPr>
        <p:spPr>
          <a:xfrm>
            <a:off x="15690850" y="3640418"/>
            <a:ext cx="3657600" cy="1370440"/>
          </a:xfrm>
          <a:prstGeom prst="rect">
            <a:avLst/>
          </a:prstGeom>
        </p:spPr>
        <p:txBody>
          <a:bodyPr vert="horz" wrap="square" lIns="0" tIns="12700" rIns="0" bIns="0" rtlCol="0">
            <a:spAutoFit/>
          </a:bodyPr>
          <a:lstStyle/>
          <a:p>
            <a:pPr marL="0" marR="0">
              <a:lnSpc>
                <a:spcPct val="107000"/>
              </a:lnSpc>
              <a:spcAft>
                <a:spcPts val="800"/>
              </a:spcAft>
            </a:pPr>
            <a:r>
              <a:rPr lang="en-US" sz="2800" dirty="0">
                <a:latin typeface="Roboto Light" panose="02000000000000000000" pitchFamily="2" charset="0"/>
                <a:ea typeface="Roboto Light" panose="02000000000000000000" pitchFamily="2" charset="0"/>
                <a:cs typeface="Times New Roman" panose="02020603050405020304" pitchFamily="18" charset="0"/>
              </a:rPr>
              <a:t>The Countercyclicality of Gold Mining Stocks Case Study #5</a:t>
            </a:r>
          </a:p>
        </p:txBody>
      </p:sp>
      <p:sp>
        <p:nvSpPr>
          <p:cNvPr id="13" name="Crescat Capital Firm Presentation | June 2020…">
            <a:extLst>
              <a:ext uri="{FF2B5EF4-FFF2-40B4-BE49-F238E27FC236}">
                <a16:creationId xmlns:a16="http://schemas.microsoft.com/office/drawing/2014/main" id="{36157852-7AEB-6889-4297-5874E9919EA6}"/>
              </a:ext>
            </a:extLst>
          </p:cNvPr>
          <p:cNvSpPr txBox="1"/>
          <p:nvPr/>
        </p:nvSpPr>
        <p:spPr>
          <a:xfrm>
            <a:off x="15445019" y="10543165"/>
            <a:ext cx="4172955" cy="4145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884" tIns="41884" rIns="41884" bIns="41884" anchor="ctr">
            <a:spAutoFit/>
          </a:bodyPr>
          <a:lstStyle/>
          <a:p>
            <a:pPr defTabSz="753923">
              <a:defRPr sz="2600">
                <a:solidFill>
                  <a:srgbClr val="A38B2C"/>
                </a:solidFill>
                <a:latin typeface="Roboto"/>
                <a:ea typeface="Roboto"/>
                <a:cs typeface="Roboto"/>
                <a:sym typeface="Roboto"/>
              </a:defRPr>
            </a:pPr>
            <a:r>
              <a:rPr lang="en-US" sz="2144" dirty="0">
                <a:solidFill>
                  <a:schemeClr val="tx1">
                    <a:lumMod val="95000"/>
                    <a:lumOff val="5000"/>
                  </a:schemeClr>
                </a:solidFill>
              </a:rPr>
              <a:t>Precious Metals Presentation</a:t>
            </a:r>
          </a:p>
        </p:txBody>
      </p:sp>
    </p:spTree>
    <p:extLst>
      <p:ext uri="{BB962C8B-B14F-4D97-AF65-F5344CB8AC3E}">
        <p14:creationId xmlns:p14="http://schemas.microsoft.com/office/powerpoint/2010/main" val="1542498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C5858-9DA2-D684-0718-A2218C133703}"/>
            </a:ext>
          </a:extLst>
        </p:cNvPr>
        <p:cNvGrpSpPr/>
        <p:nvPr/>
      </p:nvGrpSpPr>
      <p:grpSpPr>
        <a:xfrm>
          <a:off x="0" y="0"/>
          <a:ext cx="0" cy="0"/>
          <a:chOff x="0" y="0"/>
          <a:chExt cx="0" cy="0"/>
        </a:xfrm>
      </p:grpSpPr>
      <p:pic>
        <p:nvPicPr>
          <p:cNvPr id="7" name="Picture 6" descr="A white background with lines&#10;&#10;Description automatically generated">
            <a:extLst>
              <a:ext uri="{FF2B5EF4-FFF2-40B4-BE49-F238E27FC236}">
                <a16:creationId xmlns:a16="http://schemas.microsoft.com/office/drawing/2014/main" id="{5F607F22-68A1-E79C-5E66-D22BDD8E5620}"/>
              </a:ext>
            </a:extLst>
          </p:cNvPr>
          <p:cNvPicPr>
            <a:picLocks noChangeAspect="1"/>
          </p:cNvPicPr>
          <p:nvPr/>
        </p:nvPicPr>
        <p:blipFill>
          <a:blip r:embed="rId2"/>
          <a:srcRect b="19"/>
          <a:stretch/>
        </p:blipFill>
        <p:spPr>
          <a:xfrm>
            <a:off x="33" y="2511"/>
            <a:ext cx="20104067" cy="11306442"/>
          </a:xfrm>
          <a:prstGeom prst="rect">
            <a:avLst/>
          </a:prstGeom>
        </p:spPr>
      </p:pic>
      <p:sp>
        <p:nvSpPr>
          <p:cNvPr id="2" name="Rectangle 1">
            <a:extLst>
              <a:ext uri="{FF2B5EF4-FFF2-40B4-BE49-F238E27FC236}">
                <a16:creationId xmlns:a16="http://schemas.microsoft.com/office/drawing/2014/main" id="{A898AFB4-C814-8BB6-D3E9-F602031B5105}"/>
              </a:ext>
            </a:extLst>
          </p:cNvPr>
          <p:cNvSpPr/>
          <p:nvPr/>
        </p:nvSpPr>
        <p:spPr>
          <a:xfrm>
            <a:off x="-2480" y="377349"/>
            <a:ext cx="20106580" cy="1032241"/>
          </a:xfrm>
          <a:prstGeom prst="rect">
            <a:avLst/>
          </a:prstGeom>
          <a:solidFill>
            <a:srgbClr val="0220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3" name="TextBox 2">
            <a:extLst>
              <a:ext uri="{FF2B5EF4-FFF2-40B4-BE49-F238E27FC236}">
                <a16:creationId xmlns:a16="http://schemas.microsoft.com/office/drawing/2014/main" id="{93A3700A-526E-9E0A-F9FB-5918CD805B2F}"/>
              </a:ext>
            </a:extLst>
          </p:cNvPr>
          <p:cNvSpPr txBox="1"/>
          <p:nvPr/>
        </p:nvSpPr>
        <p:spPr>
          <a:xfrm>
            <a:off x="-4994" y="577711"/>
            <a:ext cx="20106580" cy="830997"/>
          </a:xfrm>
          <a:prstGeom prst="rect">
            <a:avLst/>
          </a:prstGeom>
          <a:noFill/>
        </p:spPr>
        <p:txBody>
          <a:bodyPr wrap="square" rtlCol="0">
            <a:spAutoFit/>
          </a:bodyPr>
          <a:lstStyle/>
          <a:p>
            <a:pPr algn="ctr"/>
            <a:r>
              <a:rPr lang="en-US" sz="4800" i="1" spc="-130" dirty="0">
                <a:solidFill>
                  <a:schemeClr val="bg1"/>
                </a:solidFill>
                <a:latin typeface="Roboto" panose="02000000000000000000" pitchFamily="2" charset="0"/>
                <a:ea typeface="Roboto" panose="02000000000000000000" pitchFamily="2" charset="0"/>
              </a:rPr>
              <a:t>The Crescat Precious Metals Fund is an activist-oriented fund that seeks to: </a:t>
            </a:r>
            <a:endParaRPr lang="en-US" sz="4800" b="1" i="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grpSp>
        <p:nvGrpSpPr>
          <p:cNvPr id="42" name="Group 41">
            <a:extLst>
              <a:ext uri="{FF2B5EF4-FFF2-40B4-BE49-F238E27FC236}">
                <a16:creationId xmlns:a16="http://schemas.microsoft.com/office/drawing/2014/main" id="{203F7634-8C66-9995-D336-EC4A4FBE3201}"/>
              </a:ext>
            </a:extLst>
          </p:cNvPr>
          <p:cNvGrpSpPr/>
          <p:nvPr/>
        </p:nvGrpSpPr>
        <p:grpSpPr>
          <a:xfrm>
            <a:off x="597775" y="1761819"/>
            <a:ext cx="18929701" cy="804672"/>
            <a:chOff x="613018" y="2798491"/>
            <a:chExt cx="18929701" cy="1347862"/>
          </a:xfrm>
        </p:grpSpPr>
        <p:sp>
          <p:nvSpPr>
            <p:cNvPr id="5" name="Rounded Rectangle 4">
              <a:extLst>
                <a:ext uri="{FF2B5EF4-FFF2-40B4-BE49-F238E27FC236}">
                  <a16:creationId xmlns:a16="http://schemas.microsoft.com/office/drawing/2014/main" id="{F75941C1-0F5E-043E-C838-5E466283AE87}"/>
                </a:ext>
              </a:extLst>
            </p:cNvPr>
            <p:cNvSpPr/>
            <p:nvPr/>
          </p:nvSpPr>
          <p:spPr>
            <a:xfrm>
              <a:off x="613018" y="2798491"/>
              <a:ext cx="18908527" cy="1347862"/>
            </a:xfrm>
            <a:prstGeom prst="roundRect">
              <a:avLst/>
            </a:prstGeom>
            <a:solidFill>
              <a:srgbClr val="D2B72B">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9" name="TextBox 8">
              <a:extLst>
                <a:ext uri="{FF2B5EF4-FFF2-40B4-BE49-F238E27FC236}">
                  <a16:creationId xmlns:a16="http://schemas.microsoft.com/office/drawing/2014/main" id="{9775E8AB-E9C7-3059-89E2-C32CA88647B4}"/>
                </a:ext>
              </a:extLst>
            </p:cNvPr>
            <p:cNvSpPr txBox="1"/>
            <p:nvPr/>
          </p:nvSpPr>
          <p:spPr>
            <a:xfrm>
              <a:off x="1844178" y="2834152"/>
              <a:ext cx="17698541" cy="984031"/>
            </a:xfrm>
            <a:prstGeom prst="rect">
              <a:avLst/>
            </a:prstGeom>
            <a:noFill/>
          </p:spPr>
          <p:txBody>
            <a:bodyPr wrap="square" rtlCol="0">
              <a:spAutoFit/>
            </a:bodyPr>
            <a:lstStyle/>
            <a:p>
              <a:pPr>
                <a:defRPr/>
              </a:pPr>
              <a:r>
                <a:rPr kumimoji="0" lang="en-US" sz="3200" i="0" u="none" strike="noStrike" kern="120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cs typeface="Roboto Light" panose="02000000000000000000" pitchFamily="2" charset="0"/>
                </a:rPr>
                <a:t>1.	Pursue large-scale, economic</a:t>
              </a:r>
              <a:r>
                <a:rPr lang="en-US" sz="3200" dirty="0">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 metal discoveries in viable mining jurisdictions</a:t>
              </a:r>
            </a:p>
          </p:txBody>
        </p:sp>
      </p:grpSp>
      <p:grpSp>
        <p:nvGrpSpPr>
          <p:cNvPr id="98" name="Group 97">
            <a:extLst>
              <a:ext uri="{FF2B5EF4-FFF2-40B4-BE49-F238E27FC236}">
                <a16:creationId xmlns:a16="http://schemas.microsoft.com/office/drawing/2014/main" id="{90190380-97DE-82C5-AC79-B5C454E0B034}"/>
              </a:ext>
            </a:extLst>
          </p:cNvPr>
          <p:cNvGrpSpPr/>
          <p:nvPr/>
        </p:nvGrpSpPr>
        <p:grpSpPr>
          <a:xfrm>
            <a:off x="597775" y="3017937"/>
            <a:ext cx="18929701" cy="804672"/>
            <a:chOff x="597775" y="2835274"/>
            <a:chExt cx="18929701" cy="804672"/>
          </a:xfrm>
        </p:grpSpPr>
        <p:sp>
          <p:nvSpPr>
            <p:cNvPr id="44" name="Rounded Rectangle 4">
              <a:extLst>
                <a:ext uri="{FF2B5EF4-FFF2-40B4-BE49-F238E27FC236}">
                  <a16:creationId xmlns:a16="http://schemas.microsoft.com/office/drawing/2014/main" id="{1D84EECB-5D70-EEDA-9329-F1DD4FB2B966}"/>
                </a:ext>
              </a:extLst>
            </p:cNvPr>
            <p:cNvSpPr/>
            <p:nvPr/>
          </p:nvSpPr>
          <p:spPr>
            <a:xfrm>
              <a:off x="597775" y="2835274"/>
              <a:ext cx="18908527" cy="804672"/>
            </a:xfrm>
            <a:prstGeom prst="roundRect">
              <a:avLst/>
            </a:prstGeom>
            <a:solidFill>
              <a:srgbClr val="D2B72B">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968" dirty="0"/>
            </a:p>
          </p:txBody>
        </p:sp>
        <p:sp>
          <p:nvSpPr>
            <p:cNvPr id="45" name="TextBox 44">
              <a:extLst>
                <a:ext uri="{FF2B5EF4-FFF2-40B4-BE49-F238E27FC236}">
                  <a16:creationId xmlns:a16="http://schemas.microsoft.com/office/drawing/2014/main" id="{BBFAAB38-074E-9145-9402-2AF56E28DAC6}"/>
                </a:ext>
              </a:extLst>
            </p:cNvPr>
            <p:cNvSpPr txBox="1"/>
            <p:nvPr/>
          </p:nvSpPr>
          <p:spPr>
            <a:xfrm>
              <a:off x="1828935" y="2856565"/>
              <a:ext cx="17698541" cy="587466"/>
            </a:xfrm>
            <a:prstGeom prst="rect">
              <a:avLst/>
            </a:prstGeom>
            <a:noFill/>
          </p:spPr>
          <p:txBody>
            <a:bodyPr wrap="square" rtlCol="0">
              <a:spAutoFit/>
            </a:bodyPr>
            <a:lstStyle/>
            <a:p>
              <a:pPr>
                <a:defRPr/>
              </a:pPr>
              <a:r>
                <a:rPr kumimoji="0" lang="en-US" sz="3200" b="0" i="0" u="none" strike="noStrike" kern="120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cs typeface="Roboto Light" panose="02000000000000000000" pitchFamily="2" charset="0"/>
                </a:rPr>
                <a:t>2.	Acquire early significant activist stakes at low valuations through PIPEs and pre-IPO rounds</a:t>
              </a:r>
            </a:p>
          </p:txBody>
        </p:sp>
        <p:sp>
          <p:nvSpPr>
            <p:cNvPr id="46" name="Pentagon 9">
              <a:extLst>
                <a:ext uri="{FF2B5EF4-FFF2-40B4-BE49-F238E27FC236}">
                  <a16:creationId xmlns:a16="http://schemas.microsoft.com/office/drawing/2014/main" id="{FD410316-19D6-1F22-725C-B33C42708287}"/>
                </a:ext>
              </a:extLst>
            </p:cNvPr>
            <p:cNvSpPr/>
            <p:nvPr/>
          </p:nvSpPr>
          <p:spPr>
            <a:xfrm>
              <a:off x="984427" y="2990810"/>
              <a:ext cx="697915" cy="362812"/>
            </a:xfrm>
            <a:prstGeom prst="homePlat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968"/>
            </a:p>
          </p:txBody>
        </p:sp>
      </p:grpSp>
      <p:grpSp>
        <p:nvGrpSpPr>
          <p:cNvPr id="47" name="Group 46">
            <a:extLst>
              <a:ext uri="{FF2B5EF4-FFF2-40B4-BE49-F238E27FC236}">
                <a16:creationId xmlns:a16="http://schemas.microsoft.com/office/drawing/2014/main" id="{E6677598-9B6E-78F4-83AC-A8D2CECF4711}"/>
              </a:ext>
            </a:extLst>
          </p:cNvPr>
          <p:cNvGrpSpPr/>
          <p:nvPr/>
        </p:nvGrpSpPr>
        <p:grpSpPr>
          <a:xfrm>
            <a:off x="597775" y="4279742"/>
            <a:ext cx="18929701" cy="804672"/>
            <a:chOff x="587021" y="2066430"/>
            <a:chExt cx="18929701" cy="1347862"/>
          </a:xfrm>
        </p:grpSpPr>
        <p:sp>
          <p:nvSpPr>
            <p:cNvPr id="48" name="Rounded Rectangle 4">
              <a:extLst>
                <a:ext uri="{FF2B5EF4-FFF2-40B4-BE49-F238E27FC236}">
                  <a16:creationId xmlns:a16="http://schemas.microsoft.com/office/drawing/2014/main" id="{8BE9C6DE-CE2C-3C11-CD20-07F8DB4C5363}"/>
                </a:ext>
              </a:extLst>
            </p:cNvPr>
            <p:cNvSpPr/>
            <p:nvPr/>
          </p:nvSpPr>
          <p:spPr>
            <a:xfrm>
              <a:off x="587021" y="2066430"/>
              <a:ext cx="18908527" cy="1347862"/>
            </a:xfrm>
            <a:prstGeom prst="roundRect">
              <a:avLst/>
            </a:prstGeom>
            <a:solidFill>
              <a:srgbClr val="D2B72B">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968" dirty="0"/>
            </a:p>
          </p:txBody>
        </p:sp>
        <p:sp>
          <p:nvSpPr>
            <p:cNvPr id="49" name="TextBox 48">
              <a:extLst>
                <a:ext uri="{FF2B5EF4-FFF2-40B4-BE49-F238E27FC236}">
                  <a16:creationId xmlns:a16="http://schemas.microsoft.com/office/drawing/2014/main" id="{6CC3357F-CDB3-B126-9EE1-E6EB33B7E3A6}"/>
                </a:ext>
              </a:extLst>
            </p:cNvPr>
            <p:cNvSpPr txBox="1"/>
            <p:nvPr/>
          </p:nvSpPr>
          <p:spPr>
            <a:xfrm>
              <a:off x="1818181" y="2102090"/>
              <a:ext cx="17698541" cy="820468"/>
            </a:xfrm>
            <a:prstGeom prst="rect">
              <a:avLst/>
            </a:prstGeom>
            <a:noFill/>
          </p:spPr>
          <p:txBody>
            <a:bodyPr wrap="square" rtlCol="0">
              <a:spAutoFit/>
            </a:bodyPr>
            <a:lstStyle/>
            <a:p>
              <a:pPr marR="0" lvl="0" algn="l" defTabSz="914400" rtl="0" eaLnBrk="1" fontAlgn="auto" latinLnBrk="0" hangingPunct="1">
                <a:lnSpc>
                  <a:spcPct val="90000"/>
                </a:lnSpc>
                <a:spcBef>
                  <a:spcPts val="1000"/>
                </a:spcBef>
                <a:spcAft>
                  <a:spcPts val="0"/>
                </a:spcAft>
                <a:buClrTx/>
                <a:buSzTx/>
                <a:tabLst/>
                <a:defRPr/>
              </a:pPr>
              <a:r>
                <a:rPr lang="en-US" sz="3200" dirty="0">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3.	</a:t>
              </a:r>
              <a:r>
                <a:rPr kumimoji="0" lang="en-US" sz="3200" b="0" i="0" u="none" strike="noStrike" kern="120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cs typeface="Roboto Light" panose="02000000000000000000" pitchFamily="2" charset="0"/>
                </a:rPr>
                <a:t>Infuse capital into companies for exploration, drilling, and development work</a:t>
              </a:r>
            </a:p>
          </p:txBody>
        </p:sp>
      </p:grpSp>
      <p:sp>
        <p:nvSpPr>
          <p:cNvPr id="75" name="Pentagon 9">
            <a:extLst>
              <a:ext uri="{FF2B5EF4-FFF2-40B4-BE49-F238E27FC236}">
                <a16:creationId xmlns:a16="http://schemas.microsoft.com/office/drawing/2014/main" id="{D28DCAD8-15DA-65D5-B267-0D4BEEF66BD8}"/>
              </a:ext>
            </a:extLst>
          </p:cNvPr>
          <p:cNvSpPr/>
          <p:nvPr/>
        </p:nvSpPr>
        <p:spPr>
          <a:xfrm>
            <a:off x="984426" y="1920277"/>
            <a:ext cx="697915" cy="361151"/>
          </a:xfrm>
          <a:prstGeom prst="homePlat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968"/>
          </a:p>
        </p:txBody>
      </p:sp>
      <p:grpSp>
        <p:nvGrpSpPr>
          <p:cNvPr id="77" name="Group 76">
            <a:extLst>
              <a:ext uri="{FF2B5EF4-FFF2-40B4-BE49-F238E27FC236}">
                <a16:creationId xmlns:a16="http://schemas.microsoft.com/office/drawing/2014/main" id="{A16D82B4-109B-3287-EACF-08669BE06608}"/>
              </a:ext>
            </a:extLst>
          </p:cNvPr>
          <p:cNvGrpSpPr/>
          <p:nvPr/>
        </p:nvGrpSpPr>
        <p:grpSpPr>
          <a:xfrm>
            <a:off x="597775" y="6671031"/>
            <a:ext cx="18929701" cy="804672"/>
            <a:chOff x="587021" y="2066430"/>
            <a:chExt cx="18929701" cy="1347862"/>
          </a:xfrm>
        </p:grpSpPr>
        <p:sp>
          <p:nvSpPr>
            <p:cNvPr id="78" name="Rounded Rectangle 4">
              <a:extLst>
                <a:ext uri="{FF2B5EF4-FFF2-40B4-BE49-F238E27FC236}">
                  <a16:creationId xmlns:a16="http://schemas.microsoft.com/office/drawing/2014/main" id="{D835C633-A4AC-1A2C-D13C-3BC129981585}"/>
                </a:ext>
              </a:extLst>
            </p:cNvPr>
            <p:cNvSpPr/>
            <p:nvPr/>
          </p:nvSpPr>
          <p:spPr>
            <a:xfrm>
              <a:off x="587021" y="2066430"/>
              <a:ext cx="18908527" cy="1347862"/>
            </a:xfrm>
            <a:prstGeom prst="roundRect">
              <a:avLst/>
            </a:prstGeom>
            <a:solidFill>
              <a:srgbClr val="D2B72B">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968" dirty="0"/>
            </a:p>
          </p:txBody>
        </p:sp>
        <p:sp>
          <p:nvSpPr>
            <p:cNvPr id="79" name="TextBox 78">
              <a:extLst>
                <a:ext uri="{FF2B5EF4-FFF2-40B4-BE49-F238E27FC236}">
                  <a16:creationId xmlns:a16="http://schemas.microsoft.com/office/drawing/2014/main" id="{01822DF9-AD02-2B20-CBE5-5FF6E311365E}"/>
                </a:ext>
              </a:extLst>
            </p:cNvPr>
            <p:cNvSpPr txBox="1"/>
            <p:nvPr/>
          </p:nvSpPr>
          <p:spPr>
            <a:xfrm>
              <a:off x="1818181" y="2102090"/>
              <a:ext cx="17698541" cy="820468"/>
            </a:xfrm>
            <a:prstGeom prst="rect">
              <a:avLst/>
            </a:prstGeom>
            <a:noFill/>
          </p:spPr>
          <p:txBody>
            <a:bodyPr wrap="square" rtlCol="0">
              <a:spAutoFit/>
            </a:bodyPr>
            <a:lstStyle/>
            <a:p>
              <a:pPr marR="0" lvl="0" algn="l" defTabSz="914400" rtl="0" eaLnBrk="1" fontAlgn="auto" latinLnBrk="0" hangingPunct="1">
                <a:lnSpc>
                  <a:spcPct val="90000"/>
                </a:lnSpc>
                <a:spcBef>
                  <a:spcPts val="1000"/>
                </a:spcBef>
                <a:spcAft>
                  <a:spcPts val="0"/>
                </a:spcAft>
                <a:buClrTx/>
                <a:buSzTx/>
                <a:tabLst/>
                <a:defRPr/>
              </a:pPr>
              <a:r>
                <a:rPr lang="en-US" sz="3200" dirty="0">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5.	Create value through new metal discovery and resource expansion</a:t>
              </a:r>
              <a:endParaRPr kumimoji="0" lang="en-US" sz="3200" b="0" i="0" u="none" strike="noStrike" kern="120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grpSp>
      <p:grpSp>
        <p:nvGrpSpPr>
          <p:cNvPr id="81" name="Group 80">
            <a:extLst>
              <a:ext uri="{FF2B5EF4-FFF2-40B4-BE49-F238E27FC236}">
                <a16:creationId xmlns:a16="http://schemas.microsoft.com/office/drawing/2014/main" id="{878CD9AE-A687-8A70-C462-4F97AD9BCFD9}"/>
              </a:ext>
            </a:extLst>
          </p:cNvPr>
          <p:cNvGrpSpPr/>
          <p:nvPr/>
        </p:nvGrpSpPr>
        <p:grpSpPr>
          <a:xfrm>
            <a:off x="597775" y="7948624"/>
            <a:ext cx="18929701" cy="804672"/>
            <a:chOff x="587021" y="2066430"/>
            <a:chExt cx="18929701" cy="1347862"/>
          </a:xfrm>
        </p:grpSpPr>
        <p:sp>
          <p:nvSpPr>
            <p:cNvPr id="82" name="Rounded Rectangle 4">
              <a:extLst>
                <a:ext uri="{FF2B5EF4-FFF2-40B4-BE49-F238E27FC236}">
                  <a16:creationId xmlns:a16="http://schemas.microsoft.com/office/drawing/2014/main" id="{6023AA21-9F0A-95E2-78AD-0682DD8FBC9B}"/>
                </a:ext>
              </a:extLst>
            </p:cNvPr>
            <p:cNvSpPr/>
            <p:nvPr/>
          </p:nvSpPr>
          <p:spPr>
            <a:xfrm>
              <a:off x="587021" y="2066430"/>
              <a:ext cx="18908527" cy="1347862"/>
            </a:xfrm>
            <a:prstGeom prst="roundRect">
              <a:avLst/>
            </a:prstGeom>
            <a:solidFill>
              <a:srgbClr val="D2B72B">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968" dirty="0"/>
            </a:p>
          </p:txBody>
        </p:sp>
        <p:sp>
          <p:nvSpPr>
            <p:cNvPr id="83" name="TextBox 82">
              <a:extLst>
                <a:ext uri="{FF2B5EF4-FFF2-40B4-BE49-F238E27FC236}">
                  <a16:creationId xmlns:a16="http://schemas.microsoft.com/office/drawing/2014/main" id="{A34142B2-6822-BD9A-D18D-6018E32F03A8}"/>
                </a:ext>
              </a:extLst>
            </p:cNvPr>
            <p:cNvSpPr txBox="1"/>
            <p:nvPr/>
          </p:nvSpPr>
          <p:spPr>
            <a:xfrm>
              <a:off x="1818181" y="2102090"/>
              <a:ext cx="17698541" cy="820468"/>
            </a:xfrm>
            <a:prstGeom prst="rect">
              <a:avLst/>
            </a:prstGeom>
            <a:noFill/>
          </p:spPr>
          <p:txBody>
            <a:bodyPr wrap="square" rtlCol="0">
              <a:spAutoFit/>
            </a:bodyPr>
            <a:lstStyle/>
            <a:p>
              <a:pPr marR="0" lvl="0" algn="l" defTabSz="914400" rtl="0" eaLnBrk="1" fontAlgn="auto" latinLnBrk="0" hangingPunct="1">
                <a:lnSpc>
                  <a:spcPct val="90000"/>
                </a:lnSpc>
                <a:spcBef>
                  <a:spcPts val="1000"/>
                </a:spcBef>
                <a:spcAft>
                  <a:spcPts val="0"/>
                </a:spcAft>
                <a:buClrTx/>
                <a:buSzTx/>
                <a:tabLst/>
                <a:defRPr/>
              </a:pPr>
              <a:r>
                <a:rPr lang="en-US" sz="3200" dirty="0">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6.	Capitalize on an upcoming M&amp;A cycle </a:t>
              </a:r>
              <a:endParaRPr kumimoji="0" lang="en-US" sz="3200" b="0" i="0" u="none" strike="noStrike" kern="120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grpSp>
      <p:grpSp>
        <p:nvGrpSpPr>
          <p:cNvPr id="85" name="Group 84">
            <a:extLst>
              <a:ext uri="{FF2B5EF4-FFF2-40B4-BE49-F238E27FC236}">
                <a16:creationId xmlns:a16="http://schemas.microsoft.com/office/drawing/2014/main" id="{2A5FAEE3-EE9D-2F97-3069-F8B6B6636281}"/>
              </a:ext>
            </a:extLst>
          </p:cNvPr>
          <p:cNvGrpSpPr/>
          <p:nvPr/>
        </p:nvGrpSpPr>
        <p:grpSpPr>
          <a:xfrm>
            <a:off x="597775" y="9247506"/>
            <a:ext cx="18929701" cy="804672"/>
            <a:chOff x="587021" y="2066430"/>
            <a:chExt cx="18929701" cy="1347862"/>
          </a:xfrm>
        </p:grpSpPr>
        <p:sp>
          <p:nvSpPr>
            <p:cNvPr id="86" name="Rounded Rectangle 4">
              <a:extLst>
                <a:ext uri="{FF2B5EF4-FFF2-40B4-BE49-F238E27FC236}">
                  <a16:creationId xmlns:a16="http://schemas.microsoft.com/office/drawing/2014/main" id="{B60432F3-E4B9-CE29-BB8D-7CE7D71E736A}"/>
                </a:ext>
              </a:extLst>
            </p:cNvPr>
            <p:cNvSpPr/>
            <p:nvPr/>
          </p:nvSpPr>
          <p:spPr>
            <a:xfrm>
              <a:off x="587021" y="2066430"/>
              <a:ext cx="18908527" cy="1347862"/>
            </a:xfrm>
            <a:prstGeom prst="roundRect">
              <a:avLst/>
            </a:prstGeom>
            <a:solidFill>
              <a:srgbClr val="D2B72B">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968" dirty="0"/>
            </a:p>
          </p:txBody>
        </p:sp>
        <p:sp>
          <p:nvSpPr>
            <p:cNvPr id="87" name="TextBox 86">
              <a:extLst>
                <a:ext uri="{FF2B5EF4-FFF2-40B4-BE49-F238E27FC236}">
                  <a16:creationId xmlns:a16="http://schemas.microsoft.com/office/drawing/2014/main" id="{A75A86E6-8B0F-2599-0D11-7E8A4B93DC72}"/>
                </a:ext>
              </a:extLst>
            </p:cNvPr>
            <p:cNvSpPr txBox="1"/>
            <p:nvPr/>
          </p:nvSpPr>
          <p:spPr>
            <a:xfrm>
              <a:off x="1818181" y="2102090"/>
              <a:ext cx="17698541" cy="820468"/>
            </a:xfrm>
            <a:prstGeom prst="rect">
              <a:avLst/>
            </a:prstGeom>
            <a:noFill/>
          </p:spPr>
          <p:txBody>
            <a:bodyPr wrap="square" rtlCol="0">
              <a:spAutoFit/>
            </a:bodyPr>
            <a:lstStyle/>
            <a:p>
              <a:pPr marR="0" lvl="0" algn="l" defTabSz="914400" rtl="0" eaLnBrk="1" fontAlgn="auto" latinLnBrk="0" hangingPunct="1">
                <a:lnSpc>
                  <a:spcPct val="90000"/>
                </a:lnSpc>
                <a:spcBef>
                  <a:spcPts val="1000"/>
                </a:spcBef>
                <a:spcAft>
                  <a:spcPts val="0"/>
                </a:spcAft>
                <a:buClrTx/>
                <a:buSzTx/>
                <a:tabLst/>
                <a:defRPr/>
              </a:pPr>
              <a:r>
                <a:rPr lang="en-US" sz="3200" dirty="0">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7.	Generate strong alpha in a new secular bull market for precious metals</a:t>
              </a:r>
              <a:endParaRPr kumimoji="0" lang="en-US" sz="3200" b="0" i="0" u="none" strike="noStrike" kern="120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grpSp>
      <p:sp>
        <p:nvSpPr>
          <p:cNvPr id="89" name="Pentagon 9">
            <a:extLst>
              <a:ext uri="{FF2B5EF4-FFF2-40B4-BE49-F238E27FC236}">
                <a16:creationId xmlns:a16="http://schemas.microsoft.com/office/drawing/2014/main" id="{7FA6D041-468B-6A43-D163-A1BB305649FD}"/>
              </a:ext>
            </a:extLst>
          </p:cNvPr>
          <p:cNvSpPr/>
          <p:nvPr/>
        </p:nvSpPr>
        <p:spPr>
          <a:xfrm>
            <a:off x="942079" y="4413251"/>
            <a:ext cx="697915" cy="361151"/>
          </a:xfrm>
          <a:prstGeom prst="homePlat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90" name="Pentagon 9">
            <a:extLst>
              <a:ext uri="{FF2B5EF4-FFF2-40B4-BE49-F238E27FC236}">
                <a16:creationId xmlns:a16="http://schemas.microsoft.com/office/drawing/2014/main" id="{73FA394C-6CE8-E56F-9377-ACDFD6A7C04A}"/>
              </a:ext>
            </a:extLst>
          </p:cNvPr>
          <p:cNvSpPr/>
          <p:nvPr/>
        </p:nvSpPr>
        <p:spPr>
          <a:xfrm>
            <a:off x="942079" y="6756653"/>
            <a:ext cx="697915" cy="361151"/>
          </a:xfrm>
          <a:prstGeom prst="homePlat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91" name="Pentagon 9">
            <a:extLst>
              <a:ext uri="{FF2B5EF4-FFF2-40B4-BE49-F238E27FC236}">
                <a16:creationId xmlns:a16="http://schemas.microsoft.com/office/drawing/2014/main" id="{8D261D35-73EB-BFBF-134B-328CE8725C57}"/>
              </a:ext>
            </a:extLst>
          </p:cNvPr>
          <p:cNvSpPr/>
          <p:nvPr/>
        </p:nvSpPr>
        <p:spPr>
          <a:xfrm>
            <a:off x="921403" y="8034246"/>
            <a:ext cx="697915" cy="361151"/>
          </a:xfrm>
          <a:prstGeom prst="homePlat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92" name="Pentagon 9">
            <a:extLst>
              <a:ext uri="{FF2B5EF4-FFF2-40B4-BE49-F238E27FC236}">
                <a16:creationId xmlns:a16="http://schemas.microsoft.com/office/drawing/2014/main" id="{63279974-BE95-9EB4-73F7-8D45B097CEA8}"/>
              </a:ext>
            </a:extLst>
          </p:cNvPr>
          <p:cNvSpPr/>
          <p:nvPr/>
        </p:nvSpPr>
        <p:spPr>
          <a:xfrm>
            <a:off x="903353" y="9333128"/>
            <a:ext cx="697915" cy="361151"/>
          </a:xfrm>
          <a:prstGeom prst="homePlat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968"/>
          </a:p>
        </p:txBody>
      </p:sp>
      <p:grpSp>
        <p:nvGrpSpPr>
          <p:cNvPr id="94" name="Group 93">
            <a:extLst>
              <a:ext uri="{FF2B5EF4-FFF2-40B4-BE49-F238E27FC236}">
                <a16:creationId xmlns:a16="http://schemas.microsoft.com/office/drawing/2014/main" id="{90B92141-171B-B2DB-02CF-64B817E8A72D}"/>
              </a:ext>
            </a:extLst>
          </p:cNvPr>
          <p:cNvGrpSpPr/>
          <p:nvPr/>
        </p:nvGrpSpPr>
        <p:grpSpPr>
          <a:xfrm>
            <a:off x="601340" y="5484467"/>
            <a:ext cx="18929701" cy="804672"/>
            <a:chOff x="587021" y="2066430"/>
            <a:chExt cx="18929701" cy="1347862"/>
          </a:xfrm>
        </p:grpSpPr>
        <p:sp>
          <p:nvSpPr>
            <p:cNvPr id="95" name="Rounded Rectangle 4">
              <a:extLst>
                <a:ext uri="{FF2B5EF4-FFF2-40B4-BE49-F238E27FC236}">
                  <a16:creationId xmlns:a16="http://schemas.microsoft.com/office/drawing/2014/main" id="{E74E2CCF-4D60-8196-A876-AFDFFD34C2DE}"/>
                </a:ext>
              </a:extLst>
            </p:cNvPr>
            <p:cNvSpPr/>
            <p:nvPr/>
          </p:nvSpPr>
          <p:spPr>
            <a:xfrm>
              <a:off x="587021" y="2066430"/>
              <a:ext cx="18908527" cy="1347862"/>
            </a:xfrm>
            <a:prstGeom prst="roundRect">
              <a:avLst/>
            </a:prstGeom>
            <a:solidFill>
              <a:srgbClr val="D2B72B">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968" dirty="0"/>
            </a:p>
          </p:txBody>
        </p:sp>
        <p:sp>
          <p:nvSpPr>
            <p:cNvPr id="96" name="TextBox 95">
              <a:extLst>
                <a:ext uri="{FF2B5EF4-FFF2-40B4-BE49-F238E27FC236}">
                  <a16:creationId xmlns:a16="http://schemas.microsoft.com/office/drawing/2014/main" id="{3BE4FBF2-903F-EDF9-5631-B85473642B6F}"/>
                </a:ext>
              </a:extLst>
            </p:cNvPr>
            <p:cNvSpPr txBox="1"/>
            <p:nvPr/>
          </p:nvSpPr>
          <p:spPr>
            <a:xfrm>
              <a:off x="1818181" y="2102090"/>
              <a:ext cx="17698541" cy="820468"/>
            </a:xfrm>
            <a:prstGeom prst="rect">
              <a:avLst/>
            </a:prstGeom>
            <a:noFill/>
          </p:spPr>
          <p:txBody>
            <a:bodyPr wrap="square" rtlCol="0">
              <a:spAutoFit/>
            </a:bodyPr>
            <a:lstStyle/>
            <a:p>
              <a:pPr marR="0" lvl="0" algn="l" defTabSz="914400" rtl="0" eaLnBrk="1" fontAlgn="auto" latinLnBrk="0" hangingPunct="1">
                <a:lnSpc>
                  <a:spcPct val="90000"/>
                </a:lnSpc>
                <a:spcBef>
                  <a:spcPts val="1000"/>
                </a:spcBef>
                <a:spcAft>
                  <a:spcPts val="0"/>
                </a:spcAft>
                <a:buClrTx/>
                <a:buSzTx/>
                <a:tabLst/>
                <a:defRPr/>
              </a:pPr>
              <a:r>
                <a:rPr lang="en-US" sz="3200" dirty="0">
                  <a:solidFill>
                    <a:sysClr val="windowText" lastClr="000000"/>
                  </a:solidFill>
                  <a:latin typeface="Roboto Light" panose="02000000000000000000" pitchFamily="2" charset="0"/>
                  <a:ea typeface="Roboto Light" panose="02000000000000000000" pitchFamily="2" charset="0"/>
                  <a:cs typeface="Roboto Light" panose="02000000000000000000" pitchFamily="2" charset="0"/>
                </a:rPr>
                <a:t>4.	Provide activist advice to management and technical teams </a:t>
              </a:r>
              <a:endParaRPr kumimoji="0" lang="en-US" sz="3200" b="0" i="0" u="none" strike="noStrike" kern="1200" cap="none" spc="0" normalizeH="0" baseline="0" noProof="0" dirty="0">
                <a:ln>
                  <a:noFill/>
                </a:ln>
                <a:solidFill>
                  <a:sysClr val="windowText" lastClr="000000"/>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grpSp>
      <p:sp>
        <p:nvSpPr>
          <p:cNvPr id="97" name="Pentagon 9">
            <a:extLst>
              <a:ext uri="{FF2B5EF4-FFF2-40B4-BE49-F238E27FC236}">
                <a16:creationId xmlns:a16="http://schemas.microsoft.com/office/drawing/2014/main" id="{53E5C2FF-60A2-A94F-66AD-B5FDFC8885A6}"/>
              </a:ext>
            </a:extLst>
          </p:cNvPr>
          <p:cNvSpPr/>
          <p:nvPr/>
        </p:nvSpPr>
        <p:spPr>
          <a:xfrm>
            <a:off x="908297" y="5578624"/>
            <a:ext cx="697915" cy="361151"/>
          </a:xfrm>
          <a:prstGeom prst="homePlat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968"/>
          </a:p>
        </p:txBody>
      </p:sp>
      <p:sp>
        <p:nvSpPr>
          <p:cNvPr id="4" name="Crescat Capital Firm Presentation | June 2020…">
            <a:extLst>
              <a:ext uri="{FF2B5EF4-FFF2-40B4-BE49-F238E27FC236}">
                <a16:creationId xmlns:a16="http://schemas.microsoft.com/office/drawing/2014/main" id="{F3E25405-28ED-671C-B231-B884FE7DEB48}"/>
              </a:ext>
            </a:extLst>
          </p:cNvPr>
          <p:cNvSpPr txBox="1"/>
          <p:nvPr/>
        </p:nvSpPr>
        <p:spPr>
          <a:xfrm>
            <a:off x="9693399" y="10885862"/>
            <a:ext cx="7051324" cy="3000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884" tIns="41884" rIns="41884" bIns="41884" anchor="ctr">
            <a:spAutoFit/>
          </a:bodyPr>
          <a:lstStyle/>
          <a:p>
            <a:pPr defTabSz="753923">
              <a:defRPr sz="2600">
                <a:solidFill>
                  <a:srgbClr val="A38B2C"/>
                </a:solidFill>
                <a:latin typeface="Roboto"/>
                <a:ea typeface="Roboto"/>
                <a:cs typeface="Roboto"/>
                <a:sym typeface="Roboto"/>
              </a:defRPr>
            </a:pPr>
            <a:r>
              <a:rPr lang="en-US" sz="1400" dirty="0">
                <a:solidFill>
                  <a:schemeClr val="tx1">
                    <a:lumMod val="65000"/>
                    <a:lumOff val="35000"/>
                  </a:schemeClr>
                </a:solidFill>
              </a:rPr>
              <a:t>Strategies are actively managed and subject to change</a:t>
            </a:r>
          </a:p>
        </p:txBody>
      </p:sp>
    </p:spTree>
    <p:extLst>
      <p:ext uri="{BB962C8B-B14F-4D97-AF65-F5344CB8AC3E}">
        <p14:creationId xmlns:p14="http://schemas.microsoft.com/office/powerpoint/2010/main" val="20965813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47A4A-5AAD-D493-56A5-DE2C53FD0569}"/>
            </a:ext>
          </a:extLst>
        </p:cNvPr>
        <p:cNvGrpSpPr/>
        <p:nvPr/>
      </p:nvGrpSpPr>
      <p:grpSpPr>
        <a:xfrm>
          <a:off x="0" y="0"/>
          <a:ext cx="0" cy="0"/>
          <a:chOff x="0" y="0"/>
          <a:chExt cx="0" cy="0"/>
        </a:xfrm>
      </p:grpSpPr>
      <p:pic>
        <p:nvPicPr>
          <p:cNvPr id="11" name="object 3">
            <a:extLst>
              <a:ext uri="{FF2B5EF4-FFF2-40B4-BE49-F238E27FC236}">
                <a16:creationId xmlns:a16="http://schemas.microsoft.com/office/drawing/2014/main" id="{4A424BB0-201A-498C-FE53-89BBCF03D04C}"/>
              </a:ext>
            </a:extLst>
          </p:cNvPr>
          <p:cNvPicPr/>
          <p:nvPr/>
        </p:nvPicPr>
        <p:blipFill>
          <a:blip r:embed="rId2" cstate="print"/>
          <a:stretch>
            <a:fillRect/>
          </a:stretch>
        </p:blipFill>
        <p:spPr>
          <a:xfrm>
            <a:off x="0" y="0"/>
            <a:ext cx="20104099" cy="11308554"/>
          </a:xfrm>
          <a:prstGeom prst="rect">
            <a:avLst/>
          </a:prstGeom>
        </p:spPr>
      </p:pic>
      <p:sp>
        <p:nvSpPr>
          <p:cNvPr id="4" name="object 7">
            <a:extLst>
              <a:ext uri="{FF2B5EF4-FFF2-40B4-BE49-F238E27FC236}">
                <a16:creationId xmlns:a16="http://schemas.microsoft.com/office/drawing/2014/main" id="{BC0DA4F3-E557-1D56-3CC6-DFB5BDBDB3BC}"/>
              </a:ext>
            </a:extLst>
          </p:cNvPr>
          <p:cNvSpPr/>
          <p:nvPr/>
        </p:nvSpPr>
        <p:spPr>
          <a:xfrm>
            <a:off x="16216584" y="3368675"/>
            <a:ext cx="2590800" cy="76200"/>
          </a:xfrm>
          <a:custGeom>
            <a:avLst/>
            <a:gdLst/>
            <a:ahLst/>
            <a:cxnLst/>
            <a:rect l="l" t="t" r="r" b="b"/>
            <a:pathLst>
              <a:path w="1299845" h="38100">
                <a:moveTo>
                  <a:pt x="1299227" y="0"/>
                </a:moveTo>
                <a:lnTo>
                  <a:pt x="0" y="0"/>
                </a:lnTo>
                <a:lnTo>
                  <a:pt x="0" y="37695"/>
                </a:lnTo>
                <a:lnTo>
                  <a:pt x="1299227" y="37695"/>
                </a:lnTo>
                <a:lnTo>
                  <a:pt x="1299227" y="0"/>
                </a:lnTo>
                <a:close/>
              </a:path>
            </a:pathLst>
          </a:custGeom>
          <a:solidFill>
            <a:srgbClr val="A28A2C"/>
          </a:solidFill>
        </p:spPr>
        <p:txBody>
          <a:bodyPr wrap="square" lIns="0" tIns="0" rIns="0" bIns="0" rtlCol="0"/>
          <a:lstStyle/>
          <a:p>
            <a:endParaRPr/>
          </a:p>
        </p:txBody>
      </p:sp>
      <p:pic>
        <p:nvPicPr>
          <p:cNvPr id="5" name="Picture 4" descr="A picture containing text, clipart&#10;&#10;Description automatically generated">
            <a:extLst>
              <a:ext uri="{FF2B5EF4-FFF2-40B4-BE49-F238E27FC236}">
                <a16:creationId xmlns:a16="http://schemas.microsoft.com/office/drawing/2014/main" id="{ECB7C135-1400-3D38-3E71-5D41E3C4DB07}"/>
              </a:ext>
            </a:extLst>
          </p:cNvPr>
          <p:cNvPicPr>
            <a:picLocks noChangeAspect="1"/>
          </p:cNvPicPr>
          <p:nvPr/>
        </p:nvPicPr>
        <p:blipFill rotWithShape="1">
          <a:blip r:embed="rId3">
            <a:extLst>
              <a:ext uri="{28A0092B-C50C-407E-A947-70E740481C1C}">
                <a14:useLocalDpi xmlns:a14="http://schemas.microsoft.com/office/drawing/2010/main" val="0"/>
              </a:ext>
            </a:extLst>
          </a:blip>
          <a:srcRect r="74771"/>
          <a:stretch/>
        </p:blipFill>
        <p:spPr>
          <a:xfrm>
            <a:off x="16326348" y="1598368"/>
            <a:ext cx="2514600" cy="1280160"/>
          </a:xfrm>
          <a:prstGeom prst="rect">
            <a:avLst/>
          </a:prstGeom>
        </p:spPr>
      </p:pic>
      <p:sp>
        <p:nvSpPr>
          <p:cNvPr id="6" name="object 4">
            <a:extLst>
              <a:ext uri="{FF2B5EF4-FFF2-40B4-BE49-F238E27FC236}">
                <a16:creationId xmlns:a16="http://schemas.microsoft.com/office/drawing/2014/main" id="{5B7D4DE0-1DA7-716A-4D7E-9635DA2A6126}"/>
              </a:ext>
            </a:extLst>
          </p:cNvPr>
          <p:cNvSpPr txBox="1"/>
          <p:nvPr/>
        </p:nvSpPr>
        <p:spPr>
          <a:xfrm>
            <a:off x="15585605" y="3597275"/>
            <a:ext cx="4275431" cy="4597605"/>
          </a:xfrm>
          <a:prstGeom prst="rect">
            <a:avLst/>
          </a:prstGeom>
        </p:spPr>
        <p:txBody>
          <a:bodyPr vert="horz" wrap="square" lIns="0" tIns="12700" rIns="0" bIns="0" rtlCol="0">
            <a:spAutoFit/>
          </a:bodyPr>
          <a:lstStyle/>
          <a:p>
            <a:pPr marL="0" marR="0">
              <a:lnSpc>
                <a:spcPct val="107000"/>
              </a:lnSpc>
              <a:spcAft>
                <a:spcPts val="800"/>
              </a:spcAft>
            </a:pPr>
            <a:r>
              <a:rPr lang="en-US" sz="2800" dirty="0">
                <a:effectLst/>
                <a:latin typeface="Roboto Light" panose="02000000000000000000" pitchFamily="2" charset="0"/>
                <a:ea typeface="Roboto Light" panose="02000000000000000000" pitchFamily="2" charset="0"/>
                <a:cs typeface="Roboto Light" panose="02000000000000000000" pitchFamily="2" charset="0"/>
              </a:rPr>
              <a:t>Today, a new set of structural pressures has brought the USD to a critical juncture. The growing challenge of managing unsustainable interest payments has created conditions that could drive a significant devaluation. </a:t>
            </a:r>
            <a:endParaRPr lang="en-US" sz="2800" dirty="0">
              <a:solidFill>
                <a:schemeClr val="tx1">
                  <a:lumMod val="95000"/>
                  <a:lumOff val="5000"/>
                </a:schemeClr>
              </a:solidFill>
              <a:latin typeface="Roboto Light" panose="02000000000000000000" pitchFamily="2" charset="0"/>
              <a:ea typeface="Roboto Light" panose="02000000000000000000" pitchFamily="2" charset="0"/>
              <a:cs typeface="Roboto Light" panose="02000000000000000000" pitchFamily="2" charset="0"/>
              <a:sym typeface="Roboto Light"/>
            </a:endParaRPr>
          </a:p>
        </p:txBody>
      </p:sp>
      <p:sp>
        <p:nvSpPr>
          <p:cNvPr id="2" name="Slide Number Placeholder 1">
            <a:extLst>
              <a:ext uri="{FF2B5EF4-FFF2-40B4-BE49-F238E27FC236}">
                <a16:creationId xmlns:a16="http://schemas.microsoft.com/office/drawing/2014/main" id="{030DF755-8490-C463-01DB-C04285BAD4AA}"/>
              </a:ext>
            </a:extLst>
          </p:cNvPr>
          <p:cNvSpPr>
            <a:spLocks noGrp="1"/>
          </p:cNvSpPr>
          <p:nvPr>
            <p:ph type="sldNum" sz="quarter" idx="7"/>
          </p:nvPr>
        </p:nvSpPr>
        <p:spPr/>
        <p:txBody>
          <a:bodyPr/>
          <a:lstStyle/>
          <a:p>
            <a:pPr marL="38100">
              <a:lnSpc>
                <a:spcPts val="1735"/>
              </a:lnSpc>
            </a:pPr>
            <a:fld id="{81D60167-4931-47E6-BA6A-407CBD079E47}" type="slidenum">
              <a:rPr lang="en-US" spc="15" smtClean="0"/>
              <a:t>20</a:t>
            </a:fld>
            <a:endParaRPr lang="en-US" spc="15" dirty="0"/>
          </a:p>
        </p:txBody>
      </p:sp>
      <p:pic>
        <p:nvPicPr>
          <p:cNvPr id="9" name="Picture 8">
            <a:extLst>
              <a:ext uri="{FF2B5EF4-FFF2-40B4-BE49-F238E27FC236}">
                <a16:creationId xmlns:a16="http://schemas.microsoft.com/office/drawing/2014/main" id="{F84CD970-4CC1-7539-5D73-F773CE2FB58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195390" y="701675"/>
            <a:ext cx="12322230" cy="9617350"/>
          </a:xfrm>
          <a:prstGeom prst="rect">
            <a:avLst/>
          </a:prstGeom>
        </p:spPr>
      </p:pic>
      <p:sp>
        <p:nvSpPr>
          <p:cNvPr id="3" name="Crescat Capital Firm Presentation | June 2020…">
            <a:extLst>
              <a:ext uri="{FF2B5EF4-FFF2-40B4-BE49-F238E27FC236}">
                <a16:creationId xmlns:a16="http://schemas.microsoft.com/office/drawing/2014/main" id="{3B44E813-472C-672F-E280-497898E04398}"/>
              </a:ext>
            </a:extLst>
          </p:cNvPr>
          <p:cNvSpPr txBox="1"/>
          <p:nvPr/>
        </p:nvSpPr>
        <p:spPr>
          <a:xfrm>
            <a:off x="15445019" y="10543165"/>
            <a:ext cx="4172955" cy="4145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884" tIns="41884" rIns="41884" bIns="41884" anchor="ctr">
            <a:spAutoFit/>
          </a:bodyPr>
          <a:lstStyle/>
          <a:p>
            <a:pPr defTabSz="753923">
              <a:defRPr sz="2600">
                <a:solidFill>
                  <a:srgbClr val="A38B2C"/>
                </a:solidFill>
                <a:latin typeface="Roboto"/>
                <a:ea typeface="Roboto"/>
                <a:cs typeface="Roboto"/>
                <a:sym typeface="Roboto"/>
              </a:defRPr>
            </a:pPr>
            <a:r>
              <a:rPr lang="en-US" sz="2144" dirty="0">
                <a:solidFill>
                  <a:schemeClr val="tx1">
                    <a:lumMod val="95000"/>
                    <a:lumOff val="5000"/>
                  </a:schemeClr>
                </a:solidFill>
              </a:rPr>
              <a:t>Precious Metals Presentation</a:t>
            </a:r>
          </a:p>
        </p:txBody>
      </p:sp>
    </p:spTree>
    <p:extLst>
      <p:ext uri="{BB962C8B-B14F-4D97-AF65-F5344CB8AC3E}">
        <p14:creationId xmlns:p14="http://schemas.microsoft.com/office/powerpoint/2010/main" val="41480997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18FB8-5EFC-53CB-58F4-96B12CBF7F53}"/>
            </a:ext>
          </a:extLst>
        </p:cNvPr>
        <p:cNvGrpSpPr/>
        <p:nvPr/>
      </p:nvGrpSpPr>
      <p:grpSpPr>
        <a:xfrm>
          <a:off x="0" y="0"/>
          <a:ext cx="0" cy="0"/>
          <a:chOff x="0" y="0"/>
          <a:chExt cx="0" cy="0"/>
        </a:xfrm>
      </p:grpSpPr>
      <p:pic>
        <p:nvPicPr>
          <p:cNvPr id="11" name="object 3">
            <a:extLst>
              <a:ext uri="{FF2B5EF4-FFF2-40B4-BE49-F238E27FC236}">
                <a16:creationId xmlns:a16="http://schemas.microsoft.com/office/drawing/2014/main" id="{6B755A66-ECBB-7E2A-C654-B933619B6003}"/>
              </a:ext>
            </a:extLst>
          </p:cNvPr>
          <p:cNvPicPr/>
          <p:nvPr/>
        </p:nvPicPr>
        <p:blipFill>
          <a:blip r:embed="rId2" cstate="print"/>
          <a:stretch>
            <a:fillRect/>
          </a:stretch>
        </p:blipFill>
        <p:spPr>
          <a:xfrm>
            <a:off x="0" y="0"/>
            <a:ext cx="20104099" cy="11308554"/>
          </a:xfrm>
          <a:prstGeom prst="rect">
            <a:avLst/>
          </a:prstGeom>
        </p:spPr>
      </p:pic>
      <p:sp>
        <p:nvSpPr>
          <p:cNvPr id="4" name="object 7">
            <a:extLst>
              <a:ext uri="{FF2B5EF4-FFF2-40B4-BE49-F238E27FC236}">
                <a16:creationId xmlns:a16="http://schemas.microsoft.com/office/drawing/2014/main" id="{72ADA85A-83C5-5A4D-C5AF-209EBF5B0D30}"/>
              </a:ext>
            </a:extLst>
          </p:cNvPr>
          <p:cNvSpPr/>
          <p:nvPr/>
        </p:nvSpPr>
        <p:spPr>
          <a:xfrm>
            <a:off x="16216584" y="3368675"/>
            <a:ext cx="2590800" cy="76200"/>
          </a:xfrm>
          <a:custGeom>
            <a:avLst/>
            <a:gdLst/>
            <a:ahLst/>
            <a:cxnLst/>
            <a:rect l="l" t="t" r="r" b="b"/>
            <a:pathLst>
              <a:path w="1299845" h="38100">
                <a:moveTo>
                  <a:pt x="1299227" y="0"/>
                </a:moveTo>
                <a:lnTo>
                  <a:pt x="0" y="0"/>
                </a:lnTo>
                <a:lnTo>
                  <a:pt x="0" y="37695"/>
                </a:lnTo>
                <a:lnTo>
                  <a:pt x="1299227" y="37695"/>
                </a:lnTo>
                <a:lnTo>
                  <a:pt x="1299227" y="0"/>
                </a:lnTo>
                <a:close/>
              </a:path>
            </a:pathLst>
          </a:custGeom>
          <a:solidFill>
            <a:srgbClr val="A28A2C"/>
          </a:solidFill>
        </p:spPr>
        <p:txBody>
          <a:bodyPr wrap="square" lIns="0" tIns="0" rIns="0" bIns="0" rtlCol="0"/>
          <a:lstStyle/>
          <a:p>
            <a:endParaRPr/>
          </a:p>
        </p:txBody>
      </p:sp>
      <p:pic>
        <p:nvPicPr>
          <p:cNvPr id="5" name="Picture 4" descr="A picture containing text, clipart&#10;&#10;Description automatically generated">
            <a:extLst>
              <a:ext uri="{FF2B5EF4-FFF2-40B4-BE49-F238E27FC236}">
                <a16:creationId xmlns:a16="http://schemas.microsoft.com/office/drawing/2014/main" id="{E333A5FD-6ED8-46F6-1329-775B0A4FDEE5}"/>
              </a:ext>
            </a:extLst>
          </p:cNvPr>
          <p:cNvPicPr>
            <a:picLocks noChangeAspect="1"/>
          </p:cNvPicPr>
          <p:nvPr/>
        </p:nvPicPr>
        <p:blipFill rotWithShape="1">
          <a:blip r:embed="rId3">
            <a:extLst>
              <a:ext uri="{28A0092B-C50C-407E-A947-70E740481C1C}">
                <a14:useLocalDpi xmlns:a14="http://schemas.microsoft.com/office/drawing/2010/main" val="0"/>
              </a:ext>
            </a:extLst>
          </a:blip>
          <a:srcRect r="74771"/>
          <a:stretch/>
        </p:blipFill>
        <p:spPr>
          <a:xfrm>
            <a:off x="16326348" y="1598368"/>
            <a:ext cx="2514600" cy="1280160"/>
          </a:xfrm>
          <a:prstGeom prst="rect">
            <a:avLst/>
          </a:prstGeom>
        </p:spPr>
      </p:pic>
      <p:sp>
        <p:nvSpPr>
          <p:cNvPr id="6" name="object 4">
            <a:extLst>
              <a:ext uri="{FF2B5EF4-FFF2-40B4-BE49-F238E27FC236}">
                <a16:creationId xmlns:a16="http://schemas.microsoft.com/office/drawing/2014/main" id="{3BFF6731-17B2-EADE-07F7-13B931BD338B}"/>
              </a:ext>
            </a:extLst>
          </p:cNvPr>
          <p:cNvSpPr txBox="1"/>
          <p:nvPr/>
        </p:nvSpPr>
        <p:spPr>
          <a:xfrm>
            <a:off x="15585605" y="3597275"/>
            <a:ext cx="4275431" cy="3214534"/>
          </a:xfrm>
          <a:prstGeom prst="rect">
            <a:avLst/>
          </a:prstGeom>
        </p:spPr>
        <p:txBody>
          <a:bodyPr vert="horz" wrap="square" lIns="0" tIns="12700" rIns="0" bIns="0" rtlCol="0">
            <a:spAutoFit/>
          </a:bodyPr>
          <a:lstStyle/>
          <a:p>
            <a:pPr marL="0" marR="0">
              <a:lnSpc>
                <a:spcPct val="107000"/>
              </a:lnSpc>
              <a:spcAft>
                <a:spcPts val="800"/>
              </a:spcAft>
            </a:pPr>
            <a:r>
              <a:rPr lang="en-US" sz="2800" dirty="0">
                <a:effectLst/>
                <a:latin typeface="Roboto Light" panose="02000000000000000000" pitchFamily="2" charset="0"/>
                <a:ea typeface="Roboto Light" panose="02000000000000000000" pitchFamily="2" charset="0"/>
                <a:cs typeface="Roboto Light" panose="02000000000000000000" pitchFamily="2" charset="0"/>
              </a:rPr>
              <a:t>No major economy in the world today is pursuing such an aggressive expansionary fiscal policy while shouldering an unsustainable cost of debt service. </a:t>
            </a:r>
          </a:p>
        </p:txBody>
      </p:sp>
      <p:sp>
        <p:nvSpPr>
          <p:cNvPr id="2" name="Slide Number Placeholder 1">
            <a:extLst>
              <a:ext uri="{FF2B5EF4-FFF2-40B4-BE49-F238E27FC236}">
                <a16:creationId xmlns:a16="http://schemas.microsoft.com/office/drawing/2014/main" id="{DC837BC2-6301-3DCE-AAC2-44D8DA8BAAB6}"/>
              </a:ext>
            </a:extLst>
          </p:cNvPr>
          <p:cNvSpPr>
            <a:spLocks noGrp="1"/>
          </p:cNvSpPr>
          <p:nvPr>
            <p:ph type="sldNum" sz="quarter" idx="7"/>
          </p:nvPr>
        </p:nvSpPr>
        <p:spPr/>
        <p:txBody>
          <a:bodyPr/>
          <a:lstStyle/>
          <a:p>
            <a:pPr marL="38100">
              <a:lnSpc>
                <a:spcPts val="1735"/>
              </a:lnSpc>
            </a:pPr>
            <a:fld id="{81D60167-4931-47E6-BA6A-407CBD079E47}" type="slidenum">
              <a:rPr lang="en-US" spc="15" smtClean="0"/>
              <a:t>21</a:t>
            </a:fld>
            <a:endParaRPr lang="en-US" spc="15" dirty="0"/>
          </a:p>
        </p:txBody>
      </p:sp>
      <p:pic>
        <p:nvPicPr>
          <p:cNvPr id="9" name="Picture 8">
            <a:extLst>
              <a:ext uri="{FF2B5EF4-FFF2-40B4-BE49-F238E27FC236}">
                <a16:creationId xmlns:a16="http://schemas.microsoft.com/office/drawing/2014/main" id="{B6D58150-B4DA-F599-9825-040C1C96531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96279" y="1014418"/>
            <a:ext cx="12920452" cy="8991863"/>
          </a:xfrm>
          <a:prstGeom prst="rect">
            <a:avLst/>
          </a:prstGeom>
        </p:spPr>
      </p:pic>
      <p:sp>
        <p:nvSpPr>
          <p:cNvPr id="3" name="Crescat Capital Firm Presentation | June 2020…">
            <a:extLst>
              <a:ext uri="{FF2B5EF4-FFF2-40B4-BE49-F238E27FC236}">
                <a16:creationId xmlns:a16="http://schemas.microsoft.com/office/drawing/2014/main" id="{2C4ABBE7-355A-0251-779D-DABA0F9352F1}"/>
              </a:ext>
            </a:extLst>
          </p:cNvPr>
          <p:cNvSpPr txBox="1"/>
          <p:nvPr/>
        </p:nvSpPr>
        <p:spPr>
          <a:xfrm>
            <a:off x="15445019" y="10543165"/>
            <a:ext cx="4172955" cy="4145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884" tIns="41884" rIns="41884" bIns="41884" anchor="ctr">
            <a:spAutoFit/>
          </a:bodyPr>
          <a:lstStyle/>
          <a:p>
            <a:pPr defTabSz="753923">
              <a:defRPr sz="2600">
                <a:solidFill>
                  <a:srgbClr val="A38B2C"/>
                </a:solidFill>
                <a:latin typeface="Roboto"/>
                <a:ea typeface="Roboto"/>
                <a:cs typeface="Roboto"/>
                <a:sym typeface="Roboto"/>
              </a:defRPr>
            </a:pPr>
            <a:r>
              <a:rPr lang="en-US" sz="2144" dirty="0">
                <a:solidFill>
                  <a:schemeClr val="tx1">
                    <a:lumMod val="95000"/>
                    <a:lumOff val="5000"/>
                  </a:schemeClr>
                </a:solidFill>
              </a:rPr>
              <a:t>Precious Metals Presentation</a:t>
            </a:r>
          </a:p>
        </p:txBody>
      </p:sp>
    </p:spTree>
    <p:extLst>
      <p:ext uri="{BB962C8B-B14F-4D97-AF65-F5344CB8AC3E}">
        <p14:creationId xmlns:p14="http://schemas.microsoft.com/office/powerpoint/2010/main" val="32929000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ject 3">
            <a:extLst>
              <a:ext uri="{FF2B5EF4-FFF2-40B4-BE49-F238E27FC236}">
                <a16:creationId xmlns:a16="http://schemas.microsoft.com/office/drawing/2014/main" id="{7D174F19-67E2-4814-8177-2A21CAF2D350}"/>
              </a:ext>
            </a:extLst>
          </p:cNvPr>
          <p:cNvPicPr/>
          <p:nvPr/>
        </p:nvPicPr>
        <p:blipFill>
          <a:blip r:embed="rId2" cstate="print"/>
          <a:stretch>
            <a:fillRect/>
          </a:stretch>
        </p:blipFill>
        <p:spPr>
          <a:xfrm>
            <a:off x="0" y="0"/>
            <a:ext cx="20104099" cy="11308554"/>
          </a:xfrm>
          <a:prstGeom prst="rect">
            <a:avLst/>
          </a:prstGeom>
        </p:spPr>
      </p:pic>
      <p:sp>
        <p:nvSpPr>
          <p:cNvPr id="4" name="object 7">
            <a:extLst>
              <a:ext uri="{FF2B5EF4-FFF2-40B4-BE49-F238E27FC236}">
                <a16:creationId xmlns:a16="http://schemas.microsoft.com/office/drawing/2014/main" id="{48E22566-47FB-4786-B916-94DC579E678B}"/>
              </a:ext>
            </a:extLst>
          </p:cNvPr>
          <p:cNvSpPr/>
          <p:nvPr/>
        </p:nvSpPr>
        <p:spPr>
          <a:xfrm>
            <a:off x="16216584" y="3368675"/>
            <a:ext cx="2590800" cy="76200"/>
          </a:xfrm>
          <a:custGeom>
            <a:avLst/>
            <a:gdLst/>
            <a:ahLst/>
            <a:cxnLst/>
            <a:rect l="l" t="t" r="r" b="b"/>
            <a:pathLst>
              <a:path w="1299845" h="38100">
                <a:moveTo>
                  <a:pt x="1299227" y="0"/>
                </a:moveTo>
                <a:lnTo>
                  <a:pt x="0" y="0"/>
                </a:lnTo>
                <a:lnTo>
                  <a:pt x="0" y="37695"/>
                </a:lnTo>
                <a:lnTo>
                  <a:pt x="1299227" y="37695"/>
                </a:lnTo>
                <a:lnTo>
                  <a:pt x="1299227" y="0"/>
                </a:lnTo>
                <a:close/>
              </a:path>
            </a:pathLst>
          </a:custGeom>
          <a:solidFill>
            <a:srgbClr val="A28A2C"/>
          </a:solidFill>
        </p:spPr>
        <p:txBody>
          <a:bodyPr wrap="square" lIns="0" tIns="0" rIns="0" bIns="0" rtlCol="0"/>
          <a:lstStyle/>
          <a:p>
            <a:endParaRPr/>
          </a:p>
        </p:txBody>
      </p:sp>
      <p:pic>
        <p:nvPicPr>
          <p:cNvPr id="5" name="Picture 4" descr="A picture containing text, clipart&#10;&#10;Description automatically generated">
            <a:extLst>
              <a:ext uri="{FF2B5EF4-FFF2-40B4-BE49-F238E27FC236}">
                <a16:creationId xmlns:a16="http://schemas.microsoft.com/office/drawing/2014/main" id="{3D9A3461-3329-42F9-8167-E7E9E11E0B5F}"/>
              </a:ext>
            </a:extLst>
          </p:cNvPr>
          <p:cNvPicPr>
            <a:picLocks noChangeAspect="1"/>
          </p:cNvPicPr>
          <p:nvPr/>
        </p:nvPicPr>
        <p:blipFill rotWithShape="1">
          <a:blip r:embed="rId3">
            <a:extLst>
              <a:ext uri="{28A0092B-C50C-407E-A947-70E740481C1C}">
                <a14:useLocalDpi xmlns:a14="http://schemas.microsoft.com/office/drawing/2010/main" val="0"/>
              </a:ext>
            </a:extLst>
          </a:blip>
          <a:srcRect r="74771"/>
          <a:stretch/>
        </p:blipFill>
        <p:spPr>
          <a:xfrm>
            <a:off x="16326348" y="1598368"/>
            <a:ext cx="2514600" cy="1280160"/>
          </a:xfrm>
          <a:prstGeom prst="rect">
            <a:avLst/>
          </a:prstGeom>
        </p:spPr>
      </p:pic>
      <p:sp>
        <p:nvSpPr>
          <p:cNvPr id="6" name="object 4">
            <a:extLst>
              <a:ext uri="{FF2B5EF4-FFF2-40B4-BE49-F238E27FC236}">
                <a16:creationId xmlns:a16="http://schemas.microsoft.com/office/drawing/2014/main" id="{CC338B03-27AE-47AB-820F-98602333E445}"/>
              </a:ext>
            </a:extLst>
          </p:cNvPr>
          <p:cNvSpPr txBox="1"/>
          <p:nvPr/>
        </p:nvSpPr>
        <p:spPr>
          <a:xfrm>
            <a:off x="15466628" y="3616379"/>
            <a:ext cx="4275431" cy="1331134"/>
          </a:xfrm>
          <a:prstGeom prst="rect">
            <a:avLst/>
          </a:prstGeom>
        </p:spPr>
        <p:txBody>
          <a:bodyPr vert="horz" wrap="square" lIns="0" tIns="12700" rIns="0" bIns="0" rtlCol="0">
            <a:spAutoFit/>
          </a:bodyPr>
          <a:lstStyle/>
          <a:p>
            <a:pPr algn="ctr" defTabSz="457200">
              <a:spcBef>
                <a:spcPts val="200"/>
              </a:spcBef>
              <a:defRPr sz="3400">
                <a:solidFill>
                  <a:srgbClr val="5E5E5E"/>
                </a:solidFill>
                <a:latin typeface="Roboto Light"/>
                <a:ea typeface="Roboto Light"/>
                <a:cs typeface="Roboto Light"/>
                <a:sym typeface="Roboto Light"/>
              </a:defRPr>
            </a:pPr>
            <a:r>
              <a:rPr lang="en-US" sz="2800" dirty="0">
                <a:solidFill>
                  <a:schemeClr val="tx1">
                    <a:lumMod val="95000"/>
                    <a:lumOff val="5000"/>
                  </a:schemeClr>
                </a:solidFill>
                <a:latin typeface="Roboto Light"/>
                <a:ea typeface="Roboto Light"/>
                <a:sym typeface="Roboto Light"/>
              </a:rPr>
              <a:t>Treasuries are no longer the safest alternative. </a:t>
            </a:r>
          </a:p>
          <a:p>
            <a:pPr algn="ctr" defTabSz="457200">
              <a:spcBef>
                <a:spcPts val="200"/>
              </a:spcBef>
              <a:defRPr sz="3400">
                <a:solidFill>
                  <a:srgbClr val="5E5E5E"/>
                </a:solidFill>
                <a:latin typeface="Roboto Light"/>
                <a:ea typeface="Roboto Light"/>
                <a:cs typeface="Roboto Light"/>
                <a:sym typeface="Roboto Light"/>
              </a:defRPr>
            </a:pPr>
            <a:endParaRPr lang="en-US" sz="2800" dirty="0">
              <a:solidFill>
                <a:schemeClr val="tx1">
                  <a:lumMod val="95000"/>
                  <a:lumOff val="5000"/>
                </a:schemeClr>
              </a:solidFill>
              <a:latin typeface="Roboto Light"/>
              <a:ea typeface="Roboto Light"/>
              <a:sym typeface="Roboto Light"/>
            </a:endParaRPr>
          </a:p>
        </p:txBody>
      </p:sp>
      <p:sp>
        <p:nvSpPr>
          <p:cNvPr id="2" name="Slide Number Placeholder 1">
            <a:extLst>
              <a:ext uri="{FF2B5EF4-FFF2-40B4-BE49-F238E27FC236}">
                <a16:creationId xmlns:a16="http://schemas.microsoft.com/office/drawing/2014/main" id="{939B5628-8835-414D-82CE-F385D52FE991}"/>
              </a:ext>
            </a:extLst>
          </p:cNvPr>
          <p:cNvSpPr>
            <a:spLocks noGrp="1"/>
          </p:cNvSpPr>
          <p:nvPr>
            <p:ph type="sldNum" sz="quarter" idx="7"/>
          </p:nvPr>
        </p:nvSpPr>
        <p:spPr/>
        <p:txBody>
          <a:bodyPr/>
          <a:lstStyle/>
          <a:p>
            <a:pPr marL="38100">
              <a:lnSpc>
                <a:spcPts val="1735"/>
              </a:lnSpc>
            </a:pPr>
            <a:fld id="{81D60167-4931-47E6-BA6A-407CBD079E47}" type="slidenum">
              <a:rPr lang="en-US" spc="15" smtClean="0"/>
              <a:t>22</a:t>
            </a:fld>
            <a:endParaRPr lang="en-US" spc="15" dirty="0"/>
          </a:p>
        </p:txBody>
      </p:sp>
      <p:sp>
        <p:nvSpPr>
          <p:cNvPr id="12" name="Crescat Capital Firm Presentation | June 2020…">
            <a:extLst>
              <a:ext uri="{FF2B5EF4-FFF2-40B4-BE49-F238E27FC236}">
                <a16:creationId xmlns:a16="http://schemas.microsoft.com/office/drawing/2014/main" id="{03B6B78A-1535-7E41-9032-509731297F9B}"/>
              </a:ext>
            </a:extLst>
          </p:cNvPr>
          <p:cNvSpPr txBox="1"/>
          <p:nvPr/>
        </p:nvSpPr>
        <p:spPr>
          <a:xfrm>
            <a:off x="15445019" y="10543165"/>
            <a:ext cx="4172955" cy="4145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884" tIns="41884" rIns="41884" bIns="41884" anchor="ctr">
            <a:spAutoFit/>
          </a:bodyPr>
          <a:lstStyle/>
          <a:p>
            <a:pPr defTabSz="753923">
              <a:defRPr sz="2600">
                <a:solidFill>
                  <a:srgbClr val="A38B2C"/>
                </a:solidFill>
                <a:latin typeface="Roboto"/>
                <a:ea typeface="Roboto"/>
                <a:cs typeface="Roboto"/>
                <a:sym typeface="Roboto"/>
              </a:defRPr>
            </a:pPr>
            <a:r>
              <a:rPr lang="en-US" sz="2144" dirty="0">
                <a:solidFill>
                  <a:schemeClr val="tx1">
                    <a:lumMod val="95000"/>
                    <a:lumOff val="5000"/>
                  </a:schemeClr>
                </a:solidFill>
              </a:rPr>
              <a:t>Precious Metals Presentation </a:t>
            </a:r>
          </a:p>
        </p:txBody>
      </p:sp>
      <p:pic>
        <p:nvPicPr>
          <p:cNvPr id="9" name="Picture 8">
            <a:extLst>
              <a:ext uri="{FF2B5EF4-FFF2-40B4-BE49-F238E27FC236}">
                <a16:creationId xmlns:a16="http://schemas.microsoft.com/office/drawing/2014/main" id="{EFC96D78-03DF-7AB4-E40F-D06AB0AC1040}"/>
              </a:ext>
            </a:extLst>
          </p:cNvPr>
          <p:cNvPicPr>
            <a:picLocks noChangeAspect="1"/>
          </p:cNvPicPr>
          <p:nvPr/>
        </p:nvPicPr>
        <p:blipFill>
          <a:blip r:embed="rId4"/>
          <a:stretch>
            <a:fillRect/>
          </a:stretch>
        </p:blipFill>
        <p:spPr>
          <a:xfrm>
            <a:off x="1517650" y="701675"/>
            <a:ext cx="13677711" cy="9617350"/>
          </a:xfrm>
          <a:prstGeom prst="rect">
            <a:avLst/>
          </a:prstGeom>
        </p:spPr>
      </p:pic>
    </p:spTree>
    <p:extLst>
      <p:ext uri="{BB962C8B-B14F-4D97-AF65-F5344CB8AC3E}">
        <p14:creationId xmlns:p14="http://schemas.microsoft.com/office/powerpoint/2010/main" val="40549195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ject 3">
            <a:extLst>
              <a:ext uri="{FF2B5EF4-FFF2-40B4-BE49-F238E27FC236}">
                <a16:creationId xmlns:a16="http://schemas.microsoft.com/office/drawing/2014/main" id="{7D174F19-67E2-4814-8177-2A21CAF2D350}"/>
              </a:ext>
            </a:extLst>
          </p:cNvPr>
          <p:cNvPicPr/>
          <p:nvPr/>
        </p:nvPicPr>
        <p:blipFill>
          <a:blip r:embed="rId2" cstate="print"/>
          <a:stretch>
            <a:fillRect/>
          </a:stretch>
        </p:blipFill>
        <p:spPr>
          <a:xfrm>
            <a:off x="-16182" y="796"/>
            <a:ext cx="20104099" cy="11308554"/>
          </a:xfrm>
          <a:prstGeom prst="rect">
            <a:avLst/>
          </a:prstGeom>
        </p:spPr>
      </p:pic>
      <p:sp>
        <p:nvSpPr>
          <p:cNvPr id="4" name="object 7">
            <a:extLst>
              <a:ext uri="{FF2B5EF4-FFF2-40B4-BE49-F238E27FC236}">
                <a16:creationId xmlns:a16="http://schemas.microsoft.com/office/drawing/2014/main" id="{48E22566-47FB-4786-B916-94DC579E678B}"/>
              </a:ext>
            </a:extLst>
          </p:cNvPr>
          <p:cNvSpPr/>
          <p:nvPr/>
        </p:nvSpPr>
        <p:spPr>
          <a:xfrm>
            <a:off x="16216584" y="3368675"/>
            <a:ext cx="2590800" cy="76200"/>
          </a:xfrm>
          <a:custGeom>
            <a:avLst/>
            <a:gdLst/>
            <a:ahLst/>
            <a:cxnLst/>
            <a:rect l="l" t="t" r="r" b="b"/>
            <a:pathLst>
              <a:path w="1299845" h="38100">
                <a:moveTo>
                  <a:pt x="1299227" y="0"/>
                </a:moveTo>
                <a:lnTo>
                  <a:pt x="0" y="0"/>
                </a:lnTo>
                <a:lnTo>
                  <a:pt x="0" y="37695"/>
                </a:lnTo>
                <a:lnTo>
                  <a:pt x="1299227" y="37695"/>
                </a:lnTo>
                <a:lnTo>
                  <a:pt x="1299227" y="0"/>
                </a:lnTo>
                <a:close/>
              </a:path>
            </a:pathLst>
          </a:custGeom>
          <a:solidFill>
            <a:srgbClr val="A28A2C"/>
          </a:solidFill>
        </p:spPr>
        <p:txBody>
          <a:bodyPr wrap="square" lIns="0" tIns="0" rIns="0" bIns="0" rtlCol="0"/>
          <a:lstStyle/>
          <a:p>
            <a:endParaRPr/>
          </a:p>
        </p:txBody>
      </p:sp>
      <p:pic>
        <p:nvPicPr>
          <p:cNvPr id="5" name="Picture 4" descr="A picture containing text, clipart&#10;&#10;Description automatically generated">
            <a:extLst>
              <a:ext uri="{FF2B5EF4-FFF2-40B4-BE49-F238E27FC236}">
                <a16:creationId xmlns:a16="http://schemas.microsoft.com/office/drawing/2014/main" id="{3D9A3461-3329-42F9-8167-E7E9E11E0B5F}"/>
              </a:ext>
            </a:extLst>
          </p:cNvPr>
          <p:cNvPicPr>
            <a:picLocks noChangeAspect="1"/>
          </p:cNvPicPr>
          <p:nvPr/>
        </p:nvPicPr>
        <p:blipFill rotWithShape="1">
          <a:blip r:embed="rId3">
            <a:extLst>
              <a:ext uri="{28A0092B-C50C-407E-A947-70E740481C1C}">
                <a14:useLocalDpi xmlns:a14="http://schemas.microsoft.com/office/drawing/2010/main" val="0"/>
              </a:ext>
            </a:extLst>
          </a:blip>
          <a:srcRect r="74771"/>
          <a:stretch/>
        </p:blipFill>
        <p:spPr>
          <a:xfrm>
            <a:off x="16326348" y="1598368"/>
            <a:ext cx="2514600" cy="1280160"/>
          </a:xfrm>
          <a:prstGeom prst="rect">
            <a:avLst/>
          </a:prstGeom>
        </p:spPr>
      </p:pic>
      <p:sp>
        <p:nvSpPr>
          <p:cNvPr id="6" name="object 4">
            <a:extLst>
              <a:ext uri="{FF2B5EF4-FFF2-40B4-BE49-F238E27FC236}">
                <a16:creationId xmlns:a16="http://schemas.microsoft.com/office/drawing/2014/main" id="{CC338B03-27AE-47AB-820F-98602333E445}"/>
              </a:ext>
            </a:extLst>
          </p:cNvPr>
          <p:cNvSpPr txBox="1"/>
          <p:nvPr/>
        </p:nvSpPr>
        <p:spPr>
          <a:xfrm>
            <a:off x="15919450" y="3640418"/>
            <a:ext cx="3581400" cy="4321696"/>
          </a:xfrm>
          <a:prstGeom prst="rect">
            <a:avLst/>
          </a:prstGeom>
        </p:spPr>
        <p:txBody>
          <a:bodyPr vert="horz" wrap="square" lIns="0" tIns="12700" rIns="0" bIns="0" rtlCol="0">
            <a:spAutoFit/>
          </a:bodyPr>
          <a:lstStyle/>
          <a:p>
            <a:pPr algn="l"/>
            <a:r>
              <a:rPr lang="en-US" sz="2800" b="0" i="0" dirty="0">
                <a:solidFill>
                  <a:schemeClr val="tx1">
                    <a:lumMod val="95000"/>
                    <a:lumOff val="5000"/>
                  </a:schemeClr>
                </a:solidFill>
                <a:effectLst/>
                <a:latin typeface="Roboto Light" panose="02000000000000000000" pitchFamily="2" charset="0"/>
                <a:ea typeface="Roboto Light" panose="02000000000000000000" pitchFamily="2" charset="0"/>
              </a:rPr>
              <a:t>If the rationale for buying Treasuries is solely based on the premise that the system cannot endure substantially higher interest rates, then gold would be a far superior choice.</a:t>
            </a:r>
            <a:br>
              <a:rPr lang="en-US" sz="2800" b="0" i="0" dirty="0">
                <a:solidFill>
                  <a:srgbClr val="494949"/>
                </a:solidFill>
                <a:effectLst/>
                <a:latin typeface="Open Sans" panose="020B0606030504020204" pitchFamily="34" charset="0"/>
              </a:rPr>
            </a:br>
            <a:endParaRPr lang="en-US" sz="2800" dirty="0">
              <a:solidFill>
                <a:srgbClr val="5E5E5E"/>
              </a:solidFill>
              <a:latin typeface="Roboto Light" panose="02000000000000000000" pitchFamily="2" charset="0"/>
              <a:ea typeface="Roboto Light" panose="02000000000000000000" pitchFamily="2" charset="0"/>
              <a:cs typeface="Trebuchet MS"/>
            </a:endParaRPr>
          </a:p>
        </p:txBody>
      </p:sp>
      <p:sp>
        <p:nvSpPr>
          <p:cNvPr id="2" name="Slide Number Placeholder 1">
            <a:extLst>
              <a:ext uri="{FF2B5EF4-FFF2-40B4-BE49-F238E27FC236}">
                <a16:creationId xmlns:a16="http://schemas.microsoft.com/office/drawing/2014/main" id="{939B5628-8835-414D-82CE-F385D52FE991}"/>
              </a:ext>
            </a:extLst>
          </p:cNvPr>
          <p:cNvSpPr>
            <a:spLocks noGrp="1"/>
          </p:cNvSpPr>
          <p:nvPr>
            <p:ph type="sldNum" sz="quarter" idx="7"/>
          </p:nvPr>
        </p:nvSpPr>
        <p:spPr/>
        <p:txBody>
          <a:bodyPr/>
          <a:lstStyle/>
          <a:p>
            <a:pPr marL="38100">
              <a:lnSpc>
                <a:spcPts val="1735"/>
              </a:lnSpc>
            </a:pPr>
            <a:fld id="{81D60167-4931-47E6-BA6A-407CBD079E47}" type="slidenum">
              <a:rPr lang="en-US" spc="15" smtClean="0"/>
              <a:t>23</a:t>
            </a:fld>
            <a:endParaRPr lang="en-US" spc="15" dirty="0"/>
          </a:p>
        </p:txBody>
      </p:sp>
      <p:sp>
        <p:nvSpPr>
          <p:cNvPr id="12" name="Crescat Capital Firm Presentation | June 2020…">
            <a:extLst>
              <a:ext uri="{FF2B5EF4-FFF2-40B4-BE49-F238E27FC236}">
                <a16:creationId xmlns:a16="http://schemas.microsoft.com/office/drawing/2014/main" id="{38405139-ECE5-234C-8CD8-30B45918A55E}"/>
              </a:ext>
            </a:extLst>
          </p:cNvPr>
          <p:cNvSpPr txBox="1"/>
          <p:nvPr/>
        </p:nvSpPr>
        <p:spPr>
          <a:xfrm>
            <a:off x="15445019" y="10543165"/>
            <a:ext cx="4172955" cy="4145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884" tIns="41884" rIns="41884" bIns="41884" anchor="ctr">
            <a:spAutoFit/>
          </a:bodyPr>
          <a:lstStyle/>
          <a:p>
            <a:pPr defTabSz="753923">
              <a:defRPr sz="2600">
                <a:solidFill>
                  <a:srgbClr val="A38B2C"/>
                </a:solidFill>
                <a:latin typeface="Roboto"/>
                <a:ea typeface="Roboto"/>
                <a:cs typeface="Roboto"/>
                <a:sym typeface="Roboto"/>
              </a:defRPr>
            </a:pPr>
            <a:r>
              <a:rPr lang="en-US" sz="2144" dirty="0">
                <a:solidFill>
                  <a:schemeClr val="tx1">
                    <a:lumMod val="95000"/>
                    <a:lumOff val="5000"/>
                  </a:schemeClr>
                </a:solidFill>
              </a:rPr>
              <a:t>Precious Metals Presentation </a:t>
            </a:r>
          </a:p>
        </p:txBody>
      </p:sp>
      <p:pic>
        <p:nvPicPr>
          <p:cNvPr id="7" name="Picture 6">
            <a:extLst>
              <a:ext uri="{FF2B5EF4-FFF2-40B4-BE49-F238E27FC236}">
                <a16:creationId xmlns:a16="http://schemas.microsoft.com/office/drawing/2014/main" id="{3DF2B059-B7AE-8501-A690-CE76CA527969}"/>
              </a:ext>
            </a:extLst>
          </p:cNvPr>
          <p:cNvPicPr>
            <a:picLocks noChangeAspect="1"/>
          </p:cNvPicPr>
          <p:nvPr/>
        </p:nvPicPr>
        <p:blipFill>
          <a:blip r:embed="rId4"/>
          <a:stretch>
            <a:fillRect/>
          </a:stretch>
        </p:blipFill>
        <p:spPr>
          <a:xfrm>
            <a:off x="1224325" y="701675"/>
            <a:ext cx="13711726" cy="9751661"/>
          </a:xfrm>
          <a:prstGeom prst="rect">
            <a:avLst/>
          </a:prstGeom>
        </p:spPr>
      </p:pic>
    </p:spTree>
    <p:extLst>
      <p:ext uri="{BB962C8B-B14F-4D97-AF65-F5344CB8AC3E}">
        <p14:creationId xmlns:p14="http://schemas.microsoft.com/office/powerpoint/2010/main" val="12728194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ject 3">
            <a:extLst>
              <a:ext uri="{FF2B5EF4-FFF2-40B4-BE49-F238E27FC236}">
                <a16:creationId xmlns:a16="http://schemas.microsoft.com/office/drawing/2014/main" id="{7D174F19-67E2-4814-8177-2A21CAF2D350}"/>
              </a:ext>
            </a:extLst>
          </p:cNvPr>
          <p:cNvPicPr/>
          <p:nvPr/>
        </p:nvPicPr>
        <p:blipFill>
          <a:blip r:embed="rId2" cstate="print"/>
          <a:stretch>
            <a:fillRect/>
          </a:stretch>
        </p:blipFill>
        <p:spPr>
          <a:xfrm>
            <a:off x="3590" y="-13145"/>
            <a:ext cx="20104099" cy="11308554"/>
          </a:xfrm>
          <a:prstGeom prst="rect">
            <a:avLst/>
          </a:prstGeom>
        </p:spPr>
      </p:pic>
      <p:sp>
        <p:nvSpPr>
          <p:cNvPr id="4" name="object 7">
            <a:extLst>
              <a:ext uri="{FF2B5EF4-FFF2-40B4-BE49-F238E27FC236}">
                <a16:creationId xmlns:a16="http://schemas.microsoft.com/office/drawing/2014/main" id="{48E22566-47FB-4786-B916-94DC579E678B}"/>
              </a:ext>
            </a:extLst>
          </p:cNvPr>
          <p:cNvSpPr/>
          <p:nvPr/>
        </p:nvSpPr>
        <p:spPr>
          <a:xfrm>
            <a:off x="16216584" y="3368675"/>
            <a:ext cx="2590800" cy="76200"/>
          </a:xfrm>
          <a:custGeom>
            <a:avLst/>
            <a:gdLst/>
            <a:ahLst/>
            <a:cxnLst/>
            <a:rect l="l" t="t" r="r" b="b"/>
            <a:pathLst>
              <a:path w="1299845" h="38100">
                <a:moveTo>
                  <a:pt x="1299227" y="0"/>
                </a:moveTo>
                <a:lnTo>
                  <a:pt x="0" y="0"/>
                </a:lnTo>
                <a:lnTo>
                  <a:pt x="0" y="37695"/>
                </a:lnTo>
                <a:lnTo>
                  <a:pt x="1299227" y="37695"/>
                </a:lnTo>
                <a:lnTo>
                  <a:pt x="1299227" y="0"/>
                </a:lnTo>
                <a:close/>
              </a:path>
            </a:pathLst>
          </a:custGeom>
          <a:solidFill>
            <a:srgbClr val="A28A2C"/>
          </a:solidFill>
        </p:spPr>
        <p:txBody>
          <a:bodyPr wrap="square" lIns="0" tIns="0" rIns="0" bIns="0" rtlCol="0"/>
          <a:lstStyle/>
          <a:p>
            <a:endParaRPr/>
          </a:p>
        </p:txBody>
      </p:sp>
      <p:pic>
        <p:nvPicPr>
          <p:cNvPr id="5" name="Picture 4" descr="A picture containing text, clipart&#10;&#10;Description automatically generated">
            <a:extLst>
              <a:ext uri="{FF2B5EF4-FFF2-40B4-BE49-F238E27FC236}">
                <a16:creationId xmlns:a16="http://schemas.microsoft.com/office/drawing/2014/main" id="{3D9A3461-3329-42F9-8167-E7E9E11E0B5F}"/>
              </a:ext>
            </a:extLst>
          </p:cNvPr>
          <p:cNvPicPr>
            <a:picLocks noChangeAspect="1"/>
          </p:cNvPicPr>
          <p:nvPr/>
        </p:nvPicPr>
        <p:blipFill rotWithShape="1">
          <a:blip r:embed="rId3">
            <a:extLst>
              <a:ext uri="{28A0092B-C50C-407E-A947-70E740481C1C}">
                <a14:useLocalDpi xmlns:a14="http://schemas.microsoft.com/office/drawing/2010/main" val="0"/>
              </a:ext>
            </a:extLst>
          </a:blip>
          <a:srcRect r="74771"/>
          <a:stretch/>
        </p:blipFill>
        <p:spPr>
          <a:xfrm>
            <a:off x="16326348" y="1598368"/>
            <a:ext cx="2514600" cy="1280160"/>
          </a:xfrm>
          <a:prstGeom prst="rect">
            <a:avLst/>
          </a:prstGeom>
        </p:spPr>
      </p:pic>
      <p:sp>
        <p:nvSpPr>
          <p:cNvPr id="6" name="object 4">
            <a:extLst>
              <a:ext uri="{FF2B5EF4-FFF2-40B4-BE49-F238E27FC236}">
                <a16:creationId xmlns:a16="http://schemas.microsoft.com/office/drawing/2014/main" id="{CC338B03-27AE-47AB-820F-98602333E445}"/>
              </a:ext>
            </a:extLst>
          </p:cNvPr>
          <p:cNvSpPr txBox="1"/>
          <p:nvPr/>
        </p:nvSpPr>
        <p:spPr>
          <a:xfrm>
            <a:off x="15919450" y="3640418"/>
            <a:ext cx="3185068" cy="3029034"/>
          </a:xfrm>
          <a:prstGeom prst="rect">
            <a:avLst/>
          </a:prstGeom>
        </p:spPr>
        <p:txBody>
          <a:bodyPr vert="horz" wrap="square" lIns="0" tIns="12700" rIns="0" bIns="0" rtlCol="0">
            <a:spAutoFit/>
          </a:bodyPr>
          <a:lstStyle/>
          <a:p>
            <a:pPr marL="12700" marR="5080" algn="ctr">
              <a:lnSpc>
                <a:spcPct val="100000"/>
              </a:lnSpc>
              <a:spcBef>
                <a:spcPts val="100"/>
              </a:spcBef>
            </a:pPr>
            <a:r>
              <a:rPr lang="en-US" sz="2800" dirty="0">
                <a:solidFill>
                  <a:schemeClr val="tx1">
                    <a:lumMod val="95000"/>
                    <a:lumOff val="5000"/>
                  </a:schemeClr>
                </a:solidFill>
                <a:latin typeface="Roboto Light" panose="02000000000000000000" pitchFamily="2" charset="0"/>
                <a:ea typeface="Roboto Light" panose="02000000000000000000" pitchFamily="2" charset="0"/>
                <a:cs typeface="Trebuchet MS"/>
              </a:rPr>
              <a:t>The commodity-to-equity ratio is a setup like the early 1970s and early 2000s but from an even bigger imbalance.</a:t>
            </a:r>
          </a:p>
        </p:txBody>
      </p:sp>
      <p:sp>
        <p:nvSpPr>
          <p:cNvPr id="2" name="Slide Number Placeholder 1">
            <a:extLst>
              <a:ext uri="{FF2B5EF4-FFF2-40B4-BE49-F238E27FC236}">
                <a16:creationId xmlns:a16="http://schemas.microsoft.com/office/drawing/2014/main" id="{939B5628-8835-414D-82CE-F385D52FE991}"/>
              </a:ext>
            </a:extLst>
          </p:cNvPr>
          <p:cNvSpPr>
            <a:spLocks noGrp="1"/>
          </p:cNvSpPr>
          <p:nvPr>
            <p:ph type="sldNum" sz="quarter" idx="7"/>
          </p:nvPr>
        </p:nvSpPr>
        <p:spPr/>
        <p:txBody>
          <a:bodyPr/>
          <a:lstStyle/>
          <a:p>
            <a:pPr marL="38100">
              <a:lnSpc>
                <a:spcPts val="1735"/>
              </a:lnSpc>
            </a:pPr>
            <a:fld id="{81D60167-4931-47E6-BA6A-407CBD079E47}" type="slidenum">
              <a:rPr lang="en-US" spc="15" smtClean="0"/>
              <a:t>24</a:t>
            </a:fld>
            <a:endParaRPr lang="en-US" spc="15" dirty="0"/>
          </a:p>
        </p:txBody>
      </p:sp>
      <p:sp>
        <p:nvSpPr>
          <p:cNvPr id="15" name="Crescat Capital Firm Presentation | June 2020…">
            <a:extLst>
              <a:ext uri="{FF2B5EF4-FFF2-40B4-BE49-F238E27FC236}">
                <a16:creationId xmlns:a16="http://schemas.microsoft.com/office/drawing/2014/main" id="{58760F44-8F63-974F-A31C-DB4F350666B0}"/>
              </a:ext>
            </a:extLst>
          </p:cNvPr>
          <p:cNvSpPr txBox="1"/>
          <p:nvPr/>
        </p:nvSpPr>
        <p:spPr>
          <a:xfrm>
            <a:off x="15445019" y="10543165"/>
            <a:ext cx="4172955" cy="4145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884" tIns="41884" rIns="41884" bIns="41884" anchor="ctr">
            <a:spAutoFit/>
          </a:bodyPr>
          <a:lstStyle/>
          <a:p>
            <a:pPr defTabSz="753923">
              <a:defRPr sz="2600">
                <a:solidFill>
                  <a:srgbClr val="A38B2C"/>
                </a:solidFill>
                <a:latin typeface="Roboto"/>
                <a:ea typeface="Roboto"/>
                <a:cs typeface="Roboto"/>
                <a:sym typeface="Roboto"/>
              </a:defRPr>
            </a:pPr>
            <a:r>
              <a:rPr lang="en-US" sz="2144" dirty="0">
                <a:solidFill>
                  <a:schemeClr val="tx1">
                    <a:lumMod val="95000"/>
                    <a:lumOff val="5000"/>
                  </a:schemeClr>
                </a:solidFill>
              </a:rPr>
              <a:t>Precious Metals Presentation </a:t>
            </a:r>
          </a:p>
        </p:txBody>
      </p:sp>
      <p:pic>
        <p:nvPicPr>
          <p:cNvPr id="13" name="Picture 12">
            <a:extLst>
              <a:ext uri="{FF2B5EF4-FFF2-40B4-BE49-F238E27FC236}">
                <a16:creationId xmlns:a16="http://schemas.microsoft.com/office/drawing/2014/main" id="{AB14AF75-0E4B-0B6D-45CC-53DEEC8B58F3}"/>
              </a:ext>
            </a:extLst>
          </p:cNvPr>
          <p:cNvPicPr>
            <a:picLocks noChangeAspect="1"/>
          </p:cNvPicPr>
          <p:nvPr/>
        </p:nvPicPr>
        <p:blipFill>
          <a:blip r:embed="rId4"/>
          <a:stretch>
            <a:fillRect/>
          </a:stretch>
        </p:blipFill>
        <p:spPr>
          <a:xfrm>
            <a:off x="996023" y="621290"/>
            <a:ext cx="14091353" cy="9921875"/>
          </a:xfrm>
          <a:prstGeom prst="rect">
            <a:avLst/>
          </a:prstGeom>
        </p:spPr>
      </p:pic>
    </p:spTree>
    <p:extLst>
      <p:ext uri="{BB962C8B-B14F-4D97-AF65-F5344CB8AC3E}">
        <p14:creationId xmlns:p14="http://schemas.microsoft.com/office/powerpoint/2010/main" val="8341730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ject 3">
            <a:extLst>
              <a:ext uri="{FF2B5EF4-FFF2-40B4-BE49-F238E27FC236}">
                <a16:creationId xmlns:a16="http://schemas.microsoft.com/office/drawing/2014/main" id="{7D174F19-67E2-4814-8177-2A21CAF2D350}"/>
              </a:ext>
            </a:extLst>
          </p:cNvPr>
          <p:cNvPicPr/>
          <p:nvPr/>
        </p:nvPicPr>
        <p:blipFill>
          <a:blip r:embed="rId2" cstate="print"/>
          <a:stretch>
            <a:fillRect/>
          </a:stretch>
        </p:blipFill>
        <p:spPr>
          <a:xfrm>
            <a:off x="1" y="0"/>
            <a:ext cx="20104099" cy="11308554"/>
          </a:xfrm>
          <a:prstGeom prst="rect">
            <a:avLst/>
          </a:prstGeom>
        </p:spPr>
      </p:pic>
      <p:sp>
        <p:nvSpPr>
          <p:cNvPr id="4" name="object 7">
            <a:extLst>
              <a:ext uri="{FF2B5EF4-FFF2-40B4-BE49-F238E27FC236}">
                <a16:creationId xmlns:a16="http://schemas.microsoft.com/office/drawing/2014/main" id="{48E22566-47FB-4786-B916-94DC579E678B}"/>
              </a:ext>
            </a:extLst>
          </p:cNvPr>
          <p:cNvSpPr/>
          <p:nvPr/>
        </p:nvSpPr>
        <p:spPr>
          <a:xfrm>
            <a:off x="16216584" y="3368675"/>
            <a:ext cx="2590800" cy="76200"/>
          </a:xfrm>
          <a:custGeom>
            <a:avLst/>
            <a:gdLst/>
            <a:ahLst/>
            <a:cxnLst/>
            <a:rect l="l" t="t" r="r" b="b"/>
            <a:pathLst>
              <a:path w="1299845" h="38100">
                <a:moveTo>
                  <a:pt x="1299227" y="0"/>
                </a:moveTo>
                <a:lnTo>
                  <a:pt x="0" y="0"/>
                </a:lnTo>
                <a:lnTo>
                  <a:pt x="0" y="37695"/>
                </a:lnTo>
                <a:lnTo>
                  <a:pt x="1299227" y="37695"/>
                </a:lnTo>
                <a:lnTo>
                  <a:pt x="1299227" y="0"/>
                </a:lnTo>
                <a:close/>
              </a:path>
            </a:pathLst>
          </a:custGeom>
          <a:solidFill>
            <a:srgbClr val="A28A2C"/>
          </a:solidFill>
        </p:spPr>
        <p:txBody>
          <a:bodyPr wrap="square" lIns="0" tIns="0" rIns="0" bIns="0" rtlCol="0"/>
          <a:lstStyle/>
          <a:p>
            <a:endParaRPr/>
          </a:p>
        </p:txBody>
      </p:sp>
      <p:pic>
        <p:nvPicPr>
          <p:cNvPr id="5" name="Picture 4" descr="A picture containing text, clipart&#10;&#10;Description automatically generated">
            <a:extLst>
              <a:ext uri="{FF2B5EF4-FFF2-40B4-BE49-F238E27FC236}">
                <a16:creationId xmlns:a16="http://schemas.microsoft.com/office/drawing/2014/main" id="{3D9A3461-3329-42F9-8167-E7E9E11E0B5F}"/>
              </a:ext>
            </a:extLst>
          </p:cNvPr>
          <p:cNvPicPr>
            <a:picLocks noChangeAspect="1"/>
          </p:cNvPicPr>
          <p:nvPr/>
        </p:nvPicPr>
        <p:blipFill rotWithShape="1">
          <a:blip r:embed="rId3">
            <a:extLst>
              <a:ext uri="{28A0092B-C50C-407E-A947-70E740481C1C}">
                <a14:useLocalDpi xmlns:a14="http://schemas.microsoft.com/office/drawing/2010/main" val="0"/>
              </a:ext>
            </a:extLst>
          </a:blip>
          <a:srcRect r="74771"/>
          <a:stretch/>
        </p:blipFill>
        <p:spPr>
          <a:xfrm>
            <a:off x="16326348" y="1598368"/>
            <a:ext cx="2514600" cy="1280160"/>
          </a:xfrm>
          <a:prstGeom prst="rect">
            <a:avLst/>
          </a:prstGeom>
        </p:spPr>
      </p:pic>
      <p:sp>
        <p:nvSpPr>
          <p:cNvPr id="6" name="object 4">
            <a:extLst>
              <a:ext uri="{FF2B5EF4-FFF2-40B4-BE49-F238E27FC236}">
                <a16:creationId xmlns:a16="http://schemas.microsoft.com/office/drawing/2014/main" id="{CC338B03-27AE-47AB-820F-98602333E445}"/>
              </a:ext>
            </a:extLst>
          </p:cNvPr>
          <p:cNvSpPr txBox="1"/>
          <p:nvPr/>
        </p:nvSpPr>
        <p:spPr>
          <a:xfrm>
            <a:off x="15869148" y="3790200"/>
            <a:ext cx="3631702" cy="4752583"/>
          </a:xfrm>
          <a:prstGeom prst="rect">
            <a:avLst/>
          </a:prstGeom>
        </p:spPr>
        <p:txBody>
          <a:bodyPr vert="horz" wrap="square" lIns="0" tIns="12700" rIns="0" bIns="0" rtlCol="0">
            <a:spAutoFit/>
          </a:bodyPr>
          <a:lstStyle/>
          <a:p>
            <a:pPr algn="ctr"/>
            <a:r>
              <a:rPr lang="en-US" sz="2800" dirty="0">
                <a:effectLst/>
                <a:latin typeface="Roboto Light" panose="02000000000000000000" pitchFamily="2" charset="0"/>
                <a:ea typeface="Roboto Light" panose="02000000000000000000" pitchFamily="2" charset="0"/>
                <a:cs typeface="Times New Roman" panose="02020603050405020304" pitchFamily="18" charset="0"/>
              </a:rPr>
              <a:t>Valuations for the top-ten megacap tech stocks are still higher than their counterparts at the peak of the 2000 tech bubble.</a:t>
            </a:r>
          </a:p>
          <a:p>
            <a:pPr algn="ctr"/>
            <a:r>
              <a:rPr lang="en-US" sz="2800" dirty="0">
                <a:latin typeface="Roboto Light" panose="02000000000000000000" pitchFamily="2" charset="0"/>
                <a:ea typeface="Roboto Light" panose="02000000000000000000" pitchFamily="2" charset="0"/>
                <a:cs typeface="Times New Roman" panose="02020603050405020304" pitchFamily="18" charset="0"/>
              </a:rPr>
              <a:t>A recession is still pending based on our research. The next leg down is likely to be severe.</a:t>
            </a:r>
            <a:endParaRPr lang="en-US" sz="2800" dirty="0">
              <a:latin typeface="Roboto Light" panose="02000000000000000000" pitchFamily="2" charset="0"/>
              <a:ea typeface="Roboto Light" panose="02000000000000000000" pitchFamily="2" charset="0"/>
              <a:cs typeface="Trebuchet MS"/>
            </a:endParaRPr>
          </a:p>
        </p:txBody>
      </p:sp>
      <p:sp>
        <p:nvSpPr>
          <p:cNvPr id="2" name="Slide Number Placeholder 1">
            <a:extLst>
              <a:ext uri="{FF2B5EF4-FFF2-40B4-BE49-F238E27FC236}">
                <a16:creationId xmlns:a16="http://schemas.microsoft.com/office/drawing/2014/main" id="{939B5628-8835-414D-82CE-F385D52FE991}"/>
              </a:ext>
            </a:extLst>
          </p:cNvPr>
          <p:cNvSpPr>
            <a:spLocks noGrp="1"/>
          </p:cNvSpPr>
          <p:nvPr>
            <p:ph type="sldNum" sz="quarter" idx="7"/>
          </p:nvPr>
        </p:nvSpPr>
        <p:spPr/>
        <p:txBody>
          <a:bodyPr/>
          <a:lstStyle/>
          <a:p>
            <a:pPr marL="38100">
              <a:lnSpc>
                <a:spcPts val="1735"/>
              </a:lnSpc>
            </a:pPr>
            <a:fld id="{81D60167-4931-47E6-BA6A-407CBD079E47}" type="slidenum">
              <a:rPr lang="en-US" spc="15" smtClean="0"/>
              <a:t>25</a:t>
            </a:fld>
            <a:endParaRPr lang="en-US" spc="15" dirty="0"/>
          </a:p>
        </p:txBody>
      </p:sp>
      <p:sp>
        <p:nvSpPr>
          <p:cNvPr id="12" name="Crescat Capital Firm Presentation | June 2020…">
            <a:extLst>
              <a:ext uri="{FF2B5EF4-FFF2-40B4-BE49-F238E27FC236}">
                <a16:creationId xmlns:a16="http://schemas.microsoft.com/office/drawing/2014/main" id="{38405139-ECE5-234C-8CD8-30B45918A55E}"/>
              </a:ext>
            </a:extLst>
          </p:cNvPr>
          <p:cNvSpPr txBox="1"/>
          <p:nvPr/>
        </p:nvSpPr>
        <p:spPr>
          <a:xfrm>
            <a:off x="15445019" y="10543165"/>
            <a:ext cx="4172955" cy="4145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884" tIns="41884" rIns="41884" bIns="41884" anchor="ctr">
            <a:spAutoFit/>
          </a:bodyPr>
          <a:lstStyle/>
          <a:p>
            <a:pPr defTabSz="753923">
              <a:defRPr sz="2600">
                <a:solidFill>
                  <a:srgbClr val="A38B2C"/>
                </a:solidFill>
                <a:latin typeface="Roboto"/>
                <a:ea typeface="Roboto"/>
                <a:cs typeface="Roboto"/>
                <a:sym typeface="Roboto"/>
              </a:defRPr>
            </a:pPr>
            <a:r>
              <a:rPr lang="en-US" sz="2144" dirty="0">
                <a:solidFill>
                  <a:schemeClr val="tx1">
                    <a:lumMod val="95000"/>
                    <a:lumOff val="5000"/>
                  </a:schemeClr>
                </a:solidFill>
              </a:rPr>
              <a:t>Precious Metals Presentation</a:t>
            </a:r>
          </a:p>
        </p:txBody>
      </p:sp>
      <p:pic>
        <p:nvPicPr>
          <p:cNvPr id="9" name="Picture 8">
            <a:extLst>
              <a:ext uri="{FF2B5EF4-FFF2-40B4-BE49-F238E27FC236}">
                <a16:creationId xmlns:a16="http://schemas.microsoft.com/office/drawing/2014/main" id="{A07F4A2C-0B42-169C-FC98-19D42D66732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03465" y="1057355"/>
            <a:ext cx="13489275" cy="9323040"/>
          </a:xfrm>
          <a:prstGeom prst="rect">
            <a:avLst/>
          </a:prstGeom>
        </p:spPr>
      </p:pic>
      <p:sp>
        <p:nvSpPr>
          <p:cNvPr id="3" name="TextBox 2">
            <a:extLst>
              <a:ext uri="{FF2B5EF4-FFF2-40B4-BE49-F238E27FC236}">
                <a16:creationId xmlns:a16="http://schemas.microsoft.com/office/drawing/2014/main" id="{7BC664F1-909A-9020-6571-EC65E4E78FDC}"/>
              </a:ext>
            </a:extLst>
          </p:cNvPr>
          <p:cNvSpPr txBox="1"/>
          <p:nvPr/>
        </p:nvSpPr>
        <p:spPr>
          <a:xfrm>
            <a:off x="1203465" y="10358090"/>
            <a:ext cx="13489275" cy="861774"/>
          </a:xfrm>
          <a:prstGeom prst="rect">
            <a:avLst/>
          </a:prstGeom>
          <a:noFill/>
        </p:spPr>
        <p:txBody>
          <a:bodyPr wrap="square" rtlCol="0">
            <a:spAutoFit/>
          </a:bodyPr>
          <a:lstStyle/>
          <a:p>
            <a:r>
              <a:rPr lang="en-US" sz="1600" i="1" dirty="0">
                <a:effectLst/>
                <a:latin typeface="Roboto Light" panose="02000000000000000000" pitchFamily="2" charset="0"/>
                <a:ea typeface="Roboto Light" panose="02000000000000000000" pitchFamily="2" charset="0"/>
                <a:cs typeface="Roboto Light" panose="02000000000000000000" pitchFamily="2" charset="0"/>
              </a:rPr>
              <a:t>Disclosure: Crescat may or may not hold positions at any given time in the securities referenced herein. This is not a recommendation or endorsement to buy or sell any security. Information provided as of 10/29/24.</a:t>
            </a:r>
            <a:endParaRPr lang="en-US" sz="1600" dirty="0">
              <a:effectLst/>
              <a:latin typeface="Roboto Light" panose="02000000000000000000" pitchFamily="2" charset="0"/>
              <a:ea typeface="Roboto Light" panose="02000000000000000000" pitchFamily="2" charset="0"/>
              <a:cs typeface="Roboto Light" panose="02000000000000000000" pitchFamily="2" charset="0"/>
            </a:endParaRPr>
          </a:p>
          <a:p>
            <a:endParaRPr lang="en-US" dirty="0"/>
          </a:p>
        </p:txBody>
      </p:sp>
    </p:spTree>
    <p:extLst>
      <p:ext uri="{BB962C8B-B14F-4D97-AF65-F5344CB8AC3E}">
        <p14:creationId xmlns:p14="http://schemas.microsoft.com/office/powerpoint/2010/main" val="6365138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ject 3">
            <a:extLst>
              <a:ext uri="{FF2B5EF4-FFF2-40B4-BE49-F238E27FC236}">
                <a16:creationId xmlns:a16="http://schemas.microsoft.com/office/drawing/2014/main" id="{7D174F19-67E2-4814-8177-2A21CAF2D350}"/>
              </a:ext>
            </a:extLst>
          </p:cNvPr>
          <p:cNvPicPr/>
          <p:nvPr/>
        </p:nvPicPr>
        <p:blipFill>
          <a:blip r:embed="rId2" cstate="print"/>
          <a:stretch>
            <a:fillRect/>
          </a:stretch>
        </p:blipFill>
        <p:spPr>
          <a:xfrm>
            <a:off x="1" y="-9525"/>
            <a:ext cx="20104099" cy="11308554"/>
          </a:xfrm>
          <a:prstGeom prst="rect">
            <a:avLst/>
          </a:prstGeom>
        </p:spPr>
      </p:pic>
      <p:sp>
        <p:nvSpPr>
          <p:cNvPr id="4" name="object 7">
            <a:extLst>
              <a:ext uri="{FF2B5EF4-FFF2-40B4-BE49-F238E27FC236}">
                <a16:creationId xmlns:a16="http://schemas.microsoft.com/office/drawing/2014/main" id="{48E22566-47FB-4786-B916-94DC579E678B}"/>
              </a:ext>
            </a:extLst>
          </p:cNvPr>
          <p:cNvSpPr/>
          <p:nvPr/>
        </p:nvSpPr>
        <p:spPr>
          <a:xfrm>
            <a:off x="16216584" y="3368675"/>
            <a:ext cx="2590800" cy="76200"/>
          </a:xfrm>
          <a:custGeom>
            <a:avLst/>
            <a:gdLst/>
            <a:ahLst/>
            <a:cxnLst/>
            <a:rect l="l" t="t" r="r" b="b"/>
            <a:pathLst>
              <a:path w="1299845" h="38100">
                <a:moveTo>
                  <a:pt x="1299227" y="0"/>
                </a:moveTo>
                <a:lnTo>
                  <a:pt x="0" y="0"/>
                </a:lnTo>
                <a:lnTo>
                  <a:pt x="0" y="37695"/>
                </a:lnTo>
                <a:lnTo>
                  <a:pt x="1299227" y="37695"/>
                </a:lnTo>
                <a:lnTo>
                  <a:pt x="1299227" y="0"/>
                </a:lnTo>
                <a:close/>
              </a:path>
            </a:pathLst>
          </a:custGeom>
          <a:solidFill>
            <a:srgbClr val="A28A2C"/>
          </a:solidFill>
        </p:spPr>
        <p:txBody>
          <a:bodyPr wrap="square" lIns="0" tIns="0" rIns="0" bIns="0" rtlCol="0"/>
          <a:lstStyle/>
          <a:p>
            <a:endParaRPr/>
          </a:p>
        </p:txBody>
      </p:sp>
      <p:pic>
        <p:nvPicPr>
          <p:cNvPr id="5" name="Picture 4" descr="A picture containing text, clipart&#10;&#10;Description automatically generated">
            <a:extLst>
              <a:ext uri="{FF2B5EF4-FFF2-40B4-BE49-F238E27FC236}">
                <a16:creationId xmlns:a16="http://schemas.microsoft.com/office/drawing/2014/main" id="{3D9A3461-3329-42F9-8167-E7E9E11E0B5F}"/>
              </a:ext>
            </a:extLst>
          </p:cNvPr>
          <p:cNvPicPr>
            <a:picLocks noChangeAspect="1"/>
          </p:cNvPicPr>
          <p:nvPr/>
        </p:nvPicPr>
        <p:blipFill rotWithShape="1">
          <a:blip r:embed="rId3">
            <a:extLst>
              <a:ext uri="{28A0092B-C50C-407E-A947-70E740481C1C}">
                <a14:useLocalDpi xmlns:a14="http://schemas.microsoft.com/office/drawing/2010/main" val="0"/>
              </a:ext>
            </a:extLst>
          </a:blip>
          <a:srcRect r="74771"/>
          <a:stretch/>
        </p:blipFill>
        <p:spPr>
          <a:xfrm>
            <a:off x="16326348" y="1598368"/>
            <a:ext cx="2514600" cy="1280160"/>
          </a:xfrm>
          <a:prstGeom prst="rect">
            <a:avLst/>
          </a:prstGeom>
        </p:spPr>
      </p:pic>
      <p:sp>
        <p:nvSpPr>
          <p:cNvPr id="6" name="object 4">
            <a:extLst>
              <a:ext uri="{FF2B5EF4-FFF2-40B4-BE49-F238E27FC236}">
                <a16:creationId xmlns:a16="http://schemas.microsoft.com/office/drawing/2014/main" id="{CC338B03-27AE-47AB-820F-98602333E445}"/>
              </a:ext>
            </a:extLst>
          </p:cNvPr>
          <p:cNvSpPr txBox="1"/>
          <p:nvPr/>
        </p:nvSpPr>
        <p:spPr>
          <a:xfrm>
            <a:off x="15991114" y="3682179"/>
            <a:ext cx="3185068" cy="5519653"/>
          </a:xfrm>
          <a:prstGeom prst="rect">
            <a:avLst/>
          </a:prstGeom>
        </p:spPr>
        <p:txBody>
          <a:bodyPr vert="horz" wrap="square" lIns="0" tIns="12700" rIns="0" bIns="0" rtlCol="0">
            <a:spAutoFit/>
          </a:bodyPr>
          <a:lstStyle/>
          <a:p>
            <a:pPr marL="0" marR="0">
              <a:lnSpc>
                <a:spcPct val="107000"/>
              </a:lnSpc>
              <a:spcAft>
                <a:spcPts val="800"/>
              </a:spcAft>
            </a:pPr>
            <a:r>
              <a:rPr lang="en-US" sz="2800" dirty="0">
                <a:effectLst/>
                <a:latin typeface="Roboto Light" panose="02000000000000000000" pitchFamily="2" charset="0"/>
                <a:ea typeface="Roboto Light" panose="02000000000000000000" pitchFamily="2" charset="0"/>
                <a:cs typeface="Roboto Light" panose="02000000000000000000" pitchFamily="2" charset="0"/>
              </a:rPr>
              <a:t>The long declining trend of capital investment into mining from 2014 through 2021 is a setup for a significant macro supply-demand imbalance in favor of a structural commodity metals bull market.</a:t>
            </a:r>
          </a:p>
        </p:txBody>
      </p:sp>
      <p:sp>
        <p:nvSpPr>
          <p:cNvPr id="2" name="Slide Number Placeholder 1">
            <a:extLst>
              <a:ext uri="{FF2B5EF4-FFF2-40B4-BE49-F238E27FC236}">
                <a16:creationId xmlns:a16="http://schemas.microsoft.com/office/drawing/2014/main" id="{939B5628-8835-414D-82CE-F385D52FE991}"/>
              </a:ext>
            </a:extLst>
          </p:cNvPr>
          <p:cNvSpPr>
            <a:spLocks noGrp="1"/>
          </p:cNvSpPr>
          <p:nvPr>
            <p:ph type="sldNum" sz="quarter" idx="7"/>
          </p:nvPr>
        </p:nvSpPr>
        <p:spPr/>
        <p:txBody>
          <a:bodyPr/>
          <a:lstStyle/>
          <a:p>
            <a:pPr marL="38100">
              <a:lnSpc>
                <a:spcPts val="1735"/>
              </a:lnSpc>
            </a:pPr>
            <a:fld id="{81D60167-4931-47E6-BA6A-407CBD079E47}" type="slidenum">
              <a:rPr lang="en-US" spc="15" smtClean="0"/>
              <a:t>26</a:t>
            </a:fld>
            <a:endParaRPr lang="en-US" spc="15" dirty="0"/>
          </a:p>
        </p:txBody>
      </p:sp>
      <p:sp>
        <p:nvSpPr>
          <p:cNvPr id="15" name="Crescat Capital Firm Presentation | June 2020…">
            <a:extLst>
              <a:ext uri="{FF2B5EF4-FFF2-40B4-BE49-F238E27FC236}">
                <a16:creationId xmlns:a16="http://schemas.microsoft.com/office/drawing/2014/main" id="{58760F44-8F63-974F-A31C-DB4F350666B0}"/>
              </a:ext>
            </a:extLst>
          </p:cNvPr>
          <p:cNvSpPr txBox="1"/>
          <p:nvPr/>
        </p:nvSpPr>
        <p:spPr>
          <a:xfrm>
            <a:off x="15445019" y="10543165"/>
            <a:ext cx="4172955" cy="4145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884" tIns="41884" rIns="41884" bIns="41884" anchor="ctr">
            <a:spAutoFit/>
          </a:bodyPr>
          <a:lstStyle/>
          <a:p>
            <a:pPr defTabSz="753923">
              <a:defRPr sz="2600">
                <a:solidFill>
                  <a:srgbClr val="A38B2C"/>
                </a:solidFill>
                <a:latin typeface="Roboto"/>
                <a:ea typeface="Roboto"/>
                <a:cs typeface="Roboto"/>
                <a:sym typeface="Roboto"/>
              </a:defRPr>
            </a:pPr>
            <a:r>
              <a:rPr lang="en-US" sz="2144" dirty="0">
                <a:solidFill>
                  <a:schemeClr val="tx1">
                    <a:lumMod val="95000"/>
                    <a:lumOff val="5000"/>
                  </a:schemeClr>
                </a:solidFill>
              </a:rPr>
              <a:t>Precious Metals Presentation</a:t>
            </a:r>
          </a:p>
        </p:txBody>
      </p:sp>
      <p:pic>
        <p:nvPicPr>
          <p:cNvPr id="3" name="Picture 2">
            <a:extLst>
              <a:ext uri="{FF2B5EF4-FFF2-40B4-BE49-F238E27FC236}">
                <a16:creationId xmlns:a16="http://schemas.microsoft.com/office/drawing/2014/main" id="{67CCFD5A-FEB6-E067-E82F-13EFD2AB97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942140" y="846455"/>
            <a:ext cx="12206662" cy="9456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04397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ject 3">
            <a:extLst>
              <a:ext uri="{FF2B5EF4-FFF2-40B4-BE49-F238E27FC236}">
                <a16:creationId xmlns:a16="http://schemas.microsoft.com/office/drawing/2014/main" id="{7D174F19-67E2-4814-8177-2A21CAF2D350}"/>
              </a:ext>
            </a:extLst>
          </p:cNvPr>
          <p:cNvPicPr/>
          <p:nvPr/>
        </p:nvPicPr>
        <p:blipFill>
          <a:blip r:embed="rId2" cstate="print"/>
          <a:stretch>
            <a:fillRect/>
          </a:stretch>
        </p:blipFill>
        <p:spPr>
          <a:xfrm>
            <a:off x="27995" y="0"/>
            <a:ext cx="20104099" cy="11308554"/>
          </a:xfrm>
          <a:prstGeom prst="rect">
            <a:avLst/>
          </a:prstGeom>
        </p:spPr>
      </p:pic>
      <p:sp>
        <p:nvSpPr>
          <p:cNvPr id="4" name="object 7">
            <a:extLst>
              <a:ext uri="{FF2B5EF4-FFF2-40B4-BE49-F238E27FC236}">
                <a16:creationId xmlns:a16="http://schemas.microsoft.com/office/drawing/2014/main" id="{48E22566-47FB-4786-B916-94DC579E678B}"/>
              </a:ext>
            </a:extLst>
          </p:cNvPr>
          <p:cNvSpPr/>
          <p:nvPr/>
        </p:nvSpPr>
        <p:spPr>
          <a:xfrm>
            <a:off x="16216584" y="3368675"/>
            <a:ext cx="2590800" cy="76200"/>
          </a:xfrm>
          <a:custGeom>
            <a:avLst/>
            <a:gdLst/>
            <a:ahLst/>
            <a:cxnLst/>
            <a:rect l="l" t="t" r="r" b="b"/>
            <a:pathLst>
              <a:path w="1299845" h="38100">
                <a:moveTo>
                  <a:pt x="1299227" y="0"/>
                </a:moveTo>
                <a:lnTo>
                  <a:pt x="0" y="0"/>
                </a:lnTo>
                <a:lnTo>
                  <a:pt x="0" y="37695"/>
                </a:lnTo>
                <a:lnTo>
                  <a:pt x="1299227" y="37695"/>
                </a:lnTo>
                <a:lnTo>
                  <a:pt x="1299227" y="0"/>
                </a:lnTo>
                <a:close/>
              </a:path>
            </a:pathLst>
          </a:custGeom>
          <a:solidFill>
            <a:srgbClr val="A28A2C"/>
          </a:solidFill>
        </p:spPr>
        <p:txBody>
          <a:bodyPr wrap="square" lIns="0" tIns="0" rIns="0" bIns="0" rtlCol="0"/>
          <a:lstStyle/>
          <a:p>
            <a:endParaRPr/>
          </a:p>
        </p:txBody>
      </p:sp>
      <p:pic>
        <p:nvPicPr>
          <p:cNvPr id="5" name="Picture 4" descr="A picture containing text, clipart&#10;&#10;Description automatically generated">
            <a:extLst>
              <a:ext uri="{FF2B5EF4-FFF2-40B4-BE49-F238E27FC236}">
                <a16:creationId xmlns:a16="http://schemas.microsoft.com/office/drawing/2014/main" id="{3D9A3461-3329-42F9-8167-E7E9E11E0B5F}"/>
              </a:ext>
            </a:extLst>
          </p:cNvPr>
          <p:cNvPicPr>
            <a:picLocks noChangeAspect="1"/>
          </p:cNvPicPr>
          <p:nvPr/>
        </p:nvPicPr>
        <p:blipFill rotWithShape="1">
          <a:blip r:embed="rId3">
            <a:extLst>
              <a:ext uri="{28A0092B-C50C-407E-A947-70E740481C1C}">
                <a14:useLocalDpi xmlns:a14="http://schemas.microsoft.com/office/drawing/2010/main" val="0"/>
              </a:ext>
            </a:extLst>
          </a:blip>
          <a:srcRect r="74771"/>
          <a:stretch/>
        </p:blipFill>
        <p:spPr>
          <a:xfrm>
            <a:off x="16326348" y="1598368"/>
            <a:ext cx="2514600" cy="1280160"/>
          </a:xfrm>
          <a:prstGeom prst="rect">
            <a:avLst/>
          </a:prstGeom>
        </p:spPr>
      </p:pic>
      <p:sp>
        <p:nvSpPr>
          <p:cNvPr id="6" name="object 4">
            <a:extLst>
              <a:ext uri="{FF2B5EF4-FFF2-40B4-BE49-F238E27FC236}">
                <a16:creationId xmlns:a16="http://schemas.microsoft.com/office/drawing/2014/main" id="{CC338B03-27AE-47AB-820F-98602333E445}"/>
              </a:ext>
            </a:extLst>
          </p:cNvPr>
          <p:cNvSpPr txBox="1"/>
          <p:nvPr/>
        </p:nvSpPr>
        <p:spPr>
          <a:xfrm>
            <a:off x="16084652" y="3678240"/>
            <a:ext cx="3720997" cy="5183470"/>
          </a:xfrm>
          <a:prstGeom prst="rect">
            <a:avLst/>
          </a:prstGeom>
        </p:spPr>
        <p:txBody>
          <a:bodyPr vert="horz" wrap="square" lIns="0" tIns="12700" rIns="0" bIns="0" rtlCol="0">
            <a:spAutoFit/>
          </a:bodyPr>
          <a:lstStyle/>
          <a:p>
            <a:pPr algn="l"/>
            <a:r>
              <a:rPr lang="en-US" sz="2800" b="0" i="0" dirty="0">
                <a:solidFill>
                  <a:schemeClr val="tx1">
                    <a:lumMod val="95000"/>
                    <a:lumOff val="5000"/>
                  </a:schemeClr>
                </a:solidFill>
                <a:effectLst/>
                <a:latin typeface="Roboto Light" panose="02000000000000000000" pitchFamily="2" charset="0"/>
                <a:ea typeface="Roboto Light" panose="02000000000000000000" pitchFamily="2" charset="0"/>
              </a:rPr>
              <a:t>The metals and mining industry as part of the overall stock market is almost a rounding error.</a:t>
            </a:r>
          </a:p>
          <a:p>
            <a:pPr algn="l"/>
            <a:endParaRPr lang="en-US" sz="2800" b="0" i="0" dirty="0">
              <a:solidFill>
                <a:schemeClr val="tx1">
                  <a:lumMod val="95000"/>
                  <a:lumOff val="5000"/>
                </a:schemeClr>
              </a:solidFill>
              <a:effectLst/>
              <a:latin typeface="Roboto Light" panose="02000000000000000000" pitchFamily="2" charset="0"/>
              <a:ea typeface="Roboto Light" panose="02000000000000000000" pitchFamily="2" charset="0"/>
            </a:endParaRPr>
          </a:p>
          <a:p>
            <a:pPr algn="l"/>
            <a:r>
              <a:rPr lang="en-US" sz="2800" b="0" i="0" dirty="0">
                <a:solidFill>
                  <a:schemeClr val="tx1">
                    <a:lumMod val="95000"/>
                    <a:lumOff val="5000"/>
                  </a:schemeClr>
                </a:solidFill>
                <a:effectLst/>
                <a:latin typeface="Roboto Light" panose="02000000000000000000" pitchFamily="2" charset="0"/>
                <a:ea typeface="Roboto Light" panose="02000000000000000000" pitchFamily="2" charset="0"/>
              </a:rPr>
              <a:t>We believe this industry will likely become a significantly larger segment of the market by the end of this decade.</a:t>
            </a:r>
          </a:p>
        </p:txBody>
      </p:sp>
      <p:sp>
        <p:nvSpPr>
          <p:cNvPr id="2" name="Slide Number Placeholder 1">
            <a:extLst>
              <a:ext uri="{FF2B5EF4-FFF2-40B4-BE49-F238E27FC236}">
                <a16:creationId xmlns:a16="http://schemas.microsoft.com/office/drawing/2014/main" id="{939B5628-8835-414D-82CE-F385D52FE991}"/>
              </a:ext>
            </a:extLst>
          </p:cNvPr>
          <p:cNvSpPr>
            <a:spLocks noGrp="1"/>
          </p:cNvSpPr>
          <p:nvPr>
            <p:ph type="sldNum" sz="quarter" idx="7"/>
          </p:nvPr>
        </p:nvSpPr>
        <p:spPr/>
        <p:txBody>
          <a:bodyPr/>
          <a:lstStyle/>
          <a:p>
            <a:pPr marL="38100">
              <a:lnSpc>
                <a:spcPts val="1735"/>
              </a:lnSpc>
            </a:pPr>
            <a:fld id="{81D60167-4931-47E6-BA6A-407CBD079E47}" type="slidenum">
              <a:rPr lang="en-US" spc="15" smtClean="0"/>
              <a:t>27</a:t>
            </a:fld>
            <a:endParaRPr lang="en-US" spc="15" dirty="0"/>
          </a:p>
        </p:txBody>
      </p:sp>
      <p:sp>
        <p:nvSpPr>
          <p:cNvPr id="10" name="Crescat Capital Firm Presentation | June 2020…">
            <a:extLst>
              <a:ext uri="{FF2B5EF4-FFF2-40B4-BE49-F238E27FC236}">
                <a16:creationId xmlns:a16="http://schemas.microsoft.com/office/drawing/2014/main" id="{5DF4BB2D-6A2B-624B-A479-9957E7871C8A}"/>
              </a:ext>
            </a:extLst>
          </p:cNvPr>
          <p:cNvSpPr txBox="1"/>
          <p:nvPr/>
        </p:nvSpPr>
        <p:spPr>
          <a:xfrm>
            <a:off x="15445019" y="10543165"/>
            <a:ext cx="4172955" cy="4145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884" tIns="41884" rIns="41884" bIns="41884" anchor="ctr">
            <a:spAutoFit/>
          </a:bodyPr>
          <a:lstStyle/>
          <a:p>
            <a:pPr defTabSz="753923">
              <a:defRPr sz="2600">
                <a:solidFill>
                  <a:srgbClr val="A38B2C"/>
                </a:solidFill>
                <a:latin typeface="Roboto"/>
                <a:ea typeface="Roboto"/>
                <a:cs typeface="Roboto"/>
                <a:sym typeface="Roboto"/>
              </a:defRPr>
            </a:pPr>
            <a:r>
              <a:rPr lang="en-US" sz="2144" dirty="0">
                <a:solidFill>
                  <a:schemeClr val="tx1">
                    <a:lumMod val="95000"/>
                    <a:lumOff val="5000"/>
                  </a:schemeClr>
                </a:solidFill>
              </a:rPr>
              <a:t>Precious Metals Presentation </a:t>
            </a:r>
          </a:p>
        </p:txBody>
      </p:sp>
      <p:pic>
        <p:nvPicPr>
          <p:cNvPr id="8" name="Picture 7">
            <a:extLst>
              <a:ext uri="{FF2B5EF4-FFF2-40B4-BE49-F238E27FC236}">
                <a16:creationId xmlns:a16="http://schemas.microsoft.com/office/drawing/2014/main" id="{9BA57487-8FC9-7856-DFE7-E827F05D549A}"/>
              </a:ext>
            </a:extLst>
          </p:cNvPr>
          <p:cNvPicPr>
            <a:picLocks noChangeAspect="1"/>
          </p:cNvPicPr>
          <p:nvPr/>
        </p:nvPicPr>
        <p:blipFill>
          <a:blip r:embed="rId4"/>
          <a:stretch>
            <a:fillRect/>
          </a:stretch>
        </p:blipFill>
        <p:spPr>
          <a:xfrm>
            <a:off x="1231774" y="1018179"/>
            <a:ext cx="13379411" cy="9500078"/>
          </a:xfrm>
          <a:prstGeom prst="rect">
            <a:avLst/>
          </a:prstGeom>
        </p:spPr>
      </p:pic>
    </p:spTree>
    <p:extLst>
      <p:ext uri="{BB962C8B-B14F-4D97-AF65-F5344CB8AC3E}">
        <p14:creationId xmlns:p14="http://schemas.microsoft.com/office/powerpoint/2010/main" val="1228596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ject 3">
            <a:extLst>
              <a:ext uri="{FF2B5EF4-FFF2-40B4-BE49-F238E27FC236}">
                <a16:creationId xmlns:a16="http://schemas.microsoft.com/office/drawing/2014/main" id="{7D174F19-67E2-4814-8177-2A21CAF2D350}"/>
              </a:ext>
            </a:extLst>
          </p:cNvPr>
          <p:cNvPicPr/>
          <p:nvPr/>
        </p:nvPicPr>
        <p:blipFill>
          <a:blip r:embed="rId2" cstate="print"/>
          <a:stretch>
            <a:fillRect/>
          </a:stretch>
        </p:blipFill>
        <p:spPr>
          <a:xfrm>
            <a:off x="0" y="0"/>
            <a:ext cx="20104099" cy="11308554"/>
          </a:xfrm>
          <a:prstGeom prst="rect">
            <a:avLst/>
          </a:prstGeom>
        </p:spPr>
      </p:pic>
      <p:sp>
        <p:nvSpPr>
          <p:cNvPr id="4" name="object 7">
            <a:extLst>
              <a:ext uri="{FF2B5EF4-FFF2-40B4-BE49-F238E27FC236}">
                <a16:creationId xmlns:a16="http://schemas.microsoft.com/office/drawing/2014/main" id="{48E22566-47FB-4786-B916-94DC579E678B}"/>
              </a:ext>
            </a:extLst>
          </p:cNvPr>
          <p:cNvSpPr/>
          <p:nvPr/>
        </p:nvSpPr>
        <p:spPr>
          <a:xfrm>
            <a:off x="16216584" y="3368675"/>
            <a:ext cx="2590800" cy="76200"/>
          </a:xfrm>
          <a:custGeom>
            <a:avLst/>
            <a:gdLst/>
            <a:ahLst/>
            <a:cxnLst/>
            <a:rect l="l" t="t" r="r" b="b"/>
            <a:pathLst>
              <a:path w="1299845" h="38100">
                <a:moveTo>
                  <a:pt x="1299227" y="0"/>
                </a:moveTo>
                <a:lnTo>
                  <a:pt x="0" y="0"/>
                </a:lnTo>
                <a:lnTo>
                  <a:pt x="0" y="37695"/>
                </a:lnTo>
                <a:lnTo>
                  <a:pt x="1299227" y="37695"/>
                </a:lnTo>
                <a:lnTo>
                  <a:pt x="1299227" y="0"/>
                </a:lnTo>
                <a:close/>
              </a:path>
            </a:pathLst>
          </a:custGeom>
          <a:solidFill>
            <a:srgbClr val="A28A2C"/>
          </a:solidFill>
        </p:spPr>
        <p:txBody>
          <a:bodyPr wrap="square" lIns="0" tIns="0" rIns="0" bIns="0" rtlCol="0"/>
          <a:lstStyle/>
          <a:p>
            <a:endParaRPr/>
          </a:p>
        </p:txBody>
      </p:sp>
      <p:pic>
        <p:nvPicPr>
          <p:cNvPr id="5" name="Picture 4" descr="A picture containing text, clipart&#10;&#10;Description automatically generated">
            <a:extLst>
              <a:ext uri="{FF2B5EF4-FFF2-40B4-BE49-F238E27FC236}">
                <a16:creationId xmlns:a16="http://schemas.microsoft.com/office/drawing/2014/main" id="{3D9A3461-3329-42F9-8167-E7E9E11E0B5F}"/>
              </a:ext>
            </a:extLst>
          </p:cNvPr>
          <p:cNvPicPr>
            <a:picLocks noChangeAspect="1"/>
          </p:cNvPicPr>
          <p:nvPr/>
        </p:nvPicPr>
        <p:blipFill rotWithShape="1">
          <a:blip r:embed="rId3">
            <a:extLst>
              <a:ext uri="{28A0092B-C50C-407E-A947-70E740481C1C}">
                <a14:useLocalDpi xmlns:a14="http://schemas.microsoft.com/office/drawing/2010/main" val="0"/>
              </a:ext>
            </a:extLst>
          </a:blip>
          <a:srcRect r="74771"/>
          <a:stretch/>
        </p:blipFill>
        <p:spPr>
          <a:xfrm>
            <a:off x="16326348" y="1598368"/>
            <a:ext cx="2514600" cy="1280160"/>
          </a:xfrm>
          <a:prstGeom prst="rect">
            <a:avLst/>
          </a:prstGeom>
        </p:spPr>
      </p:pic>
      <p:sp>
        <p:nvSpPr>
          <p:cNvPr id="6" name="object 4">
            <a:extLst>
              <a:ext uri="{FF2B5EF4-FFF2-40B4-BE49-F238E27FC236}">
                <a16:creationId xmlns:a16="http://schemas.microsoft.com/office/drawing/2014/main" id="{CC338B03-27AE-47AB-820F-98602333E445}"/>
              </a:ext>
            </a:extLst>
          </p:cNvPr>
          <p:cNvSpPr txBox="1"/>
          <p:nvPr/>
        </p:nvSpPr>
        <p:spPr>
          <a:xfrm>
            <a:off x="15991114" y="3649056"/>
            <a:ext cx="3185068" cy="2598147"/>
          </a:xfrm>
          <a:prstGeom prst="rect">
            <a:avLst/>
          </a:prstGeom>
        </p:spPr>
        <p:txBody>
          <a:bodyPr vert="horz" wrap="square" lIns="0" tIns="12700" rIns="0" bIns="0" rtlCol="0">
            <a:spAutoFit/>
          </a:bodyPr>
          <a:lstStyle/>
          <a:p>
            <a:pPr algn="ctr"/>
            <a:r>
              <a:rPr lang="en-US" sz="2800" dirty="0">
                <a:solidFill>
                  <a:schemeClr val="tx1">
                    <a:lumMod val="95000"/>
                    <a:lumOff val="5000"/>
                  </a:schemeClr>
                </a:solidFill>
                <a:latin typeface="Roboto Light"/>
                <a:sym typeface="Roboto Light"/>
              </a:rPr>
              <a:t>Multi-year periods of declining production also marked secular bull markets for gold prices.</a:t>
            </a:r>
          </a:p>
        </p:txBody>
      </p:sp>
      <p:sp>
        <p:nvSpPr>
          <p:cNvPr id="2" name="Slide Number Placeholder 1">
            <a:extLst>
              <a:ext uri="{FF2B5EF4-FFF2-40B4-BE49-F238E27FC236}">
                <a16:creationId xmlns:a16="http://schemas.microsoft.com/office/drawing/2014/main" id="{939B5628-8835-414D-82CE-F385D52FE991}"/>
              </a:ext>
            </a:extLst>
          </p:cNvPr>
          <p:cNvSpPr>
            <a:spLocks noGrp="1"/>
          </p:cNvSpPr>
          <p:nvPr>
            <p:ph type="sldNum" sz="quarter" idx="7"/>
          </p:nvPr>
        </p:nvSpPr>
        <p:spPr/>
        <p:txBody>
          <a:bodyPr/>
          <a:lstStyle/>
          <a:p>
            <a:pPr marL="38100">
              <a:lnSpc>
                <a:spcPts val="1735"/>
              </a:lnSpc>
            </a:pPr>
            <a:fld id="{81D60167-4931-47E6-BA6A-407CBD079E47}" type="slidenum">
              <a:rPr lang="en-US" spc="15" smtClean="0"/>
              <a:t>28</a:t>
            </a:fld>
            <a:endParaRPr lang="en-US" spc="15" dirty="0"/>
          </a:p>
        </p:txBody>
      </p:sp>
      <p:sp>
        <p:nvSpPr>
          <p:cNvPr id="14" name="Crescat Capital Firm Presentation | June 2020…">
            <a:extLst>
              <a:ext uri="{FF2B5EF4-FFF2-40B4-BE49-F238E27FC236}">
                <a16:creationId xmlns:a16="http://schemas.microsoft.com/office/drawing/2014/main" id="{2822C526-9D83-A84E-BA5B-0E992CC5F04B}"/>
              </a:ext>
            </a:extLst>
          </p:cNvPr>
          <p:cNvSpPr txBox="1"/>
          <p:nvPr/>
        </p:nvSpPr>
        <p:spPr>
          <a:xfrm>
            <a:off x="15445019" y="10543165"/>
            <a:ext cx="4172955" cy="4145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884" tIns="41884" rIns="41884" bIns="41884" anchor="ctr">
            <a:spAutoFit/>
          </a:bodyPr>
          <a:lstStyle/>
          <a:p>
            <a:pPr defTabSz="753923">
              <a:defRPr sz="2600">
                <a:solidFill>
                  <a:srgbClr val="A38B2C"/>
                </a:solidFill>
                <a:latin typeface="Roboto"/>
                <a:ea typeface="Roboto"/>
                <a:cs typeface="Roboto"/>
                <a:sym typeface="Roboto"/>
              </a:defRPr>
            </a:pPr>
            <a:r>
              <a:rPr lang="en-US" sz="2144" dirty="0">
                <a:solidFill>
                  <a:schemeClr val="tx1">
                    <a:lumMod val="95000"/>
                    <a:lumOff val="5000"/>
                  </a:schemeClr>
                </a:solidFill>
              </a:rPr>
              <a:t>Precious Metals Presentation </a:t>
            </a:r>
          </a:p>
        </p:txBody>
      </p:sp>
      <p:pic>
        <p:nvPicPr>
          <p:cNvPr id="8" name="Picture 7">
            <a:extLst>
              <a:ext uri="{FF2B5EF4-FFF2-40B4-BE49-F238E27FC236}">
                <a16:creationId xmlns:a16="http://schemas.microsoft.com/office/drawing/2014/main" id="{8D15EA3B-4B15-7C18-B65D-2EC4065B8D6E}"/>
              </a:ext>
            </a:extLst>
          </p:cNvPr>
          <p:cNvPicPr>
            <a:picLocks noChangeAspect="1"/>
          </p:cNvPicPr>
          <p:nvPr/>
        </p:nvPicPr>
        <p:blipFill>
          <a:blip r:embed="rId4"/>
          <a:stretch>
            <a:fillRect/>
          </a:stretch>
        </p:blipFill>
        <p:spPr>
          <a:xfrm>
            <a:off x="1732059" y="1082099"/>
            <a:ext cx="13221374" cy="9354505"/>
          </a:xfrm>
          <a:prstGeom prst="rect">
            <a:avLst/>
          </a:prstGeom>
        </p:spPr>
      </p:pic>
      <p:pic>
        <p:nvPicPr>
          <p:cNvPr id="7" name="Picture 6" descr="A black background with a black square&#10;&#10;Description automatically generated with medium confidence">
            <a:extLst>
              <a:ext uri="{FF2B5EF4-FFF2-40B4-BE49-F238E27FC236}">
                <a16:creationId xmlns:a16="http://schemas.microsoft.com/office/drawing/2014/main" id="{D6305C57-9BCA-BE74-A48C-EBA463F851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261396">
            <a:off x="12159455" y="2544705"/>
            <a:ext cx="1233133" cy="402685"/>
          </a:xfrm>
          <a:prstGeom prst="rect">
            <a:avLst/>
          </a:prstGeom>
        </p:spPr>
      </p:pic>
    </p:spTree>
    <p:extLst>
      <p:ext uri="{BB962C8B-B14F-4D97-AF65-F5344CB8AC3E}">
        <p14:creationId xmlns:p14="http://schemas.microsoft.com/office/powerpoint/2010/main" val="27972065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ject 3">
            <a:extLst>
              <a:ext uri="{FF2B5EF4-FFF2-40B4-BE49-F238E27FC236}">
                <a16:creationId xmlns:a16="http://schemas.microsoft.com/office/drawing/2014/main" id="{C5205A24-F6C1-4EB6-A576-6C615C581709}"/>
              </a:ext>
            </a:extLst>
          </p:cNvPr>
          <p:cNvPicPr/>
          <p:nvPr/>
        </p:nvPicPr>
        <p:blipFill>
          <a:blip r:embed="rId2" cstate="print"/>
          <a:stretch>
            <a:fillRect/>
          </a:stretch>
        </p:blipFill>
        <p:spPr>
          <a:xfrm>
            <a:off x="10857" y="0"/>
            <a:ext cx="20104099" cy="11308554"/>
          </a:xfrm>
          <a:prstGeom prst="rect">
            <a:avLst/>
          </a:prstGeom>
        </p:spPr>
      </p:pic>
      <p:sp>
        <p:nvSpPr>
          <p:cNvPr id="260" name="Crescat’s Competitive…"/>
          <p:cNvSpPr txBox="1"/>
          <p:nvPr/>
        </p:nvSpPr>
        <p:spPr>
          <a:xfrm>
            <a:off x="374650" y="250460"/>
            <a:ext cx="12825253" cy="7770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884" tIns="41884" rIns="41884" bIns="41884" anchor="ctr">
            <a:spAutoFit/>
          </a:bodyPr>
          <a:lstStyle/>
          <a:p>
            <a:pPr marL="12700">
              <a:lnSpc>
                <a:spcPct val="100000"/>
              </a:lnSpc>
              <a:spcBef>
                <a:spcPts val="130"/>
              </a:spcBef>
            </a:pPr>
            <a:r>
              <a:rPr lang="en-US" sz="4500" dirty="0">
                <a:solidFill>
                  <a:srgbClr val="1C4379"/>
                </a:solidFill>
                <a:latin typeface="Roboto" panose="02000000000000000000" pitchFamily="2" charset="0"/>
                <a:ea typeface="Roboto" panose="02000000000000000000" pitchFamily="2" charset="0"/>
                <a:cs typeface="Roboto" panose="02000000000000000000" pitchFamily="2" charset="0"/>
              </a:rPr>
              <a:t>Gold Explorer Historic Acquisition Data and Notes</a:t>
            </a:r>
          </a:p>
        </p:txBody>
      </p:sp>
      <p:sp>
        <p:nvSpPr>
          <p:cNvPr id="2" name="Slide Number Placeholder 1">
            <a:extLst>
              <a:ext uri="{FF2B5EF4-FFF2-40B4-BE49-F238E27FC236}">
                <a16:creationId xmlns:a16="http://schemas.microsoft.com/office/drawing/2014/main" id="{9DCC6CF3-7E41-4025-B78A-835D2B2D96B3}"/>
              </a:ext>
            </a:extLst>
          </p:cNvPr>
          <p:cNvSpPr>
            <a:spLocks noGrp="1"/>
          </p:cNvSpPr>
          <p:nvPr>
            <p:ph type="sldNum" sz="quarter" idx="2"/>
          </p:nvPr>
        </p:nvSpPr>
        <p:spPr/>
        <p:txBody>
          <a:bodyPr/>
          <a:lstStyle/>
          <a:p>
            <a:fld id="{86CB4B4D-7CA3-9044-876B-883B54F8677D}" type="slidenum">
              <a:rPr lang="en-US" smtClean="0"/>
              <a:t>29</a:t>
            </a:fld>
            <a:endParaRPr lang="en-US" dirty="0"/>
          </a:p>
        </p:txBody>
      </p:sp>
      <p:pic>
        <p:nvPicPr>
          <p:cNvPr id="12" name="object 6">
            <a:extLst>
              <a:ext uri="{FF2B5EF4-FFF2-40B4-BE49-F238E27FC236}">
                <a16:creationId xmlns:a16="http://schemas.microsoft.com/office/drawing/2014/main" id="{5260BE9C-3D71-1543-B7AD-EB98C94406AF}"/>
              </a:ext>
            </a:extLst>
          </p:cNvPr>
          <p:cNvPicPr/>
          <p:nvPr/>
        </p:nvPicPr>
        <p:blipFill rotWithShape="1">
          <a:blip r:embed="rId3" cstate="print"/>
          <a:srcRect l="20132" r="12610" b="39148"/>
          <a:stretch/>
        </p:blipFill>
        <p:spPr>
          <a:xfrm>
            <a:off x="-45076" y="10267188"/>
            <a:ext cx="2438229" cy="814938"/>
          </a:xfrm>
          <a:prstGeom prst="rect">
            <a:avLst/>
          </a:prstGeom>
        </p:spPr>
      </p:pic>
      <p:sp>
        <p:nvSpPr>
          <p:cNvPr id="14" name="Crescat Capital Firm Presentation | June 2020…">
            <a:extLst>
              <a:ext uri="{FF2B5EF4-FFF2-40B4-BE49-F238E27FC236}">
                <a16:creationId xmlns:a16="http://schemas.microsoft.com/office/drawing/2014/main" id="{8D1C06F6-BD0C-1041-953B-2DC846082D3D}"/>
              </a:ext>
            </a:extLst>
          </p:cNvPr>
          <p:cNvSpPr txBox="1"/>
          <p:nvPr/>
        </p:nvSpPr>
        <p:spPr>
          <a:xfrm>
            <a:off x="15445019" y="10543165"/>
            <a:ext cx="4172955" cy="4145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884" tIns="41884" rIns="41884" bIns="41884" anchor="ctr">
            <a:spAutoFit/>
          </a:bodyPr>
          <a:lstStyle/>
          <a:p>
            <a:pPr defTabSz="753923">
              <a:defRPr sz="2600">
                <a:solidFill>
                  <a:srgbClr val="A38B2C"/>
                </a:solidFill>
                <a:latin typeface="Roboto"/>
                <a:ea typeface="Roboto"/>
                <a:cs typeface="Roboto"/>
                <a:sym typeface="Roboto"/>
              </a:defRPr>
            </a:pPr>
            <a:r>
              <a:rPr lang="en-US" sz="2144" dirty="0">
                <a:solidFill>
                  <a:schemeClr val="tx1">
                    <a:lumMod val="95000"/>
                    <a:lumOff val="5000"/>
                  </a:schemeClr>
                </a:solidFill>
              </a:rPr>
              <a:t>Precious Metals Presentation</a:t>
            </a:r>
          </a:p>
        </p:txBody>
      </p:sp>
      <p:sp>
        <p:nvSpPr>
          <p:cNvPr id="17" name="Rectangle">
            <a:extLst>
              <a:ext uri="{FF2B5EF4-FFF2-40B4-BE49-F238E27FC236}">
                <a16:creationId xmlns:a16="http://schemas.microsoft.com/office/drawing/2014/main" id="{90EA17D6-8512-3445-95D8-5CBDE7A09781}"/>
              </a:ext>
            </a:extLst>
          </p:cNvPr>
          <p:cNvSpPr/>
          <p:nvPr/>
        </p:nvSpPr>
        <p:spPr>
          <a:xfrm>
            <a:off x="374649" y="1144895"/>
            <a:ext cx="1298742" cy="34361"/>
          </a:xfrm>
          <a:prstGeom prst="rect">
            <a:avLst/>
          </a:prstGeom>
          <a:solidFill>
            <a:srgbClr val="A38B2C"/>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sp>
        <p:nvSpPr>
          <p:cNvPr id="4" name="TextBox 3">
            <a:extLst>
              <a:ext uri="{FF2B5EF4-FFF2-40B4-BE49-F238E27FC236}">
                <a16:creationId xmlns:a16="http://schemas.microsoft.com/office/drawing/2014/main" id="{EFA4F550-0F06-657E-5C74-502EFE36F514}"/>
              </a:ext>
            </a:extLst>
          </p:cNvPr>
          <p:cNvSpPr txBox="1"/>
          <p:nvPr/>
        </p:nvSpPr>
        <p:spPr>
          <a:xfrm>
            <a:off x="1789658" y="9974047"/>
            <a:ext cx="17787426" cy="830997"/>
          </a:xfrm>
          <a:prstGeom prst="rect">
            <a:avLst/>
          </a:prstGeom>
          <a:noFill/>
        </p:spPr>
        <p:txBody>
          <a:bodyPr wrap="square" rtlCol="0">
            <a:spAutoFit/>
          </a:bodyPr>
          <a:lstStyle/>
          <a:p>
            <a:r>
              <a:rPr lang="en-US" sz="1600" dirty="0">
                <a:solidFill>
                  <a:srgbClr val="000000"/>
                </a:solidFill>
                <a:latin typeface="Roboto" panose="02000000000000000000" pitchFamily="2" charset="0"/>
                <a:ea typeface="Roboto" panose="02000000000000000000" pitchFamily="2" charset="0"/>
                <a:cs typeface="Roboto" panose="02000000000000000000" pitchFamily="2" charset="0"/>
              </a:rPr>
              <a:t>Companies shown here were selected based on the following criteria 1) company was acquired by a mid-tier or major mining company 2) within 2 years of acquisition, company had a published resource reserve 3) the company was bought for one specific discovery 4) First resource/reserve after acquisition &gt;1,000,000 Au Equivalent Ounces. Crescat may or may not have held the securities referenced herein. This is not a recommendation or endorsement to buy or sell any security or other financial instrument.</a:t>
            </a:r>
          </a:p>
        </p:txBody>
      </p:sp>
      <p:pic>
        <p:nvPicPr>
          <p:cNvPr id="3" name="Picture 2">
            <a:extLst>
              <a:ext uri="{FF2B5EF4-FFF2-40B4-BE49-F238E27FC236}">
                <a16:creationId xmlns:a16="http://schemas.microsoft.com/office/drawing/2014/main" id="{80A8F0D3-F252-04B1-DA89-33D6D59AE4D5}"/>
              </a:ext>
            </a:extLst>
          </p:cNvPr>
          <p:cNvPicPr>
            <a:picLocks noChangeAspect="1"/>
          </p:cNvPicPr>
          <p:nvPr/>
        </p:nvPicPr>
        <p:blipFill>
          <a:blip r:embed="rId4"/>
          <a:stretch>
            <a:fillRect/>
          </a:stretch>
        </p:blipFill>
        <p:spPr>
          <a:xfrm>
            <a:off x="2037183" y="1058422"/>
            <a:ext cx="17423634" cy="4452420"/>
          </a:xfrm>
          <a:prstGeom prst="rect">
            <a:avLst/>
          </a:prstGeom>
        </p:spPr>
      </p:pic>
      <p:pic>
        <p:nvPicPr>
          <p:cNvPr id="5" name="Picture 4">
            <a:extLst>
              <a:ext uri="{FF2B5EF4-FFF2-40B4-BE49-F238E27FC236}">
                <a16:creationId xmlns:a16="http://schemas.microsoft.com/office/drawing/2014/main" id="{FD75B8E5-1A45-866C-5F9B-AED6B21A4CB8}"/>
              </a:ext>
            </a:extLst>
          </p:cNvPr>
          <p:cNvPicPr>
            <a:picLocks noChangeAspect="1"/>
          </p:cNvPicPr>
          <p:nvPr/>
        </p:nvPicPr>
        <p:blipFill>
          <a:blip r:embed="rId5"/>
          <a:srcRect t="3541"/>
          <a:stretch/>
        </p:blipFill>
        <p:spPr>
          <a:xfrm>
            <a:off x="2037183" y="5541721"/>
            <a:ext cx="13464839" cy="4413908"/>
          </a:xfrm>
          <a:prstGeom prst="rect">
            <a:avLst/>
          </a:prstGeom>
        </p:spPr>
      </p:pic>
    </p:spTree>
    <p:extLst>
      <p:ext uri="{BB962C8B-B14F-4D97-AF65-F5344CB8AC3E}">
        <p14:creationId xmlns:p14="http://schemas.microsoft.com/office/powerpoint/2010/main" val="104841752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ject 3">
            <a:extLst>
              <a:ext uri="{FF2B5EF4-FFF2-40B4-BE49-F238E27FC236}">
                <a16:creationId xmlns:a16="http://schemas.microsoft.com/office/drawing/2014/main" id="{6EF95C73-4F8F-46A2-A1D6-EA1EFC0113D7}"/>
              </a:ext>
            </a:extLst>
          </p:cNvPr>
          <p:cNvPicPr/>
          <p:nvPr/>
        </p:nvPicPr>
        <p:blipFill>
          <a:blip r:embed="rId3" cstate="print"/>
          <a:stretch>
            <a:fillRect/>
          </a:stretch>
        </p:blipFill>
        <p:spPr>
          <a:xfrm>
            <a:off x="-45076" y="-72244"/>
            <a:ext cx="20104100" cy="11381594"/>
          </a:xfrm>
          <a:prstGeom prst="rect">
            <a:avLst/>
          </a:prstGeom>
        </p:spPr>
      </p:pic>
      <p:sp>
        <p:nvSpPr>
          <p:cNvPr id="4" name="Slide Number Placeholder 3">
            <a:extLst>
              <a:ext uri="{FF2B5EF4-FFF2-40B4-BE49-F238E27FC236}">
                <a16:creationId xmlns:a16="http://schemas.microsoft.com/office/drawing/2014/main" id="{A275718C-D0A6-4800-8C28-0672EB00C921}"/>
              </a:ext>
            </a:extLst>
          </p:cNvPr>
          <p:cNvSpPr>
            <a:spLocks noGrp="1"/>
          </p:cNvSpPr>
          <p:nvPr>
            <p:ph type="sldNum" sz="quarter" idx="7"/>
          </p:nvPr>
        </p:nvSpPr>
        <p:spPr>
          <a:xfrm>
            <a:off x="9903141" y="11026510"/>
            <a:ext cx="297815" cy="236220"/>
          </a:xfrm>
        </p:spPr>
        <p:txBody>
          <a:bodyPr/>
          <a:lstStyle/>
          <a:p>
            <a:pPr marL="38100">
              <a:lnSpc>
                <a:spcPts val="1735"/>
              </a:lnSpc>
            </a:pPr>
            <a:fld id="{81D60167-4931-47E6-BA6A-407CBD079E47}" type="slidenum">
              <a:rPr lang="en-US" spc="15" smtClean="0"/>
              <a:t>3</a:t>
            </a:fld>
            <a:endParaRPr lang="en-US" spc="15" dirty="0"/>
          </a:p>
        </p:txBody>
      </p:sp>
      <p:sp>
        <p:nvSpPr>
          <p:cNvPr id="9" name="object 4">
            <a:extLst>
              <a:ext uri="{FF2B5EF4-FFF2-40B4-BE49-F238E27FC236}">
                <a16:creationId xmlns:a16="http://schemas.microsoft.com/office/drawing/2014/main" id="{1924C2B0-C872-49D7-A244-59D00F8D8DCE}"/>
              </a:ext>
            </a:extLst>
          </p:cNvPr>
          <p:cNvSpPr txBox="1">
            <a:spLocks noGrp="1"/>
          </p:cNvSpPr>
          <p:nvPr>
            <p:ph type="title"/>
          </p:nvPr>
        </p:nvSpPr>
        <p:spPr>
          <a:xfrm>
            <a:off x="298450" y="245939"/>
            <a:ext cx="12725400" cy="755976"/>
          </a:xfrm>
          <a:prstGeom prst="rect">
            <a:avLst/>
          </a:prstGeom>
        </p:spPr>
        <p:txBody>
          <a:bodyPr vert="horz" wrap="square" lIns="0" tIns="17145"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800" dirty="0">
                <a:effectLst/>
                <a:latin typeface="Roboto" panose="02000000000000000000" pitchFamily="2" charset="0"/>
                <a:ea typeface="Roboto" panose="02000000000000000000" pitchFamily="2" charset="0"/>
                <a:cs typeface="Roboto" panose="02000000000000000000" pitchFamily="2" charset="0"/>
              </a:rPr>
              <a:t>Crescat Precious Metals Fund vs. Benchmarks</a:t>
            </a:r>
          </a:p>
        </p:txBody>
      </p:sp>
      <p:sp>
        <p:nvSpPr>
          <p:cNvPr id="21" name="Rectangle">
            <a:extLst>
              <a:ext uri="{FF2B5EF4-FFF2-40B4-BE49-F238E27FC236}">
                <a16:creationId xmlns:a16="http://schemas.microsoft.com/office/drawing/2014/main" id="{4B10D8D1-EEAA-5E47-89B0-B3DF27FAEF15}"/>
              </a:ext>
            </a:extLst>
          </p:cNvPr>
          <p:cNvSpPr/>
          <p:nvPr/>
        </p:nvSpPr>
        <p:spPr>
          <a:xfrm>
            <a:off x="374649" y="1144895"/>
            <a:ext cx="1298742" cy="34361"/>
          </a:xfrm>
          <a:prstGeom prst="rect">
            <a:avLst/>
          </a:prstGeom>
          <a:solidFill>
            <a:srgbClr val="A38B2C"/>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sp>
        <p:nvSpPr>
          <p:cNvPr id="7" name="TextBox 6">
            <a:extLst>
              <a:ext uri="{FF2B5EF4-FFF2-40B4-BE49-F238E27FC236}">
                <a16:creationId xmlns:a16="http://schemas.microsoft.com/office/drawing/2014/main" id="{97D5539E-AC67-BB41-50FF-84CF3EA96217}"/>
              </a:ext>
            </a:extLst>
          </p:cNvPr>
          <p:cNvSpPr txBox="1"/>
          <p:nvPr/>
        </p:nvSpPr>
        <p:spPr>
          <a:xfrm>
            <a:off x="298450" y="10093179"/>
            <a:ext cx="19652937" cy="954107"/>
          </a:xfrm>
          <a:prstGeom prst="rect">
            <a:avLst/>
          </a:prstGeom>
          <a:noFill/>
          <a:ln>
            <a:noFill/>
          </a:ln>
        </p:spPr>
        <p:txBody>
          <a:bodyPr wrap="square" rtlCol="0">
            <a:spAutoFit/>
          </a:bodyPr>
          <a:lstStyle/>
          <a:p>
            <a:r>
              <a:rPr lang="en-US" sz="1400" b="1" dirty="0">
                <a:effectLst/>
                <a:latin typeface="Roboto" panose="02000000000000000000" pitchFamily="2" charset="0"/>
                <a:ea typeface="Roboto" panose="02000000000000000000" pitchFamily="2" charset="0"/>
                <a:cs typeface="Roboto" panose="02000000000000000000" pitchFamily="2" charset="0"/>
              </a:rPr>
              <a:t>Performance data represents past performance, and past performance does not guarantee future results. Performance data is subject to revision following each monthly reconciliation and/or annual audit. Historical net returns reflect the performance of an investor who invested from inception and is eligible to participate in new issues. Net returns reflect the reinvestment of dividends and earnings and the deduction of all fees and expenses (including a management fee and incentive allocation, where applicable). Individual performance may be lower or higher than the performance data presented. Commodity interests trading represents the potential risk of significant losses. The performance of Crescat’s private funds may not be directly comparable to the performance of other private or registered funds</a:t>
            </a:r>
            <a:endParaRPr lang="en-US" sz="1400" dirty="0">
              <a:latin typeface="Roboto" panose="02000000000000000000" pitchFamily="2" charset="0"/>
              <a:ea typeface="Roboto" panose="02000000000000000000" pitchFamily="2" charset="0"/>
              <a:cs typeface="Roboto" panose="02000000000000000000" pitchFamily="2" charset="0"/>
            </a:endParaRPr>
          </a:p>
        </p:txBody>
      </p:sp>
      <p:pic>
        <p:nvPicPr>
          <p:cNvPr id="14" name="Picture 13">
            <a:extLst>
              <a:ext uri="{FF2B5EF4-FFF2-40B4-BE49-F238E27FC236}">
                <a16:creationId xmlns:a16="http://schemas.microsoft.com/office/drawing/2014/main" id="{AF1BD691-45FD-E48A-BC05-3D3283905BC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94352" y="1469591"/>
            <a:ext cx="15217578" cy="7525956"/>
          </a:xfrm>
          <a:prstGeom prst="rect">
            <a:avLst/>
          </a:prstGeom>
        </p:spPr>
      </p:pic>
    </p:spTree>
    <p:extLst>
      <p:ext uri="{BB962C8B-B14F-4D97-AF65-F5344CB8AC3E}">
        <p14:creationId xmlns:p14="http://schemas.microsoft.com/office/powerpoint/2010/main" val="33892353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 name="slide5.png" descr="slide5.png"/>
          <p:cNvPicPr>
            <a:picLocks noChangeAspect="1"/>
          </p:cNvPicPr>
          <p:nvPr/>
        </p:nvPicPr>
        <p:blipFill>
          <a:blip r:embed="rId2"/>
          <a:stretch>
            <a:fillRect/>
          </a:stretch>
        </p:blipFill>
        <p:spPr>
          <a:xfrm>
            <a:off x="-1367" y="397"/>
            <a:ext cx="20104100" cy="11308556"/>
          </a:xfrm>
          <a:prstGeom prst="rect">
            <a:avLst/>
          </a:prstGeom>
          <a:ln w="12700">
            <a:miter lim="400000"/>
          </a:ln>
        </p:spPr>
      </p:pic>
      <p:sp>
        <p:nvSpPr>
          <p:cNvPr id="378" name="Rectangle"/>
          <p:cNvSpPr/>
          <p:nvPr/>
        </p:nvSpPr>
        <p:spPr>
          <a:xfrm>
            <a:off x="-2" y="11199322"/>
            <a:ext cx="20102735" cy="109633"/>
          </a:xfrm>
          <a:prstGeom prst="rect">
            <a:avLst/>
          </a:prstGeom>
          <a:solidFill>
            <a:srgbClr val="5E5E5E"/>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sp>
        <p:nvSpPr>
          <p:cNvPr id="2" name="Slide Number Placeholder 1">
            <a:extLst>
              <a:ext uri="{FF2B5EF4-FFF2-40B4-BE49-F238E27FC236}">
                <a16:creationId xmlns:a16="http://schemas.microsoft.com/office/drawing/2014/main" id="{E9E9B06D-86C5-4006-8C6B-ED6EEA65BA53}"/>
              </a:ext>
            </a:extLst>
          </p:cNvPr>
          <p:cNvSpPr>
            <a:spLocks noGrp="1"/>
          </p:cNvSpPr>
          <p:nvPr>
            <p:ph type="sldNum" sz="quarter" idx="2"/>
          </p:nvPr>
        </p:nvSpPr>
        <p:spPr>
          <a:xfrm>
            <a:off x="9950510" y="10716423"/>
            <a:ext cx="253940" cy="446276"/>
          </a:xfrm>
        </p:spPr>
        <p:txBody>
          <a:bodyPr/>
          <a:lstStyle/>
          <a:p>
            <a:fld id="{86CB4B4D-7CA3-9044-876B-883B54F8677D}" type="slidenum">
              <a:rPr lang="en-US" smtClean="0"/>
              <a:t>30</a:t>
            </a:fld>
            <a:endParaRPr lang="en-US" dirty="0"/>
          </a:p>
        </p:txBody>
      </p:sp>
      <p:sp>
        <p:nvSpPr>
          <p:cNvPr id="22" name="Rectangle">
            <a:extLst>
              <a:ext uri="{FF2B5EF4-FFF2-40B4-BE49-F238E27FC236}">
                <a16:creationId xmlns:a16="http://schemas.microsoft.com/office/drawing/2014/main" id="{F721BC56-C5BB-4CA6-80B4-F45BCBB91EA6}"/>
              </a:ext>
            </a:extLst>
          </p:cNvPr>
          <p:cNvSpPr/>
          <p:nvPr/>
        </p:nvSpPr>
        <p:spPr>
          <a:xfrm flipV="1">
            <a:off x="9528940" y="5257777"/>
            <a:ext cx="1298743" cy="37694"/>
          </a:xfrm>
          <a:prstGeom prst="rect">
            <a:avLst/>
          </a:prstGeom>
          <a:solidFill>
            <a:srgbClr val="A38B2C"/>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sp>
        <p:nvSpPr>
          <p:cNvPr id="27" name="Ryan Wardell…">
            <a:extLst>
              <a:ext uri="{FF2B5EF4-FFF2-40B4-BE49-F238E27FC236}">
                <a16:creationId xmlns:a16="http://schemas.microsoft.com/office/drawing/2014/main" id="{FB9B2B6A-C563-4BB1-A5BA-6DA36F09047A}"/>
              </a:ext>
            </a:extLst>
          </p:cNvPr>
          <p:cNvSpPr txBox="1"/>
          <p:nvPr/>
        </p:nvSpPr>
        <p:spPr>
          <a:xfrm>
            <a:off x="372819" y="4372589"/>
            <a:ext cx="2655803" cy="8283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884" tIns="41884" rIns="41884" bIns="41884" anchor="ctr">
            <a:spAutoFit/>
          </a:bodyPr>
          <a:lstStyle/>
          <a:p>
            <a:pPr>
              <a:defRPr sz="6000">
                <a:solidFill>
                  <a:srgbClr val="1C437A"/>
                </a:solidFill>
                <a:latin typeface="Roboto Thin"/>
                <a:ea typeface="Roboto Thin"/>
                <a:cs typeface="Roboto Thin"/>
                <a:sym typeface="Roboto Thin"/>
              </a:defRPr>
            </a:pPr>
            <a:r>
              <a:rPr sz="2400" dirty="0"/>
              <a:t>Ryan Wardell</a:t>
            </a:r>
          </a:p>
          <a:p>
            <a:pPr>
              <a:spcBef>
                <a:spcPts val="989"/>
              </a:spcBef>
              <a:defRPr sz="2200" b="1">
                <a:solidFill>
                  <a:srgbClr val="1C437A"/>
                </a:solidFill>
                <a:latin typeface="Roboto"/>
                <a:ea typeface="Roboto"/>
                <a:cs typeface="Roboto"/>
                <a:sym typeface="Roboto"/>
              </a:defRPr>
            </a:pPr>
            <a:r>
              <a:rPr lang="en-US" sz="1600" dirty="0"/>
              <a:t>Investment Systems Leader</a:t>
            </a:r>
            <a:endParaRPr sz="1600" dirty="0"/>
          </a:p>
        </p:txBody>
      </p:sp>
      <p:sp>
        <p:nvSpPr>
          <p:cNvPr id="29" name="Otavio Costa is Portfolio Manager at Crescat Capital and has been with the firm for seven years. “Tavi” built Crescat’s macro model that identifies the current stage of the US economic cycle through a combination of 16 factors. His research has been feat">
            <a:extLst>
              <a:ext uri="{FF2B5EF4-FFF2-40B4-BE49-F238E27FC236}">
                <a16:creationId xmlns:a16="http://schemas.microsoft.com/office/drawing/2014/main" id="{EAB896A0-A2BF-4262-A214-4BEE968978E6}"/>
              </a:ext>
            </a:extLst>
          </p:cNvPr>
          <p:cNvSpPr txBox="1"/>
          <p:nvPr/>
        </p:nvSpPr>
        <p:spPr>
          <a:xfrm>
            <a:off x="363335" y="5420268"/>
            <a:ext cx="3964231" cy="42703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884" tIns="41884" rIns="41884" bIns="41884" anchor="ctr">
            <a:spAutoFit/>
          </a:bodyPr>
          <a:lstStyle>
            <a:lvl1pPr defTabSz="914400">
              <a:lnSpc>
                <a:spcPct val="100000"/>
              </a:lnSpc>
              <a:spcBef>
                <a:spcPts val="400"/>
              </a:spcBef>
              <a:buFont typeface="Arial"/>
              <a:defRPr sz="2600">
                <a:solidFill>
                  <a:srgbClr val="5E5E5E"/>
                </a:solidFill>
                <a:latin typeface="Roboto Light"/>
                <a:ea typeface="Roboto Light"/>
                <a:cs typeface="Roboto Light"/>
                <a:sym typeface="Roboto Light"/>
              </a:defRPr>
            </a:lvl1pPr>
          </a:lstStyle>
          <a:p>
            <a:r>
              <a:rPr lang="en-US" sz="1600" dirty="0">
                <a:ea typeface="+mn-ea"/>
                <a:cs typeface="+mn-cs"/>
                <a:sym typeface="Helvetica Neue"/>
              </a:rPr>
              <a:t>Ryan is responsible for the firm’s investment management operations and trading, including trade staging and execution. He is also responsible for maintaining the firm’s portfolio track records and internal systems, including the automation and production of its equity and macro models. Ryan came to Crescat with more than 10 years of industry experience as Specialized Services Trader at Scottrade and Fidelity Investments. He earned a Bachelor of Science in Business Administration from Old Dominion University in Norfolk, Virginia. Ryan is currently working towards the Chartered Financial Analyst designation and has passed the CFA Level 1 Exam.</a:t>
            </a:r>
          </a:p>
        </p:txBody>
      </p:sp>
      <p:sp>
        <p:nvSpPr>
          <p:cNvPr id="30" name="Biographies">
            <a:extLst>
              <a:ext uri="{FF2B5EF4-FFF2-40B4-BE49-F238E27FC236}">
                <a16:creationId xmlns:a16="http://schemas.microsoft.com/office/drawing/2014/main" id="{E6441797-9742-49BE-8461-4FE33A00D66E}"/>
              </a:ext>
            </a:extLst>
          </p:cNvPr>
          <p:cNvSpPr txBox="1"/>
          <p:nvPr/>
        </p:nvSpPr>
        <p:spPr>
          <a:xfrm>
            <a:off x="16022319" y="10715"/>
            <a:ext cx="3749051" cy="10362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884" tIns="41884" rIns="41884" bIns="41884" anchor="ctr">
            <a:spAutoFit/>
          </a:bodyPr>
          <a:lstStyle>
            <a:lvl1pPr>
              <a:spcBef>
                <a:spcPts val="0"/>
              </a:spcBef>
              <a:defRPr sz="7500">
                <a:solidFill>
                  <a:srgbClr val="1C437A"/>
                </a:solidFill>
                <a:latin typeface="Roboto Thin"/>
                <a:ea typeface="Roboto Thin"/>
                <a:cs typeface="Roboto Thin"/>
                <a:sym typeface="Roboto Thin"/>
              </a:defRPr>
            </a:lvl1pPr>
          </a:lstStyle>
          <a:p>
            <a:r>
              <a:rPr lang="en-US" sz="6184" dirty="0"/>
              <a:t>Team Bios</a:t>
            </a:r>
            <a:endParaRPr sz="6184" dirty="0"/>
          </a:p>
        </p:txBody>
      </p:sp>
      <p:sp>
        <p:nvSpPr>
          <p:cNvPr id="31" name="Rectangle">
            <a:extLst>
              <a:ext uri="{FF2B5EF4-FFF2-40B4-BE49-F238E27FC236}">
                <a16:creationId xmlns:a16="http://schemas.microsoft.com/office/drawing/2014/main" id="{63B6A16C-FE9C-4E30-B14A-5776177AE765}"/>
              </a:ext>
            </a:extLst>
          </p:cNvPr>
          <p:cNvSpPr/>
          <p:nvPr/>
        </p:nvSpPr>
        <p:spPr>
          <a:xfrm>
            <a:off x="16363203" y="1010518"/>
            <a:ext cx="1298743" cy="34361"/>
          </a:xfrm>
          <a:prstGeom prst="rect">
            <a:avLst/>
          </a:prstGeom>
          <a:solidFill>
            <a:srgbClr val="A38B2C"/>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sp>
        <p:nvSpPr>
          <p:cNvPr id="33" name="Rectangle">
            <a:extLst>
              <a:ext uri="{FF2B5EF4-FFF2-40B4-BE49-F238E27FC236}">
                <a16:creationId xmlns:a16="http://schemas.microsoft.com/office/drawing/2014/main" id="{14558E08-1279-4F80-8FBB-D148D2ABAB23}"/>
              </a:ext>
            </a:extLst>
          </p:cNvPr>
          <p:cNvSpPr/>
          <p:nvPr/>
        </p:nvSpPr>
        <p:spPr>
          <a:xfrm>
            <a:off x="401977" y="5291771"/>
            <a:ext cx="1298743" cy="37694"/>
          </a:xfrm>
          <a:prstGeom prst="rect">
            <a:avLst/>
          </a:prstGeom>
          <a:solidFill>
            <a:srgbClr val="A38B2C"/>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pic>
        <p:nvPicPr>
          <p:cNvPr id="21" name="object 6">
            <a:extLst>
              <a:ext uri="{FF2B5EF4-FFF2-40B4-BE49-F238E27FC236}">
                <a16:creationId xmlns:a16="http://schemas.microsoft.com/office/drawing/2014/main" id="{E3BC7BD8-B4D1-499C-87BE-5D3A67827790}"/>
              </a:ext>
            </a:extLst>
          </p:cNvPr>
          <p:cNvPicPr/>
          <p:nvPr/>
        </p:nvPicPr>
        <p:blipFill rotWithShape="1">
          <a:blip r:embed="rId3" cstate="print"/>
          <a:srcRect l="20132" r="12610" b="39148"/>
          <a:stretch/>
        </p:blipFill>
        <p:spPr>
          <a:xfrm>
            <a:off x="-25206" y="10444941"/>
            <a:ext cx="2438229" cy="814938"/>
          </a:xfrm>
          <a:prstGeom prst="rect">
            <a:avLst/>
          </a:prstGeom>
        </p:spPr>
      </p:pic>
      <p:sp>
        <p:nvSpPr>
          <p:cNvPr id="24" name="Crescat Capital Firm Presentation | June 2020…">
            <a:extLst>
              <a:ext uri="{FF2B5EF4-FFF2-40B4-BE49-F238E27FC236}">
                <a16:creationId xmlns:a16="http://schemas.microsoft.com/office/drawing/2014/main" id="{6EAC9BFD-1F0E-4A24-972E-D1495D1BE06D}"/>
              </a:ext>
            </a:extLst>
          </p:cNvPr>
          <p:cNvSpPr txBox="1"/>
          <p:nvPr/>
        </p:nvSpPr>
        <p:spPr>
          <a:xfrm>
            <a:off x="14624051" y="10720918"/>
            <a:ext cx="5013794" cy="4145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884" tIns="41884" rIns="41884" bIns="41884" anchor="ctr">
            <a:spAutoFit/>
          </a:bodyPr>
          <a:lstStyle/>
          <a:p>
            <a:pPr defTabSz="753923">
              <a:defRPr sz="2600">
                <a:solidFill>
                  <a:srgbClr val="A38B2C"/>
                </a:solidFill>
                <a:latin typeface="Roboto"/>
                <a:ea typeface="Roboto"/>
                <a:cs typeface="Roboto"/>
                <a:sym typeface="Roboto"/>
              </a:defRPr>
            </a:pPr>
            <a:r>
              <a:rPr lang="en-US" sz="2144" dirty="0">
                <a:solidFill>
                  <a:schemeClr val="tx1">
                    <a:lumMod val="95000"/>
                    <a:lumOff val="5000"/>
                  </a:schemeClr>
                </a:solidFill>
              </a:rPr>
              <a:t>Precious Metals Presentation</a:t>
            </a:r>
          </a:p>
        </p:txBody>
      </p:sp>
      <p:pic>
        <p:nvPicPr>
          <p:cNvPr id="4" name="Picture 3" descr="A close-up of a person smiling&#10;&#10;Description automatically generated">
            <a:extLst>
              <a:ext uri="{FF2B5EF4-FFF2-40B4-BE49-F238E27FC236}">
                <a16:creationId xmlns:a16="http://schemas.microsoft.com/office/drawing/2014/main" id="{178E0068-A7A2-8859-4E9F-87DB1DD7FA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1074" y="942110"/>
            <a:ext cx="2482678" cy="3335204"/>
          </a:xfrm>
          <a:prstGeom prst="rect">
            <a:avLst/>
          </a:prstGeom>
        </p:spPr>
      </p:pic>
      <p:sp>
        <p:nvSpPr>
          <p:cNvPr id="6" name="Ryan Wardell…">
            <a:extLst>
              <a:ext uri="{FF2B5EF4-FFF2-40B4-BE49-F238E27FC236}">
                <a16:creationId xmlns:a16="http://schemas.microsoft.com/office/drawing/2014/main" id="{384D540C-3D63-A665-5A94-9C8268A0AF79}"/>
              </a:ext>
            </a:extLst>
          </p:cNvPr>
          <p:cNvSpPr txBox="1"/>
          <p:nvPr/>
        </p:nvSpPr>
        <p:spPr>
          <a:xfrm>
            <a:off x="9454217" y="4397680"/>
            <a:ext cx="2130018" cy="8283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884" tIns="41884" rIns="41884" bIns="41884" anchor="ctr">
            <a:spAutoFit/>
          </a:bodyPr>
          <a:lstStyle/>
          <a:p>
            <a:pPr>
              <a:defRPr sz="6000">
                <a:solidFill>
                  <a:srgbClr val="1C437A"/>
                </a:solidFill>
                <a:latin typeface="Roboto Thin"/>
                <a:ea typeface="Roboto Thin"/>
                <a:cs typeface="Roboto Thin"/>
                <a:sym typeface="Roboto Thin"/>
              </a:defRPr>
            </a:pPr>
            <a:r>
              <a:rPr lang="en-US" sz="2400" dirty="0"/>
              <a:t>Lisa </a:t>
            </a:r>
            <a:r>
              <a:rPr lang="en-US" sz="2400" dirty="0" err="1"/>
              <a:t>Thieme</a:t>
            </a:r>
            <a:endParaRPr sz="2400" dirty="0"/>
          </a:p>
          <a:p>
            <a:pPr>
              <a:spcBef>
                <a:spcPts val="989"/>
              </a:spcBef>
              <a:defRPr sz="2200" b="1">
                <a:solidFill>
                  <a:srgbClr val="1C437A"/>
                </a:solidFill>
                <a:latin typeface="Roboto"/>
                <a:ea typeface="Roboto"/>
                <a:cs typeface="Roboto"/>
                <a:sym typeface="Roboto"/>
              </a:defRPr>
            </a:pPr>
            <a:r>
              <a:rPr lang="en-US" sz="1600" dirty="0"/>
              <a:t>Senior Energy Advisor</a:t>
            </a:r>
            <a:endParaRPr sz="1600" dirty="0"/>
          </a:p>
        </p:txBody>
      </p:sp>
      <p:sp>
        <p:nvSpPr>
          <p:cNvPr id="7" name="Otavio Costa is Portfolio Manager at Crescat Capital and has been with the firm for seven years. “Tavi” built Crescat’s macro model that identifies the current stage of the US economic cycle through a combination of 16 factors. His research has been feat">
            <a:extLst>
              <a:ext uri="{FF2B5EF4-FFF2-40B4-BE49-F238E27FC236}">
                <a16:creationId xmlns:a16="http://schemas.microsoft.com/office/drawing/2014/main" id="{B385843F-9E8B-FB4F-6E95-58A2BF2FF018}"/>
              </a:ext>
            </a:extLst>
          </p:cNvPr>
          <p:cNvSpPr txBox="1"/>
          <p:nvPr/>
        </p:nvSpPr>
        <p:spPr>
          <a:xfrm>
            <a:off x="9428332" y="5346425"/>
            <a:ext cx="3964231" cy="50090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884" tIns="41884" rIns="41884" bIns="41884" anchor="ctr">
            <a:spAutoFit/>
          </a:bodyPr>
          <a:lstStyle>
            <a:lvl1pPr defTabSz="914400">
              <a:lnSpc>
                <a:spcPct val="100000"/>
              </a:lnSpc>
              <a:spcBef>
                <a:spcPts val="400"/>
              </a:spcBef>
              <a:buFont typeface="Arial"/>
              <a:defRPr sz="2600">
                <a:solidFill>
                  <a:srgbClr val="5E5E5E"/>
                </a:solidFill>
                <a:latin typeface="Roboto Light"/>
                <a:ea typeface="Roboto Light"/>
                <a:cs typeface="Roboto Light"/>
                <a:sym typeface="Roboto Light"/>
              </a:defRPr>
            </a:lvl1pPr>
          </a:lstStyle>
          <a:p>
            <a:r>
              <a:rPr lang="en-US" sz="1600" dirty="0">
                <a:ea typeface="+mn-ea"/>
                <a:cs typeface="+mn-cs"/>
                <a:sym typeface="Helvetica Neue"/>
              </a:rPr>
              <a:t>Lisa </a:t>
            </a:r>
            <a:r>
              <a:rPr lang="en-US" sz="1600" dirty="0" err="1">
                <a:ea typeface="+mn-ea"/>
                <a:cs typeface="+mn-cs"/>
                <a:sym typeface="Helvetica Neue"/>
              </a:rPr>
              <a:t>Thieme</a:t>
            </a:r>
            <a:r>
              <a:rPr lang="en-US" sz="1600" dirty="0">
                <a:ea typeface="+mn-ea"/>
                <a:cs typeface="+mn-cs"/>
                <a:sym typeface="Helvetica Neue"/>
              </a:rPr>
              <a:t> provides guidance in the Energy sector with a focus on the petroleum industry.   Lisa has spent 27 years in the Energy and Mining industries, including 20 years with Shell in Exploration, Development and Carbon Sequestration/New Energies groups.  She has played a key role in Eastern Gulf of Mexico oil discoveries and gas discoveries in Asia.  Within Shell, she was an Operations Geology Subject Matter Expert.  The first seven years of her career was in the mining industry with Phelps Dodge and Placer Dome primarily exploring for gold, copper and zinc.  She has worked across the globe in South America, North America, Asia, Australia and Europe.  Her M.S. is from Colorado School of Mines with a B.A. in both economics and geology from Lawrence University.</a:t>
            </a:r>
          </a:p>
        </p:txBody>
      </p:sp>
      <p:pic>
        <p:nvPicPr>
          <p:cNvPr id="26" name="Picture 9">
            <a:extLst>
              <a:ext uri="{FF2B5EF4-FFF2-40B4-BE49-F238E27FC236}">
                <a16:creationId xmlns:a16="http://schemas.microsoft.com/office/drawing/2014/main" id="{730BE21C-19D4-44EC-9866-947AD066FF9A}"/>
              </a:ext>
            </a:extLst>
          </p:cNvPr>
          <p:cNvPicPr>
            <a:picLocks noChangeAspect="1"/>
          </p:cNvPicPr>
          <p:nvPr/>
        </p:nvPicPr>
        <p:blipFill>
          <a:blip r:embed="rId5" cstate="print">
            <a:extLst>
              <a:ext uri="{28A0092B-C50C-407E-A947-70E740481C1C}">
                <a14:useLocalDpi xmlns:a14="http://schemas.microsoft.com/office/drawing/2010/main" val="0"/>
              </a:ext>
            </a:extLst>
          </a:blip>
          <a:srcRect t="12363" b="12363"/>
          <a:stretch/>
        </p:blipFill>
        <p:spPr>
          <a:xfrm>
            <a:off x="396890" y="1122382"/>
            <a:ext cx="2776100" cy="3133888"/>
          </a:xfrm>
          <a:prstGeom prst="rect">
            <a:avLst/>
          </a:prstGeom>
          <a:ln w="12700">
            <a:miter lim="400000"/>
          </a:ln>
        </p:spPr>
      </p:pic>
      <p:sp>
        <p:nvSpPr>
          <p:cNvPr id="49" name="Rectangle">
            <a:extLst>
              <a:ext uri="{FF2B5EF4-FFF2-40B4-BE49-F238E27FC236}">
                <a16:creationId xmlns:a16="http://schemas.microsoft.com/office/drawing/2014/main" id="{053E7EF9-5D3C-4195-4A75-F928C4F43CE7}"/>
              </a:ext>
            </a:extLst>
          </p:cNvPr>
          <p:cNvSpPr/>
          <p:nvPr/>
        </p:nvSpPr>
        <p:spPr>
          <a:xfrm flipV="1">
            <a:off x="13641908" y="5238930"/>
            <a:ext cx="1298743" cy="37694"/>
          </a:xfrm>
          <a:prstGeom prst="rect">
            <a:avLst/>
          </a:prstGeom>
          <a:solidFill>
            <a:srgbClr val="A38B2C"/>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pic>
        <p:nvPicPr>
          <p:cNvPr id="3" name="Picture 2" descr="A person wearing a suit and tie&#10;&#10;Description automatically generated with medium confidence">
            <a:extLst>
              <a:ext uri="{FF2B5EF4-FFF2-40B4-BE49-F238E27FC236}">
                <a16:creationId xmlns:a16="http://schemas.microsoft.com/office/drawing/2014/main" id="{95078ADD-C54F-25D2-DF9F-98720D5C33E8}"/>
              </a:ext>
            </a:extLst>
          </p:cNvPr>
          <p:cNvPicPr>
            <a:picLocks noChangeAspect="1"/>
          </p:cNvPicPr>
          <p:nvPr/>
        </p:nvPicPr>
        <p:blipFill rotWithShape="1">
          <a:blip r:embed="rId6">
            <a:extLst>
              <a:ext uri="{28A0092B-C50C-407E-A947-70E740481C1C}">
                <a14:useLocalDpi xmlns:a14="http://schemas.microsoft.com/office/drawing/2010/main" val="0"/>
              </a:ext>
            </a:extLst>
          </a:blip>
          <a:srcRect b="9408"/>
          <a:stretch/>
        </p:blipFill>
        <p:spPr>
          <a:xfrm>
            <a:off x="4556952" y="1153340"/>
            <a:ext cx="2816236" cy="3106400"/>
          </a:xfrm>
          <a:prstGeom prst="rect">
            <a:avLst/>
          </a:prstGeom>
        </p:spPr>
      </p:pic>
      <p:sp>
        <p:nvSpPr>
          <p:cNvPr id="5" name="Linda Carleu Smith, CPA…">
            <a:extLst>
              <a:ext uri="{FF2B5EF4-FFF2-40B4-BE49-F238E27FC236}">
                <a16:creationId xmlns:a16="http://schemas.microsoft.com/office/drawing/2014/main" id="{58391F1A-5221-382E-1759-F1D9C80CFA5A}"/>
              </a:ext>
            </a:extLst>
          </p:cNvPr>
          <p:cNvSpPr txBox="1"/>
          <p:nvPr/>
        </p:nvSpPr>
        <p:spPr>
          <a:xfrm>
            <a:off x="4505828" y="4389461"/>
            <a:ext cx="2500312" cy="8283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884" tIns="41884" rIns="41884" bIns="41884" anchor="ctr">
            <a:spAutoFit/>
          </a:bodyPr>
          <a:lstStyle/>
          <a:p>
            <a:pPr>
              <a:defRPr sz="6000">
                <a:solidFill>
                  <a:srgbClr val="1C437A"/>
                </a:solidFill>
                <a:latin typeface="Roboto Thin"/>
                <a:ea typeface="Roboto Thin"/>
                <a:cs typeface="Roboto Thin"/>
                <a:sym typeface="Roboto Thin"/>
              </a:defRPr>
            </a:pPr>
            <a:r>
              <a:rPr lang="en-US" sz="2400" dirty="0"/>
              <a:t>Lars </a:t>
            </a:r>
            <a:r>
              <a:rPr lang="en-US" sz="2400" dirty="0" err="1"/>
              <a:t>Theill</a:t>
            </a:r>
            <a:r>
              <a:rPr lang="en-US" sz="2400" dirty="0"/>
              <a:t>, PhD </a:t>
            </a:r>
            <a:endParaRPr sz="2400" dirty="0"/>
          </a:p>
          <a:p>
            <a:pPr>
              <a:spcBef>
                <a:spcPts val="989"/>
              </a:spcBef>
              <a:defRPr sz="2200" b="1">
                <a:solidFill>
                  <a:srgbClr val="1C437A"/>
                </a:solidFill>
                <a:latin typeface="Roboto"/>
                <a:ea typeface="Roboto"/>
                <a:cs typeface="Roboto"/>
                <a:sym typeface="Roboto"/>
              </a:defRPr>
            </a:pPr>
            <a:r>
              <a:rPr lang="en-US" sz="1600" dirty="0"/>
              <a:t>Senior Biopharma Advisor</a:t>
            </a:r>
            <a:endParaRPr sz="1600" dirty="0"/>
          </a:p>
        </p:txBody>
      </p:sp>
      <p:sp>
        <p:nvSpPr>
          <p:cNvPr id="8" name="Rectangle">
            <a:extLst>
              <a:ext uri="{FF2B5EF4-FFF2-40B4-BE49-F238E27FC236}">
                <a16:creationId xmlns:a16="http://schemas.microsoft.com/office/drawing/2014/main" id="{F46BE81E-401D-762A-C631-24C45EDEFF37}"/>
              </a:ext>
            </a:extLst>
          </p:cNvPr>
          <p:cNvSpPr/>
          <p:nvPr/>
        </p:nvSpPr>
        <p:spPr>
          <a:xfrm>
            <a:off x="4641850" y="5269903"/>
            <a:ext cx="1298743" cy="37694"/>
          </a:xfrm>
          <a:prstGeom prst="rect">
            <a:avLst/>
          </a:prstGeom>
          <a:solidFill>
            <a:srgbClr val="A38B2C"/>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sp>
        <p:nvSpPr>
          <p:cNvPr id="9" name="As Chief Operating Officer, Linda Carleu Smith manages Crescat’s operations, finance, and client service activities. She also manages compliance activities in the broad range of U.S. and Cayman Island regulatory obligations that impact Crescat. In prior ">
            <a:extLst>
              <a:ext uri="{FF2B5EF4-FFF2-40B4-BE49-F238E27FC236}">
                <a16:creationId xmlns:a16="http://schemas.microsoft.com/office/drawing/2014/main" id="{CE29D770-E145-BE88-A45D-1753DE5B9211}"/>
              </a:ext>
            </a:extLst>
          </p:cNvPr>
          <p:cNvSpPr txBox="1"/>
          <p:nvPr/>
        </p:nvSpPr>
        <p:spPr>
          <a:xfrm>
            <a:off x="3989358" y="5269104"/>
            <a:ext cx="5412480" cy="58663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884" tIns="41884" rIns="41884" bIns="41884" anchor="ctr">
            <a:spAutoFit/>
          </a:bodyPr>
          <a:lstStyle>
            <a:lvl1pPr defTabSz="914400">
              <a:lnSpc>
                <a:spcPct val="100000"/>
              </a:lnSpc>
              <a:spcBef>
                <a:spcPts val="400"/>
              </a:spcBef>
              <a:buFont typeface="Arial"/>
              <a:defRPr sz="2600">
                <a:solidFill>
                  <a:srgbClr val="5E5E5E"/>
                </a:solidFill>
                <a:latin typeface="Roboto Light"/>
                <a:ea typeface="Roboto Light"/>
                <a:cs typeface="Roboto Light"/>
                <a:sym typeface="Roboto Light"/>
              </a:defRPr>
            </a:lvl1pPr>
          </a:lstStyle>
          <a:p>
            <a:pPr lvl="1">
              <a:lnSpc>
                <a:spcPct val="107000"/>
              </a:lnSpc>
              <a:spcAft>
                <a:spcPts val="1319"/>
              </a:spcAft>
            </a:pPr>
            <a:r>
              <a:rPr lang="en-US" sz="1600" dirty="0">
                <a:solidFill>
                  <a:srgbClr val="5E5E5E"/>
                </a:solidFill>
                <a:latin typeface="Roboto Light"/>
              </a:rPr>
              <a:t>Lars is a scientist, inventor, and entrepreneur with 30+ years of biomedical research and drug discovery experience. After earning a PhD in Molecular Biology from Aarhus University, a Medicinal Chemistry degree, and postdoctoral training at UC San Diego Medical School, Dr. </a:t>
            </a:r>
            <a:r>
              <a:rPr lang="en-US" sz="1600" dirty="0" err="1">
                <a:solidFill>
                  <a:srgbClr val="5E5E5E"/>
                </a:solidFill>
                <a:latin typeface="Roboto Light"/>
              </a:rPr>
              <a:t>Theill</a:t>
            </a:r>
            <a:r>
              <a:rPr lang="en-US" sz="1600" dirty="0">
                <a:solidFill>
                  <a:srgbClr val="5E5E5E"/>
                </a:solidFill>
                <a:latin typeface="Roboto Light"/>
              </a:rPr>
              <a:t> lead a biotherapeutics discovery laboratory at Amgen for 15 years, contributing to the invention and preclinical development of numerous small molecule and protein-based therapeutic candidates (including the now blockbuster Prolia) for treatment of cancer, inflammation, and neurodegenerative diseases. In parallel, he evaluated countless in-licensing and acquisition opportunities for the Amgen business development team. Lars is a founder and President of Logix Pharmaceuticals Inc., engaged in developing kinase inhibitors for treatment of cancer, and performing biotech equity research for institutional investors. Dr. </a:t>
            </a:r>
            <a:r>
              <a:rPr lang="en-US" sz="1600" dirty="0" err="1">
                <a:solidFill>
                  <a:srgbClr val="5E5E5E"/>
                </a:solidFill>
                <a:latin typeface="Roboto Light"/>
              </a:rPr>
              <a:t>Theill</a:t>
            </a:r>
            <a:r>
              <a:rPr lang="en-US" sz="1600" dirty="0">
                <a:solidFill>
                  <a:srgbClr val="5E5E5E"/>
                </a:solidFill>
                <a:latin typeface="Roboto Light"/>
              </a:rPr>
              <a:t> is an inventor and author on multiple US patents and 28 research articles published in Science, Nature, Cell, and other leading scientific journals. These papers have received &gt;5,100 citations.</a:t>
            </a:r>
            <a:r>
              <a:rPr lang="en-US" sz="1600" dirty="0">
                <a:solidFill>
                  <a:srgbClr val="5E5E5E"/>
                </a:solidFill>
                <a:latin typeface="Roboto Light"/>
                <a:sym typeface="Roboto Light"/>
              </a:rPr>
              <a:t> </a:t>
            </a:r>
          </a:p>
        </p:txBody>
      </p:sp>
      <p:pic>
        <p:nvPicPr>
          <p:cNvPr id="10" name="Picture 9" descr="A person in a suit and tie&#10;&#10;Description automatically generated with medium confidence">
            <a:extLst>
              <a:ext uri="{FF2B5EF4-FFF2-40B4-BE49-F238E27FC236}">
                <a16:creationId xmlns:a16="http://schemas.microsoft.com/office/drawing/2014/main" id="{33ACD6C8-325B-D617-E0BB-35FCFF079A0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1824" b="11337"/>
          <a:stretch/>
        </p:blipFill>
        <p:spPr>
          <a:xfrm>
            <a:off x="13641272" y="1141838"/>
            <a:ext cx="2751749" cy="3106400"/>
          </a:xfrm>
          <a:prstGeom prst="rect">
            <a:avLst/>
          </a:prstGeom>
        </p:spPr>
      </p:pic>
      <p:sp>
        <p:nvSpPr>
          <p:cNvPr id="11" name="Linda Carleu Smith, CPA…">
            <a:extLst>
              <a:ext uri="{FF2B5EF4-FFF2-40B4-BE49-F238E27FC236}">
                <a16:creationId xmlns:a16="http://schemas.microsoft.com/office/drawing/2014/main" id="{785F33E9-EA2B-76D5-1BAC-BB2F2CF5B497}"/>
              </a:ext>
            </a:extLst>
          </p:cNvPr>
          <p:cNvSpPr txBox="1"/>
          <p:nvPr/>
        </p:nvSpPr>
        <p:spPr>
          <a:xfrm>
            <a:off x="13641908" y="4369769"/>
            <a:ext cx="1596218" cy="8283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884" tIns="41884" rIns="41884" bIns="41884" anchor="ctr">
            <a:spAutoFit/>
          </a:bodyPr>
          <a:lstStyle/>
          <a:p>
            <a:pPr>
              <a:defRPr sz="6000">
                <a:solidFill>
                  <a:srgbClr val="1C437A"/>
                </a:solidFill>
                <a:latin typeface="Roboto Thin"/>
                <a:ea typeface="Roboto Thin"/>
                <a:cs typeface="Roboto Thin"/>
                <a:sym typeface="Roboto Thin"/>
              </a:defRPr>
            </a:pPr>
            <a:r>
              <a:rPr lang="en-US" sz="2400" dirty="0"/>
              <a:t>Tyler </a:t>
            </a:r>
            <a:r>
              <a:rPr lang="en-US" sz="2400" dirty="0" err="1"/>
              <a:t>Reger</a:t>
            </a:r>
            <a:endParaRPr sz="2400" dirty="0"/>
          </a:p>
          <a:p>
            <a:pPr>
              <a:spcBef>
                <a:spcPts val="989"/>
              </a:spcBef>
              <a:defRPr sz="2200" b="1">
                <a:solidFill>
                  <a:srgbClr val="1C437A"/>
                </a:solidFill>
                <a:latin typeface="Roboto"/>
                <a:ea typeface="Roboto"/>
                <a:cs typeface="Roboto"/>
                <a:sym typeface="Roboto"/>
              </a:defRPr>
            </a:pPr>
            <a:r>
              <a:rPr lang="en-US" sz="1600" dirty="0"/>
              <a:t> Fund Controller</a:t>
            </a:r>
            <a:endParaRPr sz="1600" dirty="0"/>
          </a:p>
        </p:txBody>
      </p:sp>
      <p:sp>
        <p:nvSpPr>
          <p:cNvPr id="12" name="TextBox 11">
            <a:extLst>
              <a:ext uri="{FF2B5EF4-FFF2-40B4-BE49-F238E27FC236}">
                <a16:creationId xmlns:a16="http://schemas.microsoft.com/office/drawing/2014/main" id="{3C7D69F8-45FC-CC97-0009-D317C4C463DF}"/>
              </a:ext>
            </a:extLst>
          </p:cNvPr>
          <p:cNvSpPr txBox="1"/>
          <p:nvPr/>
        </p:nvSpPr>
        <p:spPr>
          <a:xfrm>
            <a:off x="13470827" y="5349018"/>
            <a:ext cx="4026940" cy="4770537"/>
          </a:xfrm>
          <a:prstGeom prst="rect">
            <a:avLst/>
          </a:prstGeom>
          <a:noFill/>
        </p:spPr>
        <p:txBody>
          <a:bodyPr wrap="square">
            <a:spAutoFit/>
          </a:bodyPr>
          <a:lstStyle/>
          <a:p>
            <a:r>
              <a:rPr lang="en-US" sz="1600" dirty="0">
                <a:solidFill>
                  <a:srgbClr val="5E5E5E"/>
                </a:solidFill>
                <a:latin typeface="Roboto Light"/>
              </a:rPr>
              <a:t>Tyler oversees the financial accounting and reporting of Crescat’s hedge funds. He acts as the primary liaison between the prime brokers, administrator, and investment team to ensure that all parties are in sync to provide accurate and timely reporting. Tyler came to Crescat with 11 years of industry experience in fund administration. Prior to joining Crescat, Tyler held positions in mutual fund and private equity administration at STRAIT Capital, Charles Schwab Investment Management and ALPS Fund Services. He earned a Bachelor of Science in Business Administration with and emphasis in Accounting from the University of Colorado, Leeds School of Business and a Master of Science in Accounting from the University of Colorado, Denver.</a:t>
            </a:r>
          </a:p>
        </p:txBody>
      </p:sp>
    </p:spTree>
    <p:extLst>
      <p:ext uri="{BB962C8B-B14F-4D97-AF65-F5344CB8AC3E}">
        <p14:creationId xmlns:p14="http://schemas.microsoft.com/office/powerpoint/2010/main" val="1503647457"/>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 name="slide5.png" descr="slide5.png"/>
          <p:cNvPicPr>
            <a:picLocks noChangeAspect="1"/>
          </p:cNvPicPr>
          <p:nvPr/>
        </p:nvPicPr>
        <p:blipFill>
          <a:blip r:embed="rId2"/>
          <a:stretch>
            <a:fillRect/>
          </a:stretch>
        </p:blipFill>
        <p:spPr>
          <a:xfrm>
            <a:off x="-1367" y="-54418"/>
            <a:ext cx="20104100" cy="11308556"/>
          </a:xfrm>
          <a:prstGeom prst="rect">
            <a:avLst/>
          </a:prstGeom>
          <a:ln w="12700">
            <a:miter lim="400000"/>
          </a:ln>
        </p:spPr>
      </p:pic>
      <p:sp>
        <p:nvSpPr>
          <p:cNvPr id="378" name="Rectangle"/>
          <p:cNvSpPr/>
          <p:nvPr/>
        </p:nvSpPr>
        <p:spPr>
          <a:xfrm>
            <a:off x="-2" y="11199322"/>
            <a:ext cx="20102735" cy="109633"/>
          </a:xfrm>
          <a:prstGeom prst="rect">
            <a:avLst/>
          </a:prstGeom>
          <a:solidFill>
            <a:srgbClr val="5E5E5E"/>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sp>
        <p:nvSpPr>
          <p:cNvPr id="2" name="Slide Number Placeholder 1">
            <a:extLst>
              <a:ext uri="{FF2B5EF4-FFF2-40B4-BE49-F238E27FC236}">
                <a16:creationId xmlns:a16="http://schemas.microsoft.com/office/drawing/2014/main" id="{E9E9B06D-86C5-4006-8C6B-ED6EEA65BA53}"/>
              </a:ext>
            </a:extLst>
          </p:cNvPr>
          <p:cNvSpPr>
            <a:spLocks noGrp="1"/>
          </p:cNvSpPr>
          <p:nvPr>
            <p:ph type="sldNum" sz="quarter" idx="2"/>
          </p:nvPr>
        </p:nvSpPr>
        <p:spPr>
          <a:xfrm>
            <a:off x="9955524" y="10628216"/>
            <a:ext cx="325125" cy="446276"/>
          </a:xfrm>
        </p:spPr>
        <p:txBody>
          <a:bodyPr/>
          <a:lstStyle/>
          <a:p>
            <a:fld id="{86CB4B4D-7CA3-9044-876B-883B54F8677D}" type="slidenum">
              <a:rPr lang="en-US" smtClean="0"/>
              <a:t>31</a:t>
            </a:fld>
            <a:endParaRPr lang="en-US" dirty="0"/>
          </a:p>
        </p:txBody>
      </p:sp>
      <p:pic>
        <p:nvPicPr>
          <p:cNvPr id="23" name="Picture 9">
            <a:extLst>
              <a:ext uri="{FF2B5EF4-FFF2-40B4-BE49-F238E27FC236}">
                <a16:creationId xmlns:a16="http://schemas.microsoft.com/office/drawing/2014/main" id="{9BAA6D15-22B0-4709-8570-C9A14C1A0713}"/>
              </a:ext>
            </a:extLst>
          </p:cNvPr>
          <p:cNvPicPr>
            <a:picLocks noChangeAspect="1"/>
          </p:cNvPicPr>
          <p:nvPr/>
        </p:nvPicPr>
        <p:blipFill>
          <a:blip r:embed="rId3" cstate="print">
            <a:extLst>
              <a:ext uri="{28A0092B-C50C-407E-A947-70E740481C1C}">
                <a14:useLocalDpi xmlns:a14="http://schemas.microsoft.com/office/drawing/2010/main" val="0"/>
              </a:ext>
            </a:extLst>
          </a:blip>
          <a:srcRect t="12363" b="12363"/>
          <a:stretch/>
        </p:blipFill>
        <p:spPr>
          <a:xfrm>
            <a:off x="7528900" y="1027698"/>
            <a:ext cx="2751749" cy="3106400"/>
          </a:xfrm>
          <a:prstGeom prst="rect">
            <a:avLst/>
          </a:prstGeom>
          <a:ln w="12700">
            <a:miter lim="400000"/>
          </a:ln>
        </p:spPr>
      </p:pic>
      <p:sp>
        <p:nvSpPr>
          <p:cNvPr id="24" name="Marek Iwahashi…">
            <a:extLst>
              <a:ext uri="{FF2B5EF4-FFF2-40B4-BE49-F238E27FC236}">
                <a16:creationId xmlns:a16="http://schemas.microsoft.com/office/drawing/2014/main" id="{A0C32A25-FCC1-434C-8115-ED61D0732D65}"/>
              </a:ext>
            </a:extLst>
          </p:cNvPr>
          <p:cNvSpPr txBox="1"/>
          <p:nvPr/>
        </p:nvSpPr>
        <p:spPr>
          <a:xfrm>
            <a:off x="7486670" y="4172967"/>
            <a:ext cx="2530769" cy="8283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884" tIns="41884" rIns="41884" bIns="41884" anchor="ctr">
            <a:spAutoFit/>
          </a:bodyPr>
          <a:lstStyle/>
          <a:p>
            <a:pPr>
              <a:defRPr sz="6000">
                <a:solidFill>
                  <a:srgbClr val="1C437A"/>
                </a:solidFill>
                <a:latin typeface="Roboto Thin"/>
                <a:ea typeface="Roboto Thin"/>
                <a:cs typeface="Roboto Thin"/>
                <a:sym typeface="Roboto Thin"/>
              </a:defRPr>
            </a:pPr>
            <a:r>
              <a:rPr sz="2400" dirty="0"/>
              <a:t>Marek Iwahashi</a:t>
            </a:r>
          </a:p>
          <a:p>
            <a:pPr>
              <a:spcBef>
                <a:spcPts val="989"/>
              </a:spcBef>
              <a:defRPr sz="2200" b="1">
                <a:solidFill>
                  <a:srgbClr val="1C437A"/>
                </a:solidFill>
                <a:latin typeface="Roboto"/>
                <a:ea typeface="Roboto"/>
                <a:cs typeface="Roboto"/>
                <a:sym typeface="Roboto"/>
              </a:defRPr>
            </a:pPr>
            <a:r>
              <a:rPr lang="en-US" sz="1600" dirty="0"/>
              <a:t>Head of Investor Relations</a:t>
            </a:r>
          </a:p>
        </p:txBody>
      </p:sp>
      <p:sp>
        <p:nvSpPr>
          <p:cNvPr id="26" name="Otavio Costa is Portfolio Manager at Crescat Capital and has been with the firm for seven years. “Tavi” built Crescat’s macro model that identifies the current stage of the US economic cycle through a combination of 16 factors. His research has been feat">
            <a:extLst>
              <a:ext uri="{FF2B5EF4-FFF2-40B4-BE49-F238E27FC236}">
                <a16:creationId xmlns:a16="http://schemas.microsoft.com/office/drawing/2014/main" id="{9A2E0622-9DAD-45D5-ACEE-98194BCA7B6E}"/>
              </a:ext>
            </a:extLst>
          </p:cNvPr>
          <p:cNvSpPr txBox="1"/>
          <p:nvPr/>
        </p:nvSpPr>
        <p:spPr>
          <a:xfrm>
            <a:off x="7486670" y="5193774"/>
            <a:ext cx="4322233" cy="50090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884" tIns="41884" rIns="41884" bIns="41884" anchor="ctr">
            <a:spAutoFit/>
          </a:bodyPr>
          <a:lstStyle>
            <a:lvl1pPr defTabSz="914400">
              <a:lnSpc>
                <a:spcPct val="100000"/>
              </a:lnSpc>
              <a:spcBef>
                <a:spcPts val="400"/>
              </a:spcBef>
              <a:buFont typeface="Arial"/>
              <a:defRPr sz="2600">
                <a:solidFill>
                  <a:srgbClr val="5E5E5E"/>
                </a:solidFill>
                <a:latin typeface="Roboto Light"/>
                <a:ea typeface="Roboto Light"/>
                <a:cs typeface="Roboto Light"/>
                <a:sym typeface="Roboto Light"/>
              </a:defRPr>
            </a:lvl1pPr>
          </a:lstStyle>
          <a:p>
            <a:r>
              <a:rPr lang="en-US" sz="1600" dirty="0">
                <a:ea typeface="+mn-ea"/>
                <a:cs typeface="+mn-cs"/>
                <a:sym typeface="Helvetica Neue"/>
              </a:rPr>
              <a:t>Marek is Crescat’s point person for existing and prospective investors. With a strong background in finance, he works with clients to understand their needs, explain the firm’s strategies, open new accounts, and respond to inquiries. Marek also handles various operations, including performing daily trade reconciliation and settlement. He helps produce firm marketing materials, updates consultant databases, and assists the investment team. Marek stood out versus his peers by making strong grades in an accelerated degree program at the University of Colorado, Denver where he earned a Bachelor of Science degree in Accounting and Finance and an MBA with a specialization in Finance in 2019 while working full time. Prior to joining Crescat, he worked as a Mutual Fund Analyst at Broadridge Financial Solutions and assistant branch manager at TCF National Bank.</a:t>
            </a:r>
          </a:p>
        </p:txBody>
      </p:sp>
      <p:pic>
        <p:nvPicPr>
          <p:cNvPr id="27" name="Picture 26">
            <a:extLst>
              <a:ext uri="{FF2B5EF4-FFF2-40B4-BE49-F238E27FC236}">
                <a16:creationId xmlns:a16="http://schemas.microsoft.com/office/drawing/2014/main" id="{DC49BC73-B32E-47D4-9798-87CEDA52E568}"/>
              </a:ext>
            </a:extLst>
          </p:cNvPr>
          <p:cNvPicPr>
            <a:picLocks noChangeAspect="1"/>
          </p:cNvPicPr>
          <p:nvPr/>
        </p:nvPicPr>
        <p:blipFill>
          <a:blip r:embed="rId4" cstate="print">
            <a:extLst>
              <a:ext uri="{28A0092B-C50C-407E-A947-70E740481C1C}">
                <a14:useLocalDpi xmlns:a14="http://schemas.microsoft.com/office/drawing/2010/main" val="0"/>
              </a:ext>
            </a:extLst>
          </a:blip>
          <a:srcRect t="11111" b="11111"/>
          <a:stretch/>
        </p:blipFill>
        <p:spPr>
          <a:xfrm>
            <a:off x="13025610" y="1025138"/>
            <a:ext cx="2665346" cy="3108960"/>
          </a:xfrm>
          <a:prstGeom prst="rect">
            <a:avLst/>
          </a:prstGeom>
        </p:spPr>
      </p:pic>
      <p:sp>
        <p:nvSpPr>
          <p:cNvPr id="29" name="Linda Carleu Smith, CPA…">
            <a:extLst>
              <a:ext uri="{FF2B5EF4-FFF2-40B4-BE49-F238E27FC236}">
                <a16:creationId xmlns:a16="http://schemas.microsoft.com/office/drawing/2014/main" id="{C93BBC1B-0C52-4106-8837-F6848D0DAC36}"/>
              </a:ext>
            </a:extLst>
          </p:cNvPr>
          <p:cNvSpPr txBox="1"/>
          <p:nvPr/>
        </p:nvSpPr>
        <p:spPr>
          <a:xfrm>
            <a:off x="12975266" y="4172967"/>
            <a:ext cx="3423642" cy="8283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884" tIns="41884" rIns="41884" bIns="41884" anchor="ctr">
            <a:spAutoFit/>
          </a:bodyPr>
          <a:lstStyle/>
          <a:p>
            <a:pPr>
              <a:defRPr sz="6000">
                <a:solidFill>
                  <a:srgbClr val="1C437A"/>
                </a:solidFill>
                <a:latin typeface="Roboto Thin"/>
                <a:ea typeface="Roboto Thin"/>
                <a:cs typeface="Roboto Thin"/>
                <a:sym typeface="Roboto Thin"/>
              </a:defRPr>
            </a:pPr>
            <a:r>
              <a:rPr lang="en-US" sz="2400" dirty="0"/>
              <a:t>Cassie Fischer</a:t>
            </a:r>
            <a:endParaRPr sz="2400" dirty="0"/>
          </a:p>
          <a:p>
            <a:pPr>
              <a:spcBef>
                <a:spcPts val="989"/>
              </a:spcBef>
              <a:defRPr sz="2200" b="1">
                <a:solidFill>
                  <a:srgbClr val="1C437A"/>
                </a:solidFill>
                <a:latin typeface="Roboto"/>
                <a:ea typeface="Roboto"/>
                <a:cs typeface="Roboto"/>
                <a:sym typeface="Roboto"/>
              </a:defRPr>
            </a:pPr>
            <a:r>
              <a:rPr lang="en-US" sz="1600" dirty="0"/>
              <a:t>Head of Marketing Communications</a:t>
            </a:r>
            <a:endParaRPr sz="1600" dirty="0"/>
          </a:p>
        </p:txBody>
      </p:sp>
      <p:sp>
        <p:nvSpPr>
          <p:cNvPr id="31" name="As Chief Operating Officer, Linda Carleu Smith manages Crescat’s operations, finance, and client service activities. She also manages compliance activities in the broad range of U.S. and Cayman Island regulatory obligations that impact Crescat. In prior ">
            <a:extLst>
              <a:ext uri="{FF2B5EF4-FFF2-40B4-BE49-F238E27FC236}">
                <a16:creationId xmlns:a16="http://schemas.microsoft.com/office/drawing/2014/main" id="{34F737C2-B0FA-47D7-99CE-2F8B99D66CCB}"/>
              </a:ext>
            </a:extLst>
          </p:cNvPr>
          <p:cNvSpPr txBox="1"/>
          <p:nvPr/>
        </p:nvSpPr>
        <p:spPr>
          <a:xfrm>
            <a:off x="12579889" y="5151094"/>
            <a:ext cx="5026010" cy="53394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884" tIns="41884" rIns="41884" bIns="41884" anchor="ctr">
            <a:spAutoFit/>
          </a:bodyPr>
          <a:lstStyle>
            <a:lvl1pPr defTabSz="914400">
              <a:lnSpc>
                <a:spcPct val="100000"/>
              </a:lnSpc>
              <a:spcBef>
                <a:spcPts val="400"/>
              </a:spcBef>
              <a:buFont typeface="Arial"/>
              <a:defRPr sz="2600">
                <a:solidFill>
                  <a:srgbClr val="5E5E5E"/>
                </a:solidFill>
                <a:latin typeface="Roboto Light"/>
                <a:ea typeface="Roboto Light"/>
                <a:cs typeface="Roboto Light"/>
                <a:sym typeface="Roboto Light"/>
              </a:defRPr>
            </a:lvl1pPr>
          </a:lstStyle>
          <a:p>
            <a:pPr lvl="1">
              <a:lnSpc>
                <a:spcPct val="107000"/>
              </a:lnSpc>
              <a:spcAft>
                <a:spcPts val="1319"/>
              </a:spcAft>
            </a:pPr>
            <a:r>
              <a:rPr lang="en-US" sz="1600" dirty="0">
                <a:solidFill>
                  <a:srgbClr val="5E5E5E"/>
                </a:solidFill>
                <a:latin typeface="Roboto Light"/>
                <a:sym typeface="Roboto Light"/>
              </a:rPr>
              <a:t>With a background in both finance and marketing, Cassie strives to perfect the Crescat client journey. She is focused on transparent and engaging communication of Crescat’s investment themes and strategies to distinguish the Crescat brand. Cassie has a lead role in crafting the firm’s marketing materials from strategy presentations to client reports, email communications, website, and social media content. She also works as a Client Services Specialist to help existing and prospective investors refine their investment goals and better understand Crescat’s offerings while answering any questions that may arise throughout the process. Additionally, Cassie is the point person for investment consultants and their databases. Cassie graduated cum laude from Virginia Polytechnic State University with a B.S in Finance. Prior to joining Crescat, she worked as a Marketing Strategist for DISH Network in Englewood, CO.</a:t>
            </a:r>
          </a:p>
        </p:txBody>
      </p:sp>
      <p:sp>
        <p:nvSpPr>
          <p:cNvPr id="36" name="Rectangle">
            <a:extLst>
              <a:ext uri="{FF2B5EF4-FFF2-40B4-BE49-F238E27FC236}">
                <a16:creationId xmlns:a16="http://schemas.microsoft.com/office/drawing/2014/main" id="{9865291C-9FCB-4C06-91F8-71103D0055A4}"/>
              </a:ext>
            </a:extLst>
          </p:cNvPr>
          <p:cNvSpPr/>
          <p:nvPr/>
        </p:nvSpPr>
        <p:spPr>
          <a:xfrm>
            <a:off x="16363203" y="1010518"/>
            <a:ext cx="1298743" cy="34361"/>
          </a:xfrm>
          <a:prstGeom prst="rect">
            <a:avLst/>
          </a:prstGeom>
          <a:solidFill>
            <a:srgbClr val="A38B2C"/>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sp>
        <p:nvSpPr>
          <p:cNvPr id="37" name="Biographies">
            <a:extLst>
              <a:ext uri="{FF2B5EF4-FFF2-40B4-BE49-F238E27FC236}">
                <a16:creationId xmlns:a16="http://schemas.microsoft.com/office/drawing/2014/main" id="{5F31C005-4D91-4E31-9558-F9829876D63F}"/>
              </a:ext>
            </a:extLst>
          </p:cNvPr>
          <p:cNvSpPr txBox="1"/>
          <p:nvPr/>
        </p:nvSpPr>
        <p:spPr>
          <a:xfrm>
            <a:off x="16022319" y="10715"/>
            <a:ext cx="3749051" cy="10362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884" tIns="41884" rIns="41884" bIns="41884" anchor="ctr">
            <a:spAutoFit/>
          </a:bodyPr>
          <a:lstStyle>
            <a:lvl1pPr>
              <a:spcBef>
                <a:spcPts val="0"/>
              </a:spcBef>
              <a:defRPr sz="7500">
                <a:solidFill>
                  <a:srgbClr val="1C437A"/>
                </a:solidFill>
                <a:latin typeface="Roboto Thin"/>
                <a:ea typeface="Roboto Thin"/>
                <a:cs typeface="Roboto Thin"/>
                <a:sym typeface="Roboto Thin"/>
              </a:defRPr>
            </a:lvl1pPr>
          </a:lstStyle>
          <a:p>
            <a:r>
              <a:rPr lang="en-US" sz="6184" dirty="0"/>
              <a:t>Team Bios</a:t>
            </a:r>
            <a:endParaRPr sz="6184" dirty="0"/>
          </a:p>
        </p:txBody>
      </p:sp>
      <p:pic>
        <p:nvPicPr>
          <p:cNvPr id="21" name="object 6">
            <a:extLst>
              <a:ext uri="{FF2B5EF4-FFF2-40B4-BE49-F238E27FC236}">
                <a16:creationId xmlns:a16="http://schemas.microsoft.com/office/drawing/2014/main" id="{62843D6B-E845-484A-B56B-A17DF0FB452C}"/>
              </a:ext>
            </a:extLst>
          </p:cNvPr>
          <p:cNvPicPr/>
          <p:nvPr/>
        </p:nvPicPr>
        <p:blipFill rotWithShape="1">
          <a:blip r:embed="rId5" cstate="print"/>
          <a:srcRect l="20132" r="12610" b="39148"/>
          <a:stretch/>
        </p:blipFill>
        <p:spPr>
          <a:xfrm>
            <a:off x="0" y="10386121"/>
            <a:ext cx="2438229" cy="814938"/>
          </a:xfrm>
          <a:prstGeom prst="rect">
            <a:avLst/>
          </a:prstGeom>
        </p:spPr>
      </p:pic>
      <p:sp>
        <p:nvSpPr>
          <p:cNvPr id="22" name="Crescat Capital Firm Presentation | June 2020…">
            <a:extLst>
              <a:ext uri="{FF2B5EF4-FFF2-40B4-BE49-F238E27FC236}">
                <a16:creationId xmlns:a16="http://schemas.microsoft.com/office/drawing/2014/main" id="{31BFF3E8-CDFB-482D-9E24-ACC9CD0BFE0D}"/>
              </a:ext>
            </a:extLst>
          </p:cNvPr>
          <p:cNvSpPr txBox="1"/>
          <p:nvPr/>
        </p:nvSpPr>
        <p:spPr>
          <a:xfrm>
            <a:off x="14547851" y="10662098"/>
            <a:ext cx="5115200" cy="4145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884" tIns="41884" rIns="41884" bIns="41884" anchor="ctr">
            <a:spAutoFit/>
          </a:bodyPr>
          <a:lstStyle/>
          <a:p>
            <a:pPr defTabSz="753923">
              <a:defRPr sz="2600">
                <a:solidFill>
                  <a:srgbClr val="A38B2C"/>
                </a:solidFill>
                <a:latin typeface="Roboto"/>
                <a:ea typeface="Roboto"/>
                <a:cs typeface="Roboto"/>
                <a:sym typeface="Roboto"/>
              </a:defRPr>
            </a:pPr>
            <a:r>
              <a:rPr lang="en-US" sz="2144" dirty="0">
                <a:solidFill>
                  <a:schemeClr val="tx1">
                    <a:lumMod val="95000"/>
                    <a:lumOff val="5000"/>
                  </a:schemeClr>
                </a:solidFill>
              </a:rPr>
              <a:t>Precious Metals Presentation </a:t>
            </a:r>
          </a:p>
        </p:txBody>
      </p:sp>
      <p:sp>
        <p:nvSpPr>
          <p:cNvPr id="39" name="Rectangle">
            <a:extLst>
              <a:ext uri="{FF2B5EF4-FFF2-40B4-BE49-F238E27FC236}">
                <a16:creationId xmlns:a16="http://schemas.microsoft.com/office/drawing/2014/main" id="{4027BA19-F805-57BD-381E-7EB32C3A7EE4}"/>
              </a:ext>
            </a:extLst>
          </p:cNvPr>
          <p:cNvSpPr/>
          <p:nvPr/>
        </p:nvSpPr>
        <p:spPr>
          <a:xfrm>
            <a:off x="1341324" y="5054392"/>
            <a:ext cx="1298743" cy="37694"/>
          </a:xfrm>
          <a:prstGeom prst="rect">
            <a:avLst/>
          </a:prstGeom>
          <a:solidFill>
            <a:srgbClr val="A38B2C"/>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sp>
        <p:nvSpPr>
          <p:cNvPr id="41" name="Rectangle">
            <a:extLst>
              <a:ext uri="{FF2B5EF4-FFF2-40B4-BE49-F238E27FC236}">
                <a16:creationId xmlns:a16="http://schemas.microsoft.com/office/drawing/2014/main" id="{54F70674-D12F-E3EF-C670-6B242A073CA8}"/>
              </a:ext>
            </a:extLst>
          </p:cNvPr>
          <p:cNvSpPr/>
          <p:nvPr/>
        </p:nvSpPr>
        <p:spPr>
          <a:xfrm flipV="1">
            <a:off x="7486670" y="5033404"/>
            <a:ext cx="1298743" cy="37694"/>
          </a:xfrm>
          <a:prstGeom prst="rect">
            <a:avLst/>
          </a:prstGeom>
          <a:solidFill>
            <a:srgbClr val="A38B2C"/>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sp>
        <p:nvSpPr>
          <p:cNvPr id="38" name="Rectangle">
            <a:extLst>
              <a:ext uri="{FF2B5EF4-FFF2-40B4-BE49-F238E27FC236}">
                <a16:creationId xmlns:a16="http://schemas.microsoft.com/office/drawing/2014/main" id="{FCA0EB0E-B5AE-1D4D-ACDE-E95BDDA371F0}"/>
              </a:ext>
            </a:extLst>
          </p:cNvPr>
          <p:cNvSpPr/>
          <p:nvPr/>
        </p:nvSpPr>
        <p:spPr>
          <a:xfrm flipV="1">
            <a:off x="12975266" y="5037600"/>
            <a:ext cx="1298743" cy="37694"/>
          </a:xfrm>
          <a:prstGeom prst="rect">
            <a:avLst/>
          </a:prstGeom>
          <a:solidFill>
            <a:srgbClr val="A38B2C"/>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pic>
        <p:nvPicPr>
          <p:cNvPr id="6" name="Picture 5" descr="A close-up of a person smiling&#10;&#10;Description automatically generated">
            <a:extLst>
              <a:ext uri="{FF2B5EF4-FFF2-40B4-BE49-F238E27FC236}">
                <a16:creationId xmlns:a16="http://schemas.microsoft.com/office/drawing/2014/main" id="{75008BCF-BE92-57CD-FACF-759E8A7E23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1324" y="954648"/>
            <a:ext cx="2530769" cy="3179450"/>
          </a:xfrm>
          <a:prstGeom prst="rect">
            <a:avLst/>
          </a:prstGeom>
        </p:spPr>
      </p:pic>
      <p:sp>
        <p:nvSpPr>
          <p:cNvPr id="7" name="Marek Iwahashi…">
            <a:extLst>
              <a:ext uri="{FF2B5EF4-FFF2-40B4-BE49-F238E27FC236}">
                <a16:creationId xmlns:a16="http://schemas.microsoft.com/office/drawing/2014/main" id="{A1144012-7B4B-23E9-5BDB-500B12FAB9B3}"/>
              </a:ext>
            </a:extLst>
          </p:cNvPr>
          <p:cNvSpPr txBox="1"/>
          <p:nvPr/>
        </p:nvSpPr>
        <p:spPr>
          <a:xfrm>
            <a:off x="1341324" y="4172967"/>
            <a:ext cx="2408940" cy="8283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884" tIns="41884" rIns="41884" bIns="41884" anchor="ctr">
            <a:spAutoFit/>
          </a:bodyPr>
          <a:lstStyle/>
          <a:p>
            <a:pPr>
              <a:defRPr sz="6000">
                <a:solidFill>
                  <a:srgbClr val="1C437A"/>
                </a:solidFill>
                <a:latin typeface="Roboto Thin"/>
                <a:ea typeface="Roboto Thin"/>
                <a:cs typeface="Roboto Thin"/>
                <a:sym typeface="Roboto Thin"/>
              </a:defRPr>
            </a:pPr>
            <a:r>
              <a:rPr lang="en-US" sz="2400" dirty="0"/>
              <a:t>Danielle Money</a:t>
            </a:r>
            <a:endParaRPr sz="2400" dirty="0"/>
          </a:p>
          <a:p>
            <a:pPr>
              <a:spcBef>
                <a:spcPts val="989"/>
              </a:spcBef>
              <a:defRPr sz="2200" b="1">
                <a:solidFill>
                  <a:srgbClr val="1C437A"/>
                </a:solidFill>
                <a:latin typeface="Roboto"/>
                <a:ea typeface="Roboto"/>
                <a:cs typeface="Roboto"/>
                <a:sym typeface="Roboto"/>
              </a:defRPr>
            </a:pPr>
            <a:r>
              <a:rPr lang="en-US" sz="1600" dirty="0"/>
              <a:t>Chief Compliance Officer</a:t>
            </a:r>
          </a:p>
        </p:txBody>
      </p:sp>
      <p:sp>
        <p:nvSpPr>
          <p:cNvPr id="9" name="Otavio Costa is Portfolio Manager at Crescat Capital and has been with the firm for seven years. “Tavi” built Crescat’s macro model that identifies the current stage of the US economic cycle through a combination of 16 factors. His research has been feat">
            <a:extLst>
              <a:ext uri="{FF2B5EF4-FFF2-40B4-BE49-F238E27FC236}">
                <a16:creationId xmlns:a16="http://schemas.microsoft.com/office/drawing/2014/main" id="{ECC3C0B6-E216-BBA7-58B7-95004893C573}"/>
              </a:ext>
            </a:extLst>
          </p:cNvPr>
          <p:cNvSpPr txBox="1"/>
          <p:nvPr/>
        </p:nvSpPr>
        <p:spPr>
          <a:xfrm>
            <a:off x="1341324" y="5193774"/>
            <a:ext cx="4322233" cy="45165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884" tIns="41884" rIns="41884" bIns="41884" anchor="ctr">
            <a:spAutoFit/>
          </a:bodyPr>
          <a:lstStyle>
            <a:lvl1pPr defTabSz="914400">
              <a:lnSpc>
                <a:spcPct val="100000"/>
              </a:lnSpc>
              <a:spcBef>
                <a:spcPts val="400"/>
              </a:spcBef>
              <a:buFont typeface="Arial"/>
              <a:defRPr sz="2600">
                <a:solidFill>
                  <a:srgbClr val="5E5E5E"/>
                </a:solidFill>
                <a:latin typeface="Roboto Light"/>
                <a:ea typeface="Roboto Light"/>
                <a:cs typeface="Roboto Light"/>
                <a:sym typeface="Roboto Light"/>
              </a:defRPr>
            </a:lvl1pPr>
          </a:lstStyle>
          <a:p>
            <a:r>
              <a:rPr lang="en-US" sz="1600" dirty="0">
                <a:ea typeface="+mn-ea"/>
                <a:cs typeface="+mn-cs"/>
              </a:rPr>
              <a:t>Danielle is responsible for overseeing Crescat's compliance program as Chief Compliance Officer, ensuring that the firm consistently meets regulatory requirements and upholds the highest standards of compliance. Danielle joined the firm with over 13 years of experience and is the proud owner of an I Heart Compliance mug. She previously served as the Compliance Officer at </a:t>
            </a:r>
            <a:r>
              <a:rPr lang="en-US" sz="1600" dirty="0" err="1">
                <a:ea typeface="+mn-ea"/>
                <a:cs typeface="+mn-cs"/>
              </a:rPr>
              <a:t>Paradice</a:t>
            </a:r>
            <a:r>
              <a:rPr lang="en-US" sz="1600" dirty="0">
                <a:ea typeface="+mn-ea"/>
                <a:cs typeface="+mn-cs"/>
              </a:rPr>
              <a:t> Investment Management and held key compliance leadership roles as Director of Compliance at PINE Advisor Solutions and Compliance Manager at ALPS Fund Services. Danielle holds a Master of Legal Studies from Washington University in St. Louis and a Bachelor's degree from the University of Colorado. She is also a Certified Anti-Money Laundering Specialist (CAMS).</a:t>
            </a:r>
            <a:endParaRPr lang="en-US" sz="1600" dirty="0">
              <a:ea typeface="+mn-ea"/>
              <a:cs typeface="+mn-cs"/>
              <a:sym typeface="Helvetica Neue"/>
            </a:endParaRPr>
          </a:p>
        </p:txBody>
      </p:sp>
    </p:spTree>
    <p:extLst>
      <p:ext uri="{BB962C8B-B14F-4D97-AF65-F5344CB8AC3E}">
        <p14:creationId xmlns:p14="http://schemas.microsoft.com/office/powerpoint/2010/main" val="2969831479"/>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 name="slide5.png" descr="slide5.png"/>
          <p:cNvPicPr>
            <a:picLocks noChangeAspect="1"/>
          </p:cNvPicPr>
          <p:nvPr/>
        </p:nvPicPr>
        <p:blipFill>
          <a:blip r:embed="rId2"/>
          <a:stretch>
            <a:fillRect/>
          </a:stretch>
        </p:blipFill>
        <p:spPr>
          <a:xfrm>
            <a:off x="14915" y="-9921"/>
            <a:ext cx="20104100" cy="11308556"/>
          </a:xfrm>
          <a:prstGeom prst="rect">
            <a:avLst/>
          </a:prstGeom>
          <a:ln w="12700">
            <a:miter lim="400000"/>
          </a:ln>
        </p:spPr>
      </p:pic>
      <p:sp>
        <p:nvSpPr>
          <p:cNvPr id="378" name="Rectangle"/>
          <p:cNvSpPr/>
          <p:nvPr/>
        </p:nvSpPr>
        <p:spPr>
          <a:xfrm>
            <a:off x="-2" y="11199322"/>
            <a:ext cx="20102735" cy="109633"/>
          </a:xfrm>
          <a:prstGeom prst="rect">
            <a:avLst/>
          </a:prstGeom>
          <a:solidFill>
            <a:srgbClr val="5E5E5E"/>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sp>
        <p:nvSpPr>
          <p:cNvPr id="2" name="Slide Number Placeholder 1">
            <a:extLst>
              <a:ext uri="{FF2B5EF4-FFF2-40B4-BE49-F238E27FC236}">
                <a16:creationId xmlns:a16="http://schemas.microsoft.com/office/drawing/2014/main" id="{E9E9B06D-86C5-4006-8C6B-ED6EEA65BA53}"/>
              </a:ext>
            </a:extLst>
          </p:cNvPr>
          <p:cNvSpPr>
            <a:spLocks noGrp="1"/>
          </p:cNvSpPr>
          <p:nvPr>
            <p:ph type="sldNum" sz="quarter" idx="2"/>
          </p:nvPr>
        </p:nvSpPr>
        <p:spPr>
          <a:xfrm>
            <a:off x="9955524" y="10628216"/>
            <a:ext cx="325125" cy="446276"/>
          </a:xfrm>
        </p:spPr>
        <p:txBody>
          <a:bodyPr/>
          <a:lstStyle/>
          <a:p>
            <a:fld id="{86CB4B4D-7CA3-9044-876B-883B54F8677D}" type="slidenum">
              <a:rPr lang="en-US" smtClean="0"/>
              <a:t>32</a:t>
            </a:fld>
            <a:endParaRPr lang="en-US" dirty="0"/>
          </a:p>
        </p:txBody>
      </p:sp>
      <p:sp>
        <p:nvSpPr>
          <p:cNvPr id="24" name="Marek Iwahashi…">
            <a:extLst>
              <a:ext uri="{FF2B5EF4-FFF2-40B4-BE49-F238E27FC236}">
                <a16:creationId xmlns:a16="http://schemas.microsoft.com/office/drawing/2014/main" id="{A0C32A25-FCC1-434C-8115-ED61D0732D65}"/>
              </a:ext>
            </a:extLst>
          </p:cNvPr>
          <p:cNvSpPr txBox="1"/>
          <p:nvPr/>
        </p:nvSpPr>
        <p:spPr>
          <a:xfrm>
            <a:off x="1104353" y="4295074"/>
            <a:ext cx="1929643" cy="8283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884" tIns="41884" rIns="41884" bIns="41884" anchor="ctr">
            <a:spAutoFit/>
          </a:bodyPr>
          <a:lstStyle/>
          <a:p>
            <a:pPr>
              <a:defRPr sz="6000">
                <a:solidFill>
                  <a:srgbClr val="1C437A"/>
                </a:solidFill>
                <a:latin typeface="Roboto Thin"/>
                <a:ea typeface="Roboto Thin"/>
                <a:cs typeface="Roboto Thin"/>
                <a:sym typeface="Roboto Thin"/>
              </a:defRPr>
            </a:pPr>
            <a:r>
              <a:rPr lang="en-US" sz="2400" dirty="0"/>
              <a:t>Ravena Khan</a:t>
            </a:r>
            <a:endParaRPr sz="2400" dirty="0"/>
          </a:p>
          <a:p>
            <a:pPr>
              <a:spcBef>
                <a:spcPts val="989"/>
              </a:spcBef>
              <a:defRPr sz="2200" b="1">
                <a:solidFill>
                  <a:srgbClr val="1C437A"/>
                </a:solidFill>
                <a:latin typeface="Roboto"/>
                <a:ea typeface="Roboto"/>
                <a:cs typeface="Roboto"/>
                <a:sym typeface="Roboto"/>
              </a:defRPr>
            </a:pPr>
            <a:r>
              <a:rPr lang="en-US" sz="1600" dirty="0"/>
              <a:t>Assistant Controller</a:t>
            </a:r>
            <a:endParaRPr sz="1600" dirty="0"/>
          </a:p>
        </p:txBody>
      </p:sp>
      <p:sp>
        <p:nvSpPr>
          <p:cNvPr id="26" name="Otavio Costa is Portfolio Manager at Crescat Capital and has been with the firm for seven years. “Tavi” built Crescat’s macro model that identifies the current stage of the US economic cycle through a combination of 16 factors. His research has been feat">
            <a:extLst>
              <a:ext uri="{FF2B5EF4-FFF2-40B4-BE49-F238E27FC236}">
                <a16:creationId xmlns:a16="http://schemas.microsoft.com/office/drawing/2014/main" id="{9A2E0622-9DAD-45D5-ACEE-98194BCA7B6E}"/>
              </a:ext>
            </a:extLst>
          </p:cNvPr>
          <p:cNvSpPr txBox="1"/>
          <p:nvPr/>
        </p:nvSpPr>
        <p:spPr>
          <a:xfrm>
            <a:off x="1076034" y="5309255"/>
            <a:ext cx="4023016" cy="37779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884" tIns="41884" rIns="41884" bIns="41884" anchor="ctr">
            <a:spAutoFit/>
          </a:bodyPr>
          <a:lstStyle>
            <a:lvl1pPr defTabSz="914400">
              <a:lnSpc>
                <a:spcPct val="100000"/>
              </a:lnSpc>
              <a:spcBef>
                <a:spcPts val="400"/>
              </a:spcBef>
              <a:buFont typeface="Arial"/>
              <a:defRPr sz="2600">
                <a:solidFill>
                  <a:srgbClr val="5E5E5E"/>
                </a:solidFill>
                <a:latin typeface="Roboto Light"/>
                <a:ea typeface="Roboto Light"/>
                <a:cs typeface="Roboto Light"/>
                <a:sym typeface="Roboto Light"/>
              </a:defRPr>
            </a:lvl1pPr>
          </a:lstStyle>
          <a:p>
            <a:r>
              <a:rPr lang="en-US" sz="1600" dirty="0">
                <a:ea typeface="+mn-ea"/>
                <a:cs typeface="+mn-cs"/>
              </a:rPr>
              <a:t>Ravena is responsible for the daily function in maintaining parallel records to the fund’s administrator and prime brokers.  She is also responsible for assisting in the review of monthly reporting and client statements.  Ravena came to Crescat with over 20 years of experience in the hedge fund industry. Her previous roles include serving as a Controller at </a:t>
            </a:r>
            <a:r>
              <a:rPr lang="en-US" sz="1600" dirty="0" err="1">
                <a:ea typeface="+mn-ea"/>
                <a:cs typeface="+mn-cs"/>
              </a:rPr>
              <a:t>Foxhill</a:t>
            </a:r>
            <a:r>
              <a:rPr lang="en-US" sz="1600" dirty="0">
                <a:ea typeface="+mn-ea"/>
                <a:cs typeface="+mn-cs"/>
              </a:rPr>
              <a:t> Capital Partners for 13 years and Gracie Capital for 5 years, where she gained invaluable expertise in fund accounting and reporting. Ravena is magna cum laude graduate of Berkeley College in New York, where she earned her accounting degree.</a:t>
            </a:r>
            <a:endParaRPr lang="en-US" sz="1600" dirty="0">
              <a:ea typeface="+mn-ea"/>
              <a:cs typeface="+mn-cs"/>
              <a:sym typeface="Helvetica Neue"/>
            </a:endParaRPr>
          </a:p>
        </p:txBody>
      </p:sp>
      <p:sp>
        <p:nvSpPr>
          <p:cNvPr id="31" name="As Chief Operating Officer, Linda Carleu Smith manages Crescat’s operations, finance, and client service activities. She also manages compliance activities in the broad range of U.S. and Cayman Island regulatory obligations that impact Crescat. In prior ">
            <a:extLst>
              <a:ext uri="{FF2B5EF4-FFF2-40B4-BE49-F238E27FC236}">
                <a16:creationId xmlns:a16="http://schemas.microsoft.com/office/drawing/2014/main" id="{34F737C2-B0FA-47D7-99CE-2F8B99D66CCB}"/>
              </a:ext>
            </a:extLst>
          </p:cNvPr>
          <p:cNvSpPr txBox="1"/>
          <p:nvPr/>
        </p:nvSpPr>
        <p:spPr>
          <a:xfrm>
            <a:off x="6775450" y="5374117"/>
            <a:ext cx="4023016" cy="32316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884" tIns="41884" rIns="41884" bIns="41884" anchor="ctr">
            <a:spAutoFit/>
          </a:bodyPr>
          <a:lstStyle>
            <a:lvl1pPr defTabSz="914400">
              <a:lnSpc>
                <a:spcPct val="100000"/>
              </a:lnSpc>
              <a:spcBef>
                <a:spcPts val="400"/>
              </a:spcBef>
              <a:buFont typeface="Arial"/>
              <a:defRPr sz="2600">
                <a:solidFill>
                  <a:srgbClr val="5E5E5E"/>
                </a:solidFill>
                <a:latin typeface="Roboto Light"/>
                <a:ea typeface="Roboto Light"/>
                <a:cs typeface="Roboto Light"/>
                <a:sym typeface="Roboto Light"/>
              </a:defRPr>
            </a:lvl1pPr>
          </a:lstStyle>
          <a:p>
            <a:pPr lvl="1">
              <a:lnSpc>
                <a:spcPct val="107000"/>
              </a:lnSpc>
              <a:spcAft>
                <a:spcPts val="1319"/>
              </a:spcAft>
            </a:pPr>
            <a:r>
              <a:rPr lang="en-US" sz="1600" dirty="0">
                <a:solidFill>
                  <a:srgbClr val="5E5E5E"/>
                </a:solidFill>
                <a:latin typeface="Roboto Light"/>
              </a:rPr>
              <a:t>Nathaniel handles various day-to-day and operational tasks for the Chief Investment Officer. In addition, he helps to maintain and expand Crescat’s proprietary models and assists the investment team with research and trading. Nathaniel joined Crescat in 2022 after graduating from the University of Colorado Boulder with a bachelor’s degree in Economics and a minor in Business and Financial Analytics.</a:t>
            </a:r>
            <a:endParaRPr lang="en-US" sz="1600" dirty="0">
              <a:solidFill>
                <a:srgbClr val="5E5E5E"/>
              </a:solidFill>
              <a:latin typeface="Roboto Light"/>
              <a:sym typeface="Roboto Light"/>
            </a:endParaRPr>
          </a:p>
        </p:txBody>
      </p:sp>
      <p:sp>
        <p:nvSpPr>
          <p:cNvPr id="36" name="Rectangle">
            <a:extLst>
              <a:ext uri="{FF2B5EF4-FFF2-40B4-BE49-F238E27FC236}">
                <a16:creationId xmlns:a16="http://schemas.microsoft.com/office/drawing/2014/main" id="{9865291C-9FCB-4C06-91F8-71103D0055A4}"/>
              </a:ext>
            </a:extLst>
          </p:cNvPr>
          <p:cNvSpPr/>
          <p:nvPr/>
        </p:nvSpPr>
        <p:spPr>
          <a:xfrm>
            <a:off x="16363203" y="1010518"/>
            <a:ext cx="1298743" cy="34361"/>
          </a:xfrm>
          <a:prstGeom prst="rect">
            <a:avLst/>
          </a:prstGeom>
          <a:solidFill>
            <a:srgbClr val="A38B2C"/>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sp>
        <p:nvSpPr>
          <p:cNvPr id="37" name="Biographies">
            <a:extLst>
              <a:ext uri="{FF2B5EF4-FFF2-40B4-BE49-F238E27FC236}">
                <a16:creationId xmlns:a16="http://schemas.microsoft.com/office/drawing/2014/main" id="{5F31C005-4D91-4E31-9558-F9829876D63F}"/>
              </a:ext>
            </a:extLst>
          </p:cNvPr>
          <p:cNvSpPr txBox="1"/>
          <p:nvPr/>
        </p:nvSpPr>
        <p:spPr>
          <a:xfrm>
            <a:off x="16022319" y="10715"/>
            <a:ext cx="3749051" cy="10362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884" tIns="41884" rIns="41884" bIns="41884" anchor="ctr">
            <a:spAutoFit/>
          </a:bodyPr>
          <a:lstStyle>
            <a:lvl1pPr>
              <a:spcBef>
                <a:spcPts val="0"/>
              </a:spcBef>
              <a:defRPr sz="7500">
                <a:solidFill>
                  <a:srgbClr val="1C437A"/>
                </a:solidFill>
                <a:latin typeface="Roboto Thin"/>
                <a:ea typeface="Roboto Thin"/>
                <a:cs typeface="Roboto Thin"/>
                <a:sym typeface="Roboto Thin"/>
              </a:defRPr>
            </a:lvl1pPr>
          </a:lstStyle>
          <a:p>
            <a:r>
              <a:rPr lang="en-US" sz="6184" dirty="0"/>
              <a:t>Team Bios</a:t>
            </a:r>
            <a:endParaRPr sz="6184" dirty="0"/>
          </a:p>
        </p:txBody>
      </p:sp>
      <p:pic>
        <p:nvPicPr>
          <p:cNvPr id="21" name="object 6">
            <a:extLst>
              <a:ext uri="{FF2B5EF4-FFF2-40B4-BE49-F238E27FC236}">
                <a16:creationId xmlns:a16="http://schemas.microsoft.com/office/drawing/2014/main" id="{62843D6B-E845-484A-B56B-A17DF0FB452C}"/>
              </a:ext>
            </a:extLst>
          </p:cNvPr>
          <p:cNvPicPr/>
          <p:nvPr/>
        </p:nvPicPr>
        <p:blipFill rotWithShape="1">
          <a:blip r:embed="rId3" cstate="print"/>
          <a:srcRect l="20132" r="12610" b="39148"/>
          <a:stretch/>
        </p:blipFill>
        <p:spPr>
          <a:xfrm>
            <a:off x="0" y="10386121"/>
            <a:ext cx="2438229" cy="814938"/>
          </a:xfrm>
          <a:prstGeom prst="rect">
            <a:avLst/>
          </a:prstGeom>
        </p:spPr>
      </p:pic>
      <p:sp>
        <p:nvSpPr>
          <p:cNvPr id="22" name="Crescat Capital Firm Presentation | June 2020…">
            <a:extLst>
              <a:ext uri="{FF2B5EF4-FFF2-40B4-BE49-F238E27FC236}">
                <a16:creationId xmlns:a16="http://schemas.microsoft.com/office/drawing/2014/main" id="{31BFF3E8-CDFB-482D-9E24-ACC9CD0BFE0D}"/>
              </a:ext>
            </a:extLst>
          </p:cNvPr>
          <p:cNvSpPr txBox="1"/>
          <p:nvPr/>
        </p:nvSpPr>
        <p:spPr>
          <a:xfrm>
            <a:off x="14547851" y="10662098"/>
            <a:ext cx="5115200" cy="4145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884" tIns="41884" rIns="41884" bIns="41884" anchor="ctr">
            <a:spAutoFit/>
          </a:bodyPr>
          <a:lstStyle/>
          <a:p>
            <a:pPr defTabSz="753923">
              <a:defRPr sz="2600">
                <a:solidFill>
                  <a:srgbClr val="A38B2C"/>
                </a:solidFill>
                <a:latin typeface="Roboto"/>
                <a:ea typeface="Roboto"/>
                <a:cs typeface="Roboto"/>
                <a:sym typeface="Roboto"/>
              </a:defRPr>
            </a:pPr>
            <a:r>
              <a:rPr lang="en-US" sz="2144" dirty="0">
                <a:solidFill>
                  <a:schemeClr val="tx1">
                    <a:lumMod val="95000"/>
                    <a:lumOff val="5000"/>
                  </a:schemeClr>
                </a:solidFill>
              </a:rPr>
              <a:t>Precious Metals Presentation </a:t>
            </a:r>
          </a:p>
        </p:txBody>
      </p:sp>
      <p:sp>
        <p:nvSpPr>
          <p:cNvPr id="39" name="Rectangle">
            <a:extLst>
              <a:ext uri="{FF2B5EF4-FFF2-40B4-BE49-F238E27FC236}">
                <a16:creationId xmlns:a16="http://schemas.microsoft.com/office/drawing/2014/main" id="{4027BA19-F805-57BD-381E-7EB32C3A7EE4}"/>
              </a:ext>
            </a:extLst>
          </p:cNvPr>
          <p:cNvSpPr/>
          <p:nvPr/>
        </p:nvSpPr>
        <p:spPr>
          <a:xfrm>
            <a:off x="1076034" y="5142300"/>
            <a:ext cx="1298743" cy="45719"/>
          </a:xfrm>
          <a:prstGeom prst="rect">
            <a:avLst/>
          </a:prstGeom>
          <a:solidFill>
            <a:srgbClr val="A38B2C"/>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sp>
        <p:nvSpPr>
          <p:cNvPr id="41" name="Rectangle">
            <a:extLst>
              <a:ext uri="{FF2B5EF4-FFF2-40B4-BE49-F238E27FC236}">
                <a16:creationId xmlns:a16="http://schemas.microsoft.com/office/drawing/2014/main" id="{54F70674-D12F-E3EF-C670-6B242A073CA8}"/>
              </a:ext>
            </a:extLst>
          </p:cNvPr>
          <p:cNvSpPr/>
          <p:nvPr/>
        </p:nvSpPr>
        <p:spPr>
          <a:xfrm flipV="1">
            <a:off x="7232650" y="5170490"/>
            <a:ext cx="1298743" cy="37694"/>
          </a:xfrm>
          <a:prstGeom prst="rect">
            <a:avLst/>
          </a:prstGeom>
          <a:solidFill>
            <a:srgbClr val="A38B2C"/>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sp>
        <p:nvSpPr>
          <p:cNvPr id="5" name="Marek Iwahashi…">
            <a:extLst>
              <a:ext uri="{FF2B5EF4-FFF2-40B4-BE49-F238E27FC236}">
                <a16:creationId xmlns:a16="http://schemas.microsoft.com/office/drawing/2014/main" id="{FC8DFB2A-B996-C39F-5EF7-DAB0E4469903}"/>
              </a:ext>
            </a:extLst>
          </p:cNvPr>
          <p:cNvSpPr txBox="1"/>
          <p:nvPr/>
        </p:nvSpPr>
        <p:spPr>
          <a:xfrm>
            <a:off x="7232650" y="4289138"/>
            <a:ext cx="3825995" cy="8283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884" tIns="41884" rIns="41884" bIns="41884" anchor="ctr">
            <a:spAutoFit/>
          </a:bodyPr>
          <a:lstStyle/>
          <a:p>
            <a:pPr>
              <a:defRPr sz="6000">
                <a:solidFill>
                  <a:srgbClr val="1C437A"/>
                </a:solidFill>
                <a:latin typeface="Roboto Thin"/>
                <a:ea typeface="Roboto Thin"/>
                <a:cs typeface="Roboto Thin"/>
                <a:sym typeface="Roboto Thin"/>
              </a:defRPr>
            </a:pPr>
            <a:r>
              <a:rPr lang="en-US" sz="2400" dirty="0"/>
              <a:t>Nathaniel Gilbert</a:t>
            </a:r>
            <a:endParaRPr sz="2400" dirty="0"/>
          </a:p>
          <a:p>
            <a:pPr>
              <a:spcBef>
                <a:spcPts val="989"/>
              </a:spcBef>
              <a:defRPr sz="2200" b="1">
                <a:solidFill>
                  <a:srgbClr val="1C437A"/>
                </a:solidFill>
                <a:latin typeface="Roboto"/>
                <a:ea typeface="Roboto"/>
                <a:cs typeface="Roboto"/>
                <a:sym typeface="Roboto"/>
              </a:defRPr>
            </a:pPr>
            <a:r>
              <a:rPr lang="en-US" sz="1600" dirty="0"/>
              <a:t>Analyst and Assistant Portfolio Manager</a:t>
            </a:r>
            <a:endParaRPr sz="1600" dirty="0"/>
          </a:p>
        </p:txBody>
      </p:sp>
      <p:pic>
        <p:nvPicPr>
          <p:cNvPr id="10" name="Picture 9" descr="A person wearing glasses&#10;&#10;Description automatically generated with medium confidence">
            <a:extLst>
              <a:ext uri="{FF2B5EF4-FFF2-40B4-BE49-F238E27FC236}">
                <a16:creationId xmlns:a16="http://schemas.microsoft.com/office/drawing/2014/main" id="{1C42403C-CC30-1F88-EB16-DABDC117EA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2650" y="1102071"/>
            <a:ext cx="2282304" cy="3198684"/>
          </a:xfrm>
          <a:prstGeom prst="rect">
            <a:avLst/>
          </a:prstGeom>
        </p:spPr>
      </p:pic>
      <p:pic>
        <p:nvPicPr>
          <p:cNvPr id="4" name="Picture 3" descr="A person in a suit and tie&#10;&#10;Description automatically generated">
            <a:extLst>
              <a:ext uri="{FF2B5EF4-FFF2-40B4-BE49-F238E27FC236}">
                <a16:creationId xmlns:a16="http://schemas.microsoft.com/office/drawing/2014/main" id="{6D42B80C-4EDE-B0C2-B840-F9F788D496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42850" y="1192761"/>
            <a:ext cx="2516938" cy="3096377"/>
          </a:xfrm>
          <a:prstGeom prst="rect">
            <a:avLst/>
          </a:prstGeom>
        </p:spPr>
      </p:pic>
      <p:sp>
        <p:nvSpPr>
          <p:cNvPr id="6" name="Marek Iwahashi…">
            <a:extLst>
              <a:ext uri="{FF2B5EF4-FFF2-40B4-BE49-F238E27FC236}">
                <a16:creationId xmlns:a16="http://schemas.microsoft.com/office/drawing/2014/main" id="{5563FF39-1971-3A1C-ABEB-E0E6B35F763C}"/>
              </a:ext>
            </a:extLst>
          </p:cNvPr>
          <p:cNvSpPr txBox="1"/>
          <p:nvPr/>
        </p:nvSpPr>
        <p:spPr>
          <a:xfrm>
            <a:off x="12636500" y="4289241"/>
            <a:ext cx="1809417" cy="8283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884" tIns="41884" rIns="41884" bIns="41884" anchor="ctr">
            <a:spAutoFit/>
          </a:bodyPr>
          <a:lstStyle/>
          <a:p>
            <a:pPr>
              <a:defRPr sz="6000">
                <a:solidFill>
                  <a:srgbClr val="1C437A"/>
                </a:solidFill>
                <a:latin typeface="Roboto Thin"/>
                <a:ea typeface="Roboto Thin"/>
                <a:cs typeface="Roboto Thin"/>
                <a:sym typeface="Roboto Thin"/>
              </a:defRPr>
            </a:pPr>
            <a:r>
              <a:rPr lang="en-US" sz="2400" dirty="0"/>
              <a:t>Trevor Smith</a:t>
            </a:r>
            <a:endParaRPr sz="2400" dirty="0"/>
          </a:p>
          <a:p>
            <a:pPr>
              <a:spcBef>
                <a:spcPts val="989"/>
              </a:spcBef>
              <a:defRPr sz="2200" b="1">
                <a:solidFill>
                  <a:srgbClr val="1C437A"/>
                </a:solidFill>
                <a:latin typeface="Roboto"/>
                <a:ea typeface="Roboto"/>
                <a:cs typeface="Roboto"/>
                <a:sym typeface="Roboto"/>
              </a:defRPr>
            </a:pPr>
            <a:r>
              <a:rPr lang="en-US" sz="1600" dirty="0"/>
              <a:t>Data Scientist</a:t>
            </a:r>
            <a:endParaRPr sz="1600" dirty="0"/>
          </a:p>
        </p:txBody>
      </p:sp>
      <p:sp>
        <p:nvSpPr>
          <p:cNvPr id="8" name="Rectangle">
            <a:extLst>
              <a:ext uri="{FF2B5EF4-FFF2-40B4-BE49-F238E27FC236}">
                <a16:creationId xmlns:a16="http://schemas.microsoft.com/office/drawing/2014/main" id="{AA6241E0-E534-8B25-948E-4A6387099773}"/>
              </a:ext>
            </a:extLst>
          </p:cNvPr>
          <p:cNvSpPr/>
          <p:nvPr/>
        </p:nvSpPr>
        <p:spPr>
          <a:xfrm flipV="1">
            <a:off x="12642850" y="5170490"/>
            <a:ext cx="1298743" cy="37694"/>
          </a:xfrm>
          <a:prstGeom prst="rect">
            <a:avLst/>
          </a:prstGeom>
          <a:solidFill>
            <a:srgbClr val="A38B2C"/>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sp>
        <p:nvSpPr>
          <p:cNvPr id="9" name="Otavio Costa is Portfolio Manager at Crescat Capital and has been with the firm for seven years. “Tavi” built Crescat’s macro model that identifies the current stage of the US economic cycle through a combination of 16 factors. His research has been feat">
            <a:extLst>
              <a:ext uri="{FF2B5EF4-FFF2-40B4-BE49-F238E27FC236}">
                <a16:creationId xmlns:a16="http://schemas.microsoft.com/office/drawing/2014/main" id="{25ED52C3-FE36-C534-77D0-F2D4B8C50A7C}"/>
              </a:ext>
            </a:extLst>
          </p:cNvPr>
          <p:cNvSpPr txBox="1"/>
          <p:nvPr/>
        </p:nvSpPr>
        <p:spPr>
          <a:xfrm>
            <a:off x="12642850" y="5302991"/>
            <a:ext cx="4023016" cy="45165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884" tIns="41884" rIns="41884" bIns="41884" anchor="ctr">
            <a:spAutoFit/>
          </a:bodyPr>
          <a:lstStyle>
            <a:lvl1pPr defTabSz="914400">
              <a:lnSpc>
                <a:spcPct val="100000"/>
              </a:lnSpc>
              <a:spcBef>
                <a:spcPts val="400"/>
              </a:spcBef>
              <a:buFont typeface="Arial"/>
              <a:defRPr sz="2600">
                <a:solidFill>
                  <a:srgbClr val="5E5E5E"/>
                </a:solidFill>
                <a:latin typeface="Roboto Light"/>
                <a:ea typeface="Roboto Light"/>
                <a:cs typeface="Roboto Light"/>
                <a:sym typeface="Roboto Light"/>
              </a:defRPr>
            </a:lvl1pPr>
          </a:lstStyle>
          <a:p>
            <a:r>
              <a:rPr lang="en-US" sz="1600" dirty="0">
                <a:ea typeface="+mn-ea"/>
                <a:cs typeface="+mn-cs"/>
              </a:rPr>
              <a:t>Trevor serves as Crescat’s Data Scientist. The exciting developments in the world of Artificial Intelligence have provided Crescat with the opportunity to harness the power of Machine Learning, Natural Language Processing, and Data Analytics to advance our quantitative analysis to new heights. With prior work experience in the Applied Math Department and degrees in Statistics &amp; Data Science and Economics from CU Boulder, Trevor works to both develop new financial models and improve existing ones in order to maximize Crescat’s quant research capabilities. Trevor also uses his statistical knowledge to provide day-to-day research and trading ideas. With AI suddenly exploding into the industry, Trevor helps keep Crescat ahead of the curve.</a:t>
            </a:r>
            <a:endParaRPr lang="en-US" sz="1600" dirty="0">
              <a:ea typeface="+mn-ea"/>
              <a:cs typeface="+mn-cs"/>
              <a:sym typeface="Helvetica Neue"/>
            </a:endParaRPr>
          </a:p>
        </p:txBody>
      </p:sp>
      <p:pic>
        <p:nvPicPr>
          <p:cNvPr id="11" name="Picture 10" descr="A person in a black suit&#10;&#10;Description automatically generated">
            <a:extLst>
              <a:ext uri="{FF2B5EF4-FFF2-40B4-BE49-F238E27FC236}">
                <a16:creationId xmlns:a16="http://schemas.microsoft.com/office/drawing/2014/main" id="{C0EEE022-E8E7-98AB-D341-A1AEAC6FDA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6034" y="925719"/>
            <a:ext cx="2340896" cy="3280941"/>
          </a:xfrm>
          <a:prstGeom prst="rect">
            <a:avLst/>
          </a:prstGeom>
        </p:spPr>
      </p:pic>
    </p:spTree>
    <p:extLst>
      <p:ext uri="{BB962C8B-B14F-4D97-AF65-F5344CB8AC3E}">
        <p14:creationId xmlns:p14="http://schemas.microsoft.com/office/powerpoint/2010/main" val="766960366"/>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object 2">
            <a:extLst>
              <a:ext uri="{FF2B5EF4-FFF2-40B4-BE49-F238E27FC236}">
                <a16:creationId xmlns:a16="http://schemas.microsoft.com/office/drawing/2014/main" id="{E398A406-22AF-4FC2-8C91-51C51C3A9DB5}"/>
              </a:ext>
            </a:extLst>
          </p:cNvPr>
          <p:cNvPicPr/>
          <p:nvPr/>
        </p:nvPicPr>
        <p:blipFill>
          <a:blip r:embed="rId2" cstate="print">
            <a:alphaModFix amt="30000"/>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0" y="90422"/>
            <a:ext cx="20034250" cy="11287613"/>
          </a:xfrm>
          <a:prstGeom prst="rect">
            <a:avLst/>
          </a:prstGeom>
        </p:spPr>
      </p:pic>
      <p:sp>
        <p:nvSpPr>
          <p:cNvPr id="8" name="TextBox 7">
            <a:extLst>
              <a:ext uri="{FF2B5EF4-FFF2-40B4-BE49-F238E27FC236}">
                <a16:creationId xmlns:a16="http://schemas.microsoft.com/office/drawing/2014/main" id="{43E95B0E-7857-47A4-B4F2-650DA553A0FF}"/>
              </a:ext>
            </a:extLst>
          </p:cNvPr>
          <p:cNvSpPr txBox="1"/>
          <p:nvPr/>
        </p:nvSpPr>
        <p:spPr>
          <a:xfrm>
            <a:off x="4446503" y="7226035"/>
            <a:ext cx="2040743" cy="904222"/>
          </a:xfrm>
          <a:prstGeom prst="rect">
            <a:avLst/>
          </a:prstGeom>
          <a:noFill/>
        </p:spPr>
        <p:txBody>
          <a:bodyPr wrap="square" rtlCol="0">
            <a:spAutoFit/>
          </a:bodyPr>
          <a:lstStyle/>
          <a:p>
            <a:pPr defTabSz="1507846"/>
            <a:r>
              <a:rPr lang="en-US" sz="2638" dirty="0">
                <a:solidFill>
                  <a:prstClr val="black"/>
                </a:solidFill>
                <a:latin typeface="Roboto" panose="02000000000000000000" pitchFamily="2" charset="0"/>
                <a:ea typeface="Roboto" panose="02000000000000000000" pitchFamily="2" charset="0"/>
              </a:rPr>
              <a:t>Long/Short HF Launch</a:t>
            </a:r>
          </a:p>
        </p:txBody>
      </p:sp>
      <p:sp>
        <p:nvSpPr>
          <p:cNvPr id="21" name="TextBox 20">
            <a:extLst>
              <a:ext uri="{FF2B5EF4-FFF2-40B4-BE49-F238E27FC236}">
                <a16:creationId xmlns:a16="http://schemas.microsoft.com/office/drawing/2014/main" id="{52F26F68-26C4-48CB-9FF9-C7BC31DF01FB}"/>
              </a:ext>
            </a:extLst>
          </p:cNvPr>
          <p:cNvSpPr txBox="1"/>
          <p:nvPr/>
        </p:nvSpPr>
        <p:spPr>
          <a:xfrm rot="16200000">
            <a:off x="1223121" y="5099381"/>
            <a:ext cx="1241341" cy="498278"/>
          </a:xfrm>
          <a:prstGeom prst="rect">
            <a:avLst/>
          </a:prstGeom>
          <a:noFill/>
        </p:spPr>
        <p:txBody>
          <a:bodyPr wrap="square" rtlCol="0">
            <a:spAutoFit/>
          </a:bodyPr>
          <a:lstStyle/>
          <a:p>
            <a:pPr defTabSz="1507846"/>
            <a:r>
              <a:rPr lang="en-US" sz="2638" dirty="0">
                <a:solidFill>
                  <a:prstClr val="black"/>
                </a:solidFill>
                <a:latin typeface="Trebuchet MS" panose="020B0603020202020204" pitchFamily="34" charset="0"/>
              </a:rPr>
              <a:t>1992</a:t>
            </a:r>
          </a:p>
        </p:txBody>
      </p:sp>
      <p:sp>
        <p:nvSpPr>
          <p:cNvPr id="22" name="TextBox 21">
            <a:extLst>
              <a:ext uri="{FF2B5EF4-FFF2-40B4-BE49-F238E27FC236}">
                <a16:creationId xmlns:a16="http://schemas.microsoft.com/office/drawing/2014/main" id="{7AC51ED1-9702-4977-B9D9-4BBD88CCED56}"/>
              </a:ext>
            </a:extLst>
          </p:cNvPr>
          <p:cNvSpPr txBox="1"/>
          <p:nvPr/>
        </p:nvSpPr>
        <p:spPr>
          <a:xfrm rot="16200000">
            <a:off x="3925203" y="5083290"/>
            <a:ext cx="1241341" cy="498278"/>
          </a:xfrm>
          <a:prstGeom prst="rect">
            <a:avLst/>
          </a:prstGeom>
          <a:noFill/>
        </p:spPr>
        <p:txBody>
          <a:bodyPr wrap="square" rtlCol="0">
            <a:spAutoFit/>
          </a:bodyPr>
          <a:lstStyle/>
          <a:p>
            <a:pPr defTabSz="1507846"/>
            <a:r>
              <a:rPr lang="en-US" sz="2638" dirty="0">
                <a:solidFill>
                  <a:prstClr val="black"/>
                </a:solidFill>
                <a:latin typeface="Trebuchet MS" panose="020B0603020202020204" pitchFamily="34" charset="0"/>
              </a:rPr>
              <a:t>1999</a:t>
            </a:r>
          </a:p>
        </p:txBody>
      </p:sp>
      <p:sp>
        <p:nvSpPr>
          <p:cNvPr id="23" name="TextBox 22">
            <a:extLst>
              <a:ext uri="{FF2B5EF4-FFF2-40B4-BE49-F238E27FC236}">
                <a16:creationId xmlns:a16="http://schemas.microsoft.com/office/drawing/2014/main" id="{CD47B01F-DBC5-4988-8CF1-35F20C53653E}"/>
              </a:ext>
            </a:extLst>
          </p:cNvPr>
          <p:cNvSpPr txBox="1"/>
          <p:nvPr/>
        </p:nvSpPr>
        <p:spPr>
          <a:xfrm rot="16200000">
            <a:off x="4785149" y="6345759"/>
            <a:ext cx="1126524" cy="498278"/>
          </a:xfrm>
          <a:prstGeom prst="rect">
            <a:avLst/>
          </a:prstGeom>
          <a:noFill/>
        </p:spPr>
        <p:txBody>
          <a:bodyPr wrap="square" rtlCol="0">
            <a:spAutoFit/>
          </a:bodyPr>
          <a:lstStyle/>
          <a:p>
            <a:pPr defTabSz="1507846"/>
            <a:r>
              <a:rPr lang="en-US" sz="2638" dirty="0">
                <a:solidFill>
                  <a:prstClr val="black"/>
                </a:solidFill>
                <a:latin typeface="Trebuchet MS" panose="020B0603020202020204" pitchFamily="34" charset="0"/>
              </a:rPr>
              <a:t>2000</a:t>
            </a:r>
          </a:p>
        </p:txBody>
      </p:sp>
      <p:sp>
        <p:nvSpPr>
          <p:cNvPr id="24" name="TextBox 23">
            <a:extLst>
              <a:ext uri="{FF2B5EF4-FFF2-40B4-BE49-F238E27FC236}">
                <a16:creationId xmlns:a16="http://schemas.microsoft.com/office/drawing/2014/main" id="{C026CD32-FEBA-4433-91E2-0F905BAA68E4}"/>
              </a:ext>
            </a:extLst>
          </p:cNvPr>
          <p:cNvSpPr txBox="1"/>
          <p:nvPr/>
        </p:nvSpPr>
        <p:spPr>
          <a:xfrm>
            <a:off x="908755" y="2785006"/>
            <a:ext cx="2341094" cy="2122056"/>
          </a:xfrm>
          <a:prstGeom prst="rect">
            <a:avLst/>
          </a:prstGeom>
          <a:noFill/>
        </p:spPr>
        <p:txBody>
          <a:bodyPr wrap="square" rtlCol="0">
            <a:spAutoFit/>
          </a:bodyPr>
          <a:lstStyle/>
          <a:p>
            <a:pPr defTabSz="1507846"/>
            <a:r>
              <a:rPr lang="en-US" sz="2638" dirty="0">
                <a:solidFill>
                  <a:prstClr val="black"/>
                </a:solidFill>
                <a:latin typeface="Roboto" panose="02000000000000000000" pitchFamily="2" charset="0"/>
                <a:ea typeface="Roboto" panose="02000000000000000000" pitchFamily="2" charset="0"/>
              </a:rPr>
              <a:t>Kevin &amp; Linda Smith Start Careers with Kidder, Peabody</a:t>
            </a:r>
          </a:p>
        </p:txBody>
      </p:sp>
      <p:sp>
        <p:nvSpPr>
          <p:cNvPr id="25" name="TextBox 24">
            <a:extLst>
              <a:ext uri="{FF2B5EF4-FFF2-40B4-BE49-F238E27FC236}">
                <a16:creationId xmlns:a16="http://schemas.microsoft.com/office/drawing/2014/main" id="{190D031E-EB76-4389-8965-3E8F04E99D76}"/>
              </a:ext>
            </a:extLst>
          </p:cNvPr>
          <p:cNvSpPr txBox="1"/>
          <p:nvPr/>
        </p:nvSpPr>
        <p:spPr>
          <a:xfrm>
            <a:off x="6858062" y="2795005"/>
            <a:ext cx="1841118" cy="2122056"/>
          </a:xfrm>
          <a:prstGeom prst="rect">
            <a:avLst/>
          </a:prstGeom>
          <a:noFill/>
        </p:spPr>
        <p:txBody>
          <a:bodyPr wrap="square" rtlCol="0">
            <a:spAutoFit/>
          </a:bodyPr>
          <a:lstStyle/>
          <a:p>
            <a:pPr defTabSz="1507846"/>
            <a:r>
              <a:rPr lang="en-US" sz="2638" dirty="0">
                <a:solidFill>
                  <a:prstClr val="black"/>
                </a:solidFill>
                <a:latin typeface="Roboto" panose="02000000000000000000" pitchFamily="2" charset="0"/>
                <a:ea typeface="Roboto" panose="02000000000000000000" pitchFamily="2" charset="0"/>
              </a:rPr>
              <a:t>Crescat Formation &amp; Global Macro HF Launch</a:t>
            </a:r>
          </a:p>
        </p:txBody>
      </p:sp>
      <p:sp>
        <p:nvSpPr>
          <p:cNvPr id="26" name="TextBox 25">
            <a:extLst>
              <a:ext uri="{FF2B5EF4-FFF2-40B4-BE49-F238E27FC236}">
                <a16:creationId xmlns:a16="http://schemas.microsoft.com/office/drawing/2014/main" id="{0BACCDCF-94F3-46A9-8BB8-878CD273157A}"/>
              </a:ext>
            </a:extLst>
          </p:cNvPr>
          <p:cNvSpPr txBox="1"/>
          <p:nvPr/>
        </p:nvSpPr>
        <p:spPr>
          <a:xfrm>
            <a:off x="3634537" y="3582508"/>
            <a:ext cx="2143102" cy="1310167"/>
          </a:xfrm>
          <a:prstGeom prst="rect">
            <a:avLst/>
          </a:prstGeom>
          <a:noFill/>
        </p:spPr>
        <p:txBody>
          <a:bodyPr wrap="square" rtlCol="0">
            <a:spAutoFit/>
          </a:bodyPr>
          <a:lstStyle/>
          <a:p>
            <a:pPr defTabSz="1507846"/>
            <a:r>
              <a:rPr lang="en-US" sz="2638" dirty="0">
                <a:solidFill>
                  <a:prstClr val="black"/>
                </a:solidFill>
                <a:latin typeface="Roboto" panose="02000000000000000000" pitchFamily="2" charset="0"/>
                <a:ea typeface="Roboto" panose="02000000000000000000" pitchFamily="2" charset="0"/>
              </a:rPr>
              <a:t>Large Cap SMA  Inception</a:t>
            </a:r>
          </a:p>
        </p:txBody>
      </p:sp>
      <p:cxnSp>
        <p:nvCxnSpPr>
          <p:cNvPr id="28" name="Straight Arrow Connector 27">
            <a:extLst>
              <a:ext uri="{FF2B5EF4-FFF2-40B4-BE49-F238E27FC236}">
                <a16:creationId xmlns:a16="http://schemas.microsoft.com/office/drawing/2014/main" id="{170C43A5-B161-4244-BF2E-1002E0BAF54A}"/>
              </a:ext>
            </a:extLst>
          </p:cNvPr>
          <p:cNvCxnSpPr>
            <a:cxnSpLocks/>
          </p:cNvCxnSpPr>
          <p:nvPr/>
        </p:nvCxnSpPr>
        <p:spPr>
          <a:xfrm>
            <a:off x="7647475" y="6015927"/>
            <a:ext cx="12310575" cy="13259"/>
          </a:xfrm>
          <a:prstGeom prst="straightConnector1">
            <a:avLst/>
          </a:prstGeom>
          <a:ln w="63500">
            <a:solidFill>
              <a:srgbClr val="EFC952"/>
            </a:solidFill>
            <a:tailEnd type="triangle"/>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16D71F0D-BD69-4A3E-B229-4A8BC835243C}"/>
              </a:ext>
            </a:extLst>
          </p:cNvPr>
          <p:cNvSpPr/>
          <p:nvPr/>
        </p:nvSpPr>
        <p:spPr>
          <a:xfrm>
            <a:off x="12196717" y="843489"/>
            <a:ext cx="484652" cy="482134"/>
          </a:xfrm>
          <a:prstGeom prst="rect">
            <a:avLst/>
          </a:prstGeom>
          <a:solidFill>
            <a:srgbClr val="1C43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07846"/>
            <a:endParaRPr lang="en-US" sz="2968">
              <a:solidFill>
                <a:prstClr val="white"/>
              </a:solidFill>
              <a:latin typeface="Calibri" panose="020F0502020204030204"/>
            </a:endParaRPr>
          </a:p>
        </p:txBody>
      </p:sp>
      <p:sp>
        <p:nvSpPr>
          <p:cNvPr id="36" name="Rectangle 35">
            <a:extLst>
              <a:ext uri="{FF2B5EF4-FFF2-40B4-BE49-F238E27FC236}">
                <a16:creationId xmlns:a16="http://schemas.microsoft.com/office/drawing/2014/main" id="{F9E794DE-1908-48CF-8F97-D1B668D8A227}"/>
              </a:ext>
            </a:extLst>
          </p:cNvPr>
          <p:cNvSpPr/>
          <p:nvPr/>
        </p:nvSpPr>
        <p:spPr>
          <a:xfrm>
            <a:off x="12196717" y="1497185"/>
            <a:ext cx="484652" cy="482134"/>
          </a:xfrm>
          <a:prstGeom prst="rect">
            <a:avLst/>
          </a:prstGeom>
          <a:solidFill>
            <a:srgbClr val="EFC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07846"/>
            <a:endParaRPr lang="en-US" sz="2968">
              <a:solidFill>
                <a:prstClr val="white"/>
              </a:solidFill>
              <a:latin typeface="Calibri" panose="020F0502020204030204"/>
            </a:endParaRPr>
          </a:p>
        </p:txBody>
      </p:sp>
      <p:sp>
        <p:nvSpPr>
          <p:cNvPr id="37" name="TextBox 36">
            <a:extLst>
              <a:ext uri="{FF2B5EF4-FFF2-40B4-BE49-F238E27FC236}">
                <a16:creationId xmlns:a16="http://schemas.microsoft.com/office/drawing/2014/main" id="{A7817370-ED8A-4D03-B643-BBEB19A7C6B8}"/>
              </a:ext>
            </a:extLst>
          </p:cNvPr>
          <p:cNvSpPr txBox="1"/>
          <p:nvPr/>
        </p:nvSpPr>
        <p:spPr>
          <a:xfrm>
            <a:off x="12692440" y="723310"/>
            <a:ext cx="3159374" cy="498278"/>
          </a:xfrm>
          <a:prstGeom prst="rect">
            <a:avLst/>
          </a:prstGeom>
          <a:noFill/>
        </p:spPr>
        <p:txBody>
          <a:bodyPr wrap="square" rtlCol="0">
            <a:spAutoFit/>
          </a:bodyPr>
          <a:lstStyle/>
          <a:p>
            <a:pPr defTabSz="1507846"/>
            <a:r>
              <a:rPr lang="en-US" sz="2638" dirty="0">
                <a:solidFill>
                  <a:prstClr val="black"/>
                </a:solidFill>
                <a:latin typeface="Trebuchet MS" panose="020B0603020202020204" pitchFamily="34" charset="0"/>
              </a:rPr>
              <a:t>Predecessor Firm</a:t>
            </a:r>
          </a:p>
        </p:txBody>
      </p:sp>
      <p:sp>
        <p:nvSpPr>
          <p:cNvPr id="38" name="TextBox 37">
            <a:extLst>
              <a:ext uri="{FF2B5EF4-FFF2-40B4-BE49-F238E27FC236}">
                <a16:creationId xmlns:a16="http://schemas.microsoft.com/office/drawing/2014/main" id="{6C644E4B-8176-4247-ABD3-5A337998BBD9}"/>
              </a:ext>
            </a:extLst>
          </p:cNvPr>
          <p:cNvSpPr txBox="1"/>
          <p:nvPr/>
        </p:nvSpPr>
        <p:spPr>
          <a:xfrm>
            <a:off x="12692439" y="1411261"/>
            <a:ext cx="3769519" cy="498278"/>
          </a:xfrm>
          <a:prstGeom prst="rect">
            <a:avLst/>
          </a:prstGeom>
          <a:noFill/>
        </p:spPr>
        <p:txBody>
          <a:bodyPr wrap="square" rtlCol="0">
            <a:spAutoFit/>
          </a:bodyPr>
          <a:lstStyle/>
          <a:p>
            <a:pPr defTabSz="1507846"/>
            <a:r>
              <a:rPr lang="en-US" sz="2638" dirty="0">
                <a:solidFill>
                  <a:prstClr val="black"/>
                </a:solidFill>
                <a:latin typeface="Trebuchet MS" panose="020B0603020202020204" pitchFamily="34" charset="0"/>
              </a:rPr>
              <a:t>Crescat Capital LLC</a:t>
            </a:r>
          </a:p>
        </p:txBody>
      </p:sp>
      <p:cxnSp>
        <p:nvCxnSpPr>
          <p:cNvPr id="31" name="Straight Arrow Connector 30">
            <a:extLst>
              <a:ext uri="{FF2B5EF4-FFF2-40B4-BE49-F238E27FC236}">
                <a16:creationId xmlns:a16="http://schemas.microsoft.com/office/drawing/2014/main" id="{420D3E78-312A-4ADE-8D83-DF8AF1D9FD38}"/>
              </a:ext>
            </a:extLst>
          </p:cNvPr>
          <p:cNvCxnSpPr>
            <a:cxnSpLocks/>
          </p:cNvCxnSpPr>
          <p:nvPr/>
        </p:nvCxnSpPr>
        <p:spPr>
          <a:xfrm>
            <a:off x="1095260" y="6015927"/>
            <a:ext cx="6623932" cy="0"/>
          </a:xfrm>
          <a:prstGeom prst="straightConnector1">
            <a:avLst/>
          </a:prstGeom>
          <a:ln w="63500">
            <a:solidFill>
              <a:srgbClr val="1C437A"/>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57B2083F-1AA3-4D11-87FF-B52533CBAE54}"/>
              </a:ext>
            </a:extLst>
          </p:cNvPr>
          <p:cNvSpPr txBox="1"/>
          <p:nvPr/>
        </p:nvSpPr>
        <p:spPr>
          <a:xfrm>
            <a:off x="2079301" y="7225733"/>
            <a:ext cx="2327925" cy="1716111"/>
          </a:xfrm>
          <a:prstGeom prst="rect">
            <a:avLst/>
          </a:prstGeom>
          <a:noFill/>
        </p:spPr>
        <p:txBody>
          <a:bodyPr wrap="square" rtlCol="0">
            <a:spAutoFit/>
          </a:bodyPr>
          <a:lstStyle/>
          <a:p>
            <a:pPr defTabSz="1507846"/>
            <a:r>
              <a:rPr lang="en-US" sz="2638" dirty="0">
                <a:solidFill>
                  <a:prstClr val="black"/>
                </a:solidFill>
                <a:latin typeface="Roboto" panose="02000000000000000000" pitchFamily="2" charset="0"/>
                <a:ea typeface="Roboto" panose="02000000000000000000" pitchFamily="2" charset="0"/>
              </a:rPr>
              <a:t>Equity Fundamental Model Inception</a:t>
            </a:r>
          </a:p>
        </p:txBody>
      </p:sp>
      <p:sp>
        <p:nvSpPr>
          <p:cNvPr id="41" name="TextBox 40">
            <a:extLst>
              <a:ext uri="{FF2B5EF4-FFF2-40B4-BE49-F238E27FC236}">
                <a16:creationId xmlns:a16="http://schemas.microsoft.com/office/drawing/2014/main" id="{53C10B5A-C52C-40BC-B91D-0957E4A77FA8}"/>
              </a:ext>
            </a:extLst>
          </p:cNvPr>
          <p:cNvSpPr txBox="1"/>
          <p:nvPr/>
        </p:nvSpPr>
        <p:spPr>
          <a:xfrm rot="16200000">
            <a:off x="2433717" y="6377162"/>
            <a:ext cx="1126517" cy="498278"/>
          </a:xfrm>
          <a:prstGeom prst="rect">
            <a:avLst/>
          </a:prstGeom>
          <a:noFill/>
        </p:spPr>
        <p:txBody>
          <a:bodyPr wrap="square" rtlCol="0">
            <a:spAutoFit/>
          </a:bodyPr>
          <a:lstStyle/>
          <a:p>
            <a:pPr defTabSz="1507846"/>
            <a:r>
              <a:rPr lang="en-US" sz="2638" dirty="0">
                <a:solidFill>
                  <a:prstClr val="black"/>
                </a:solidFill>
                <a:latin typeface="Trebuchet MS" panose="020B0603020202020204" pitchFamily="34" charset="0"/>
              </a:rPr>
              <a:t>1995</a:t>
            </a:r>
          </a:p>
        </p:txBody>
      </p:sp>
      <p:sp>
        <p:nvSpPr>
          <p:cNvPr id="42" name="TextBox 41">
            <a:extLst>
              <a:ext uri="{FF2B5EF4-FFF2-40B4-BE49-F238E27FC236}">
                <a16:creationId xmlns:a16="http://schemas.microsoft.com/office/drawing/2014/main" id="{F03A344C-BBA6-4AE9-A135-8D168C85AE5D}"/>
              </a:ext>
            </a:extLst>
          </p:cNvPr>
          <p:cNvSpPr txBox="1"/>
          <p:nvPr/>
        </p:nvSpPr>
        <p:spPr>
          <a:xfrm rot="16200000">
            <a:off x="7074974" y="5088161"/>
            <a:ext cx="1241341" cy="498278"/>
          </a:xfrm>
          <a:prstGeom prst="rect">
            <a:avLst/>
          </a:prstGeom>
          <a:noFill/>
        </p:spPr>
        <p:txBody>
          <a:bodyPr wrap="square" rtlCol="0">
            <a:spAutoFit/>
          </a:bodyPr>
          <a:lstStyle/>
          <a:p>
            <a:pPr defTabSz="1507846"/>
            <a:r>
              <a:rPr lang="en-US" sz="2638" dirty="0">
                <a:solidFill>
                  <a:prstClr val="black"/>
                </a:solidFill>
                <a:latin typeface="Trebuchet MS" panose="020B0603020202020204" pitchFamily="34" charset="0"/>
              </a:rPr>
              <a:t>2006</a:t>
            </a:r>
          </a:p>
        </p:txBody>
      </p:sp>
      <p:sp>
        <p:nvSpPr>
          <p:cNvPr id="43" name="TextBox 42">
            <a:extLst>
              <a:ext uri="{FF2B5EF4-FFF2-40B4-BE49-F238E27FC236}">
                <a16:creationId xmlns:a16="http://schemas.microsoft.com/office/drawing/2014/main" id="{D8BF8832-8B7B-4A9A-8BA9-D21869A1F755}"/>
              </a:ext>
            </a:extLst>
          </p:cNvPr>
          <p:cNvSpPr txBox="1"/>
          <p:nvPr/>
        </p:nvSpPr>
        <p:spPr>
          <a:xfrm rot="16200000">
            <a:off x="16711669" y="5086598"/>
            <a:ext cx="1241341" cy="498278"/>
          </a:xfrm>
          <a:prstGeom prst="rect">
            <a:avLst/>
          </a:prstGeom>
          <a:noFill/>
        </p:spPr>
        <p:txBody>
          <a:bodyPr wrap="square" rtlCol="0">
            <a:spAutoFit/>
          </a:bodyPr>
          <a:lstStyle/>
          <a:p>
            <a:pPr defTabSz="1507846"/>
            <a:r>
              <a:rPr lang="en-US" sz="2638" dirty="0">
                <a:solidFill>
                  <a:prstClr val="black"/>
                </a:solidFill>
                <a:latin typeface="Trebuchet MS" panose="020B0603020202020204" pitchFamily="34" charset="0"/>
              </a:rPr>
              <a:t>2020</a:t>
            </a:r>
          </a:p>
        </p:txBody>
      </p:sp>
      <p:sp>
        <p:nvSpPr>
          <p:cNvPr id="44" name="TextBox 43">
            <a:extLst>
              <a:ext uri="{FF2B5EF4-FFF2-40B4-BE49-F238E27FC236}">
                <a16:creationId xmlns:a16="http://schemas.microsoft.com/office/drawing/2014/main" id="{68678B26-0A3A-4936-809F-416C9E440C03}"/>
              </a:ext>
            </a:extLst>
          </p:cNvPr>
          <p:cNvSpPr txBox="1"/>
          <p:nvPr/>
        </p:nvSpPr>
        <p:spPr>
          <a:xfrm>
            <a:off x="16488609" y="3597022"/>
            <a:ext cx="1895270" cy="1310167"/>
          </a:xfrm>
          <a:prstGeom prst="rect">
            <a:avLst/>
          </a:prstGeom>
          <a:noFill/>
        </p:spPr>
        <p:txBody>
          <a:bodyPr wrap="square" rtlCol="0">
            <a:spAutoFit/>
          </a:bodyPr>
          <a:lstStyle/>
          <a:p>
            <a:pPr defTabSz="1507846"/>
            <a:r>
              <a:rPr lang="en-US" sz="2638" dirty="0">
                <a:solidFill>
                  <a:prstClr val="black"/>
                </a:solidFill>
                <a:latin typeface="Roboto" panose="02000000000000000000" pitchFamily="2" charset="0"/>
                <a:ea typeface="Roboto" panose="02000000000000000000" pitchFamily="2" charset="0"/>
              </a:rPr>
              <a:t>Precious Metals HF Launch</a:t>
            </a:r>
          </a:p>
        </p:txBody>
      </p:sp>
      <p:sp>
        <p:nvSpPr>
          <p:cNvPr id="45" name="TextBox 44">
            <a:extLst>
              <a:ext uri="{FF2B5EF4-FFF2-40B4-BE49-F238E27FC236}">
                <a16:creationId xmlns:a16="http://schemas.microsoft.com/office/drawing/2014/main" id="{42852AF9-C175-4975-8FC0-80FA1B23679A}"/>
              </a:ext>
            </a:extLst>
          </p:cNvPr>
          <p:cNvSpPr txBox="1"/>
          <p:nvPr/>
        </p:nvSpPr>
        <p:spPr>
          <a:xfrm>
            <a:off x="13605479" y="7189220"/>
            <a:ext cx="1895270" cy="1716111"/>
          </a:xfrm>
          <a:prstGeom prst="rect">
            <a:avLst/>
          </a:prstGeom>
          <a:noFill/>
        </p:spPr>
        <p:txBody>
          <a:bodyPr wrap="square" rtlCol="0">
            <a:spAutoFit/>
          </a:bodyPr>
          <a:lstStyle/>
          <a:p>
            <a:pPr defTabSz="1507846"/>
            <a:r>
              <a:rPr lang="en-US" sz="2638" dirty="0">
                <a:solidFill>
                  <a:prstClr val="black"/>
                </a:solidFill>
                <a:latin typeface="Roboto" panose="02000000000000000000" pitchFamily="2" charset="0"/>
                <a:ea typeface="Roboto" panose="02000000000000000000" pitchFamily="2" charset="0"/>
              </a:rPr>
              <a:t>Precious Metals SMA Inception</a:t>
            </a:r>
          </a:p>
        </p:txBody>
      </p:sp>
      <p:sp>
        <p:nvSpPr>
          <p:cNvPr id="46" name="TextBox 45">
            <a:extLst>
              <a:ext uri="{FF2B5EF4-FFF2-40B4-BE49-F238E27FC236}">
                <a16:creationId xmlns:a16="http://schemas.microsoft.com/office/drawing/2014/main" id="{AF03FCB4-BC62-4573-9172-7C2172432C37}"/>
              </a:ext>
            </a:extLst>
          </p:cNvPr>
          <p:cNvSpPr txBox="1"/>
          <p:nvPr/>
        </p:nvSpPr>
        <p:spPr>
          <a:xfrm rot="16200000">
            <a:off x="14195898" y="5088145"/>
            <a:ext cx="1241341" cy="498278"/>
          </a:xfrm>
          <a:prstGeom prst="rect">
            <a:avLst/>
          </a:prstGeom>
          <a:noFill/>
        </p:spPr>
        <p:txBody>
          <a:bodyPr wrap="square" rtlCol="0">
            <a:spAutoFit/>
          </a:bodyPr>
          <a:lstStyle/>
          <a:p>
            <a:pPr defTabSz="1507846"/>
            <a:r>
              <a:rPr lang="en-US" sz="2638" dirty="0">
                <a:solidFill>
                  <a:prstClr val="black"/>
                </a:solidFill>
                <a:latin typeface="Trebuchet MS" panose="020B0603020202020204" pitchFamily="34" charset="0"/>
              </a:rPr>
              <a:t>2018</a:t>
            </a:r>
          </a:p>
        </p:txBody>
      </p:sp>
      <p:sp>
        <p:nvSpPr>
          <p:cNvPr id="47" name="TextBox 46">
            <a:extLst>
              <a:ext uri="{FF2B5EF4-FFF2-40B4-BE49-F238E27FC236}">
                <a16:creationId xmlns:a16="http://schemas.microsoft.com/office/drawing/2014/main" id="{BC238782-41DC-4D3E-8041-7F2D9AF03196}"/>
              </a:ext>
            </a:extLst>
          </p:cNvPr>
          <p:cNvSpPr txBox="1"/>
          <p:nvPr/>
        </p:nvSpPr>
        <p:spPr>
          <a:xfrm rot="16200000">
            <a:off x="9959153" y="5152535"/>
            <a:ext cx="1128092" cy="498278"/>
          </a:xfrm>
          <a:prstGeom prst="rect">
            <a:avLst/>
          </a:prstGeom>
          <a:noFill/>
        </p:spPr>
        <p:txBody>
          <a:bodyPr wrap="square" rtlCol="0">
            <a:spAutoFit/>
          </a:bodyPr>
          <a:lstStyle/>
          <a:p>
            <a:pPr defTabSz="1507846"/>
            <a:r>
              <a:rPr lang="en-US" sz="2638" dirty="0">
                <a:solidFill>
                  <a:prstClr val="black"/>
                </a:solidFill>
                <a:latin typeface="Trebuchet MS" panose="020B0603020202020204" pitchFamily="34" charset="0"/>
              </a:rPr>
              <a:t>2013</a:t>
            </a:r>
          </a:p>
        </p:txBody>
      </p:sp>
      <p:sp>
        <p:nvSpPr>
          <p:cNvPr id="48" name="TextBox 47">
            <a:extLst>
              <a:ext uri="{FF2B5EF4-FFF2-40B4-BE49-F238E27FC236}">
                <a16:creationId xmlns:a16="http://schemas.microsoft.com/office/drawing/2014/main" id="{A2A2835B-0C9B-4D9B-985D-36CF070DE8EC}"/>
              </a:ext>
            </a:extLst>
          </p:cNvPr>
          <p:cNvSpPr txBox="1"/>
          <p:nvPr/>
        </p:nvSpPr>
        <p:spPr>
          <a:xfrm>
            <a:off x="9655139" y="3597448"/>
            <a:ext cx="1895270" cy="1310167"/>
          </a:xfrm>
          <a:prstGeom prst="rect">
            <a:avLst/>
          </a:prstGeom>
          <a:noFill/>
        </p:spPr>
        <p:txBody>
          <a:bodyPr wrap="square" rtlCol="0">
            <a:spAutoFit/>
          </a:bodyPr>
          <a:lstStyle/>
          <a:p>
            <a:pPr defTabSz="1507846"/>
            <a:r>
              <a:rPr lang="en-US" sz="2638" dirty="0">
                <a:solidFill>
                  <a:prstClr val="black"/>
                </a:solidFill>
                <a:latin typeface="Roboto" panose="02000000000000000000" pitchFamily="2" charset="0"/>
                <a:ea typeface="Roboto" panose="02000000000000000000" pitchFamily="2" charset="0"/>
              </a:rPr>
              <a:t>Tavi Costa Joins Crescat</a:t>
            </a:r>
          </a:p>
        </p:txBody>
      </p:sp>
      <p:sp>
        <p:nvSpPr>
          <p:cNvPr id="49" name="TextBox 48">
            <a:extLst>
              <a:ext uri="{FF2B5EF4-FFF2-40B4-BE49-F238E27FC236}">
                <a16:creationId xmlns:a16="http://schemas.microsoft.com/office/drawing/2014/main" id="{DE05EFBE-B340-4D2E-871D-985036E0D07E}"/>
              </a:ext>
            </a:extLst>
          </p:cNvPr>
          <p:cNvSpPr txBox="1"/>
          <p:nvPr/>
        </p:nvSpPr>
        <p:spPr>
          <a:xfrm>
            <a:off x="15299295" y="7174397"/>
            <a:ext cx="1719911" cy="1716111"/>
          </a:xfrm>
          <a:prstGeom prst="rect">
            <a:avLst/>
          </a:prstGeom>
          <a:noFill/>
        </p:spPr>
        <p:txBody>
          <a:bodyPr wrap="square" rtlCol="0">
            <a:spAutoFit/>
          </a:bodyPr>
          <a:lstStyle/>
          <a:p>
            <a:pPr defTabSz="1507846"/>
            <a:r>
              <a:rPr lang="en-US" sz="2638" dirty="0">
                <a:solidFill>
                  <a:prstClr val="black"/>
                </a:solidFill>
                <a:latin typeface="Roboto" panose="02000000000000000000" pitchFamily="2" charset="0"/>
                <a:ea typeface="Roboto" panose="02000000000000000000" pitchFamily="2" charset="0"/>
              </a:rPr>
              <a:t>Quinton Hennigh Joins Crescat</a:t>
            </a:r>
          </a:p>
        </p:txBody>
      </p:sp>
      <p:sp>
        <p:nvSpPr>
          <p:cNvPr id="50" name="TextBox 49">
            <a:extLst>
              <a:ext uri="{FF2B5EF4-FFF2-40B4-BE49-F238E27FC236}">
                <a16:creationId xmlns:a16="http://schemas.microsoft.com/office/drawing/2014/main" id="{AD191C7F-6B20-491A-9D75-91C8848248B8}"/>
              </a:ext>
            </a:extLst>
          </p:cNvPr>
          <p:cNvSpPr txBox="1"/>
          <p:nvPr/>
        </p:nvSpPr>
        <p:spPr>
          <a:xfrm rot="16200000">
            <a:off x="15530657" y="6348191"/>
            <a:ext cx="1131398" cy="498278"/>
          </a:xfrm>
          <a:prstGeom prst="rect">
            <a:avLst/>
          </a:prstGeom>
          <a:noFill/>
        </p:spPr>
        <p:txBody>
          <a:bodyPr wrap="square" rtlCol="0">
            <a:spAutoFit/>
          </a:bodyPr>
          <a:lstStyle/>
          <a:p>
            <a:pPr defTabSz="1507846"/>
            <a:r>
              <a:rPr lang="en-US" sz="2638" dirty="0">
                <a:solidFill>
                  <a:prstClr val="black"/>
                </a:solidFill>
                <a:latin typeface="Trebuchet MS" panose="020B0603020202020204" pitchFamily="34" charset="0"/>
              </a:rPr>
              <a:t>2019</a:t>
            </a:r>
          </a:p>
        </p:txBody>
      </p:sp>
      <p:sp>
        <p:nvSpPr>
          <p:cNvPr id="51" name="object 3">
            <a:extLst>
              <a:ext uri="{FF2B5EF4-FFF2-40B4-BE49-F238E27FC236}">
                <a16:creationId xmlns:a16="http://schemas.microsoft.com/office/drawing/2014/main" id="{18D293FE-C0BA-49EB-8D56-BA6AFEBB27F3}"/>
              </a:ext>
            </a:extLst>
          </p:cNvPr>
          <p:cNvSpPr txBox="1">
            <a:spLocks/>
          </p:cNvSpPr>
          <p:nvPr/>
        </p:nvSpPr>
        <p:spPr>
          <a:xfrm>
            <a:off x="374649" y="252462"/>
            <a:ext cx="6755612" cy="719987"/>
          </a:xfrm>
          <a:prstGeom prst="rect">
            <a:avLst/>
          </a:prstGeom>
        </p:spPr>
        <p:txBody>
          <a:bodyPr vert="horz" wrap="square" lIns="0" tIns="27224"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0942" defTabSz="1507846">
              <a:lnSpc>
                <a:spcPct val="100000"/>
              </a:lnSpc>
              <a:spcBef>
                <a:spcPts val="214"/>
              </a:spcBef>
            </a:pPr>
            <a:r>
              <a:rPr lang="en-US" sz="4500" kern="0" spc="-130" dirty="0">
                <a:solidFill>
                  <a:srgbClr val="1C4379"/>
                </a:solidFill>
                <a:latin typeface="Roboto" panose="02000000000000000000" pitchFamily="2" charset="0"/>
                <a:ea typeface="Roboto" panose="02000000000000000000" pitchFamily="2" charset="0"/>
              </a:rPr>
              <a:t>Firm History</a:t>
            </a:r>
            <a:endParaRPr lang="en-US" sz="4500" spc="-132" dirty="0">
              <a:solidFill>
                <a:prstClr val="black"/>
              </a:solidFill>
              <a:latin typeface="Calibri Light" panose="020F0302020204030204"/>
            </a:endParaRPr>
          </a:p>
        </p:txBody>
      </p:sp>
      <p:sp>
        <p:nvSpPr>
          <p:cNvPr id="52" name="TextBox 51">
            <a:extLst>
              <a:ext uri="{FF2B5EF4-FFF2-40B4-BE49-F238E27FC236}">
                <a16:creationId xmlns:a16="http://schemas.microsoft.com/office/drawing/2014/main" id="{567C09BF-A913-4262-AA3E-968390A34503}"/>
              </a:ext>
            </a:extLst>
          </p:cNvPr>
          <p:cNvSpPr txBox="1"/>
          <p:nvPr/>
        </p:nvSpPr>
        <p:spPr>
          <a:xfrm rot="16200000">
            <a:off x="8928432" y="6345749"/>
            <a:ext cx="1126524" cy="498278"/>
          </a:xfrm>
          <a:prstGeom prst="rect">
            <a:avLst/>
          </a:prstGeom>
          <a:noFill/>
        </p:spPr>
        <p:txBody>
          <a:bodyPr wrap="square" rtlCol="0">
            <a:spAutoFit/>
          </a:bodyPr>
          <a:lstStyle/>
          <a:p>
            <a:pPr defTabSz="1507846"/>
            <a:r>
              <a:rPr lang="en-US" sz="2638" dirty="0">
                <a:solidFill>
                  <a:prstClr val="black"/>
                </a:solidFill>
                <a:latin typeface="Trebuchet MS" panose="020B0603020202020204" pitchFamily="34" charset="0"/>
              </a:rPr>
              <a:t>2010</a:t>
            </a:r>
          </a:p>
        </p:txBody>
      </p:sp>
      <p:sp>
        <p:nvSpPr>
          <p:cNvPr id="53" name="TextBox 52">
            <a:extLst>
              <a:ext uri="{FF2B5EF4-FFF2-40B4-BE49-F238E27FC236}">
                <a16:creationId xmlns:a16="http://schemas.microsoft.com/office/drawing/2014/main" id="{3EEA1CB2-9BBE-4CFE-B849-2441FA925A18}"/>
              </a:ext>
            </a:extLst>
          </p:cNvPr>
          <p:cNvSpPr txBox="1"/>
          <p:nvPr/>
        </p:nvSpPr>
        <p:spPr>
          <a:xfrm>
            <a:off x="8530661" y="7173847"/>
            <a:ext cx="2186130" cy="1310167"/>
          </a:xfrm>
          <a:prstGeom prst="rect">
            <a:avLst/>
          </a:prstGeom>
          <a:noFill/>
        </p:spPr>
        <p:txBody>
          <a:bodyPr wrap="square" rtlCol="0">
            <a:spAutoFit/>
          </a:bodyPr>
          <a:lstStyle/>
          <a:p>
            <a:pPr defTabSz="1507846"/>
            <a:r>
              <a:rPr lang="en-US" sz="2638" dirty="0">
                <a:solidFill>
                  <a:prstClr val="black"/>
                </a:solidFill>
                <a:latin typeface="Roboto" panose="02000000000000000000" pitchFamily="2" charset="0"/>
                <a:ea typeface="Roboto" panose="02000000000000000000" pitchFamily="2" charset="0"/>
              </a:rPr>
              <a:t>Bloomberg Top 4 GM HF for 5 Years</a:t>
            </a:r>
          </a:p>
        </p:txBody>
      </p:sp>
      <p:sp>
        <p:nvSpPr>
          <p:cNvPr id="54" name="TextBox 53">
            <a:extLst>
              <a:ext uri="{FF2B5EF4-FFF2-40B4-BE49-F238E27FC236}">
                <a16:creationId xmlns:a16="http://schemas.microsoft.com/office/drawing/2014/main" id="{C099FC60-4C97-4B01-B837-3F75E735A91C}"/>
              </a:ext>
            </a:extLst>
          </p:cNvPr>
          <p:cNvSpPr txBox="1"/>
          <p:nvPr/>
        </p:nvSpPr>
        <p:spPr>
          <a:xfrm rot="16200000">
            <a:off x="17065062" y="6330923"/>
            <a:ext cx="1131398" cy="498278"/>
          </a:xfrm>
          <a:prstGeom prst="rect">
            <a:avLst/>
          </a:prstGeom>
          <a:noFill/>
        </p:spPr>
        <p:txBody>
          <a:bodyPr wrap="square" rtlCol="0">
            <a:spAutoFit/>
          </a:bodyPr>
          <a:lstStyle/>
          <a:p>
            <a:pPr defTabSz="1507846"/>
            <a:r>
              <a:rPr lang="en-US" sz="2638" dirty="0">
                <a:solidFill>
                  <a:prstClr val="black"/>
                </a:solidFill>
                <a:latin typeface="Trebuchet MS" panose="020B0603020202020204" pitchFamily="34" charset="0"/>
              </a:rPr>
              <a:t>2020</a:t>
            </a:r>
          </a:p>
        </p:txBody>
      </p:sp>
      <p:sp>
        <p:nvSpPr>
          <p:cNvPr id="55" name="TextBox 54">
            <a:extLst>
              <a:ext uri="{FF2B5EF4-FFF2-40B4-BE49-F238E27FC236}">
                <a16:creationId xmlns:a16="http://schemas.microsoft.com/office/drawing/2014/main" id="{0419A734-1D94-42A1-B56A-A1C5EA480FBC}"/>
              </a:ext>
            </a:extLst>
          </p:cNvPr>
          <p:cNvSpPr txBox="1"/>
          <p:nvPr/>
        </p:nvSpPr>
        <p:spPr>
          <a:xfrm>
            <a:off x="16924969" y="7144748"/>
            <a:ext cx="2005326" cy="1310167"/>
          </a:xfrm>
          <a:prstGeom prst="rect">
            <a:avLst/>
          </a:prstGeom>
          <a:noFill/>
        </p:spPr>
        <p:txBody>
          <a:bodyPr wrap="square" rtlCol="0">
            <a:spAutoFit/>
          </a:bodyPr>
          <a:lstStyle/>
          <a:p>
            <a:pPr defTabSz="1507846"/>
            <a:r>
              <a:rPr lang="en-US" sz="2638" dirty="0">
                <a:solidFill>
                  <a:prstClr val="black"/>
                </a:solidFill>
                <a:latin typeface="Roboto" panose="02000000000000000000" pitchFamily="2" charset="0"/>
                <a:ea typeface="Roboto" panose="02000000000000000000" pitchFamily="2" charset="0"/>
              </a:rPr>
              <a:t>3 of Bloomberg Top 10  HFs </a:t>
            </a:r>
          </a:p>
        </p:txBody>
      </p:sp>
      <p:sp>
        <p:nvSpPr>
          <p:cNvPr id="56" name="TextBox 55">
            <a:extLst>
              <a:ext uri="{FF2B5EF4-FFF2-40B4-BE49-F238E27FC236}">
                <a16:creationId xmlns:a16="http://schemas.microsoft.com/office/drawing/2014/main" id="{ACC33A83-7CEF-4541-B4EF-99FF0427ECCB}"/>
              </a:ext>
            </a:extLst>
          </p:cNvPr>
          <p:cNvSpPr txBox="1"/>
          <p:nvPr/>
        </p:nvSpPr>
        <p:spPr>
          <a:xfrm rot="16200000">
            <a:off x="11637234" y="6345760"/>
            <a:ext cx="1126524" cy="498278"/>
          </a:xfrm>
          <a:prstGeom prst="rect">
            <a:avLst/>
          </a:prstGeom>
          <a:noFill/>
        </p:spPr>
        <p:txBody>
          <a:bodyPr wrap="square" rtlCol="0">
            <a:spAutoFit/>
          </a:bodyPr>
          <a:lstStyle/>
          <a:p>
            <a:pPr defTabSz="1507846"/>
            <a:r>
              <a:rPr lang="en-US" sz="2638" dirty="0">
                <a:solidFill>
                  <a:prstClr val="black"/>
                </a:solidFill>
                <a:latin typeface="Trebuchet MS" panose="020B0603020202020204" pitchFamily="34" charset="0"/>
              </a:rPr>
              <a:t>2014</a:t>
            </a:r>
          </a:p>
        </p:txBody>
      </p:sp>
      <p:sp>
        <p:nvSpPr>
          <p:cNvPr id="57" name="TextBox 56">
            <a:extLst>
              <a:ext uri="{FF2B5EF4-FFF2-40B4-BE49-F238E27FC236}">
                <a16:creationId xmlns:a16="http://schemas.microsoft.com/office/drawing/2014/main" id="{2C0330AE-B183-4F9E-B129-3A61213907CF}"/>
              </a:ext>
            </a:extLst>
          </p:cNvPr>
          <p:cNvSpPr txBox="1"/>
          <p:nvPr/>
        </p:nvSpPr>
        <p:spPr>
          <a:xfrm rot="16200000">
            <a:off x="12371138" y="5187034"/>
            <a:ext cx="1128092" cy="498278"/>
          </a:xfrm>
          <a:prstGeom prst="rect">
            <a:avLst/>
          </a:prstGeom>
          <a:noFill/>
        </p:spPr>
        <p:txBody>
          <a:bodyPr wrap="square" rtlCol="0">
            <a:spAutoFit/>
          </a:bodyPr>
          <a:lstStyle/>
          <a:p>
            <a:pPr defTabSz="1507846"/>
            <a:r>
              <a:rPr lang="en-US" sz="2638" dirty="0">
                <a:solidFill>
                  <a:prstClr val="black"/>
                </a:solidFill>
                <a:latin typeface="Trebuchet MS" panose="020B0603020202020204" pitchFamily="34" charset="0"/>
              </a:rPr>
              <a:t>2015</a:t>
            </a:r>
          </a:p>
        </p:txBody>
      </p:sp>
      <p:sp>
        <p:nvSpPr>
          <p:cNvPr id="58" name="TextBox 57">
            <a:extLst>
              <a:ext uri="{FF2B5EF4-FFF2-40B4-BE49-F238E27FC236}">
                <a16:creationId xmlns:a16="http://schemas.microsoft.com/office/drawing/2014/main" id="{323F82BA-DABD-44B5-A745-EFACB29F05E9}"/>
              </a:ext>
            </a:extLst>
          </p:cNvPr>
          <p:cNvSpPr txBox="1"/>
          <p:nvPr/>
        </p:nvSpPr>
        <p:spPr>
          <a:xfrm>
            <a:off x="11295193" y="7189561"/>
            <a:ext cx="2186130" cy="1310167"/>
          </a:xfrm>
          <a:prstGeom prst="rect">
            <a:avLst/>
          </a:prstGeom>
          <a:noFill/>
        </p:spPr>
        <p:txBody>
          <a:bodyPr wrap="square" rtlCol="0">
            <a:spAutoFit/>
          </a:bodyPr>
          <a:lstStyle/>
          <a:p>
            <a:pPr defTabSz="1507846"/>
            <a:r>
              <a:rPr lang="en-US" sz="2638" dirty="0">
                <a:solidFill>
                  <a:prstClr val="black"/>
                </a:solidFill>
                <a:latin typeface="Roboto" panose="02000000000000000000" pitchFamily="2" charset="0"/>
                <a:ea typeface="Roboto" panose="02000000000000000000" pitchFamily="2" charset="0"/>
              </a:rPr>
              <a:t>GM HF Prequin Top 10 Award</a:t>
            </a:r>
          </a:p>
        </p:txBody>
      </p:sp>
      <p:sp>
        <p:nvSpPr>
          <p:cNvPr id="59" name="TextBox 58">
            <a:extLst>
              <a:ext uri="{FF2B5EF4-FFF2-40B4-BE49-F238E27FC236}">
                <a16:creationId xmlns:a16="http://schemas.microsoft.com/office/drawing/2014/main" id="{A40EA48D-76A8-4B54-A9D0-35B9738878E9}"/>
              </a:ext>
            </a:extLst>
          </p:cNvPr>
          <p:cNvSpPr txBox="1"/>
          <p:nvPr/>
        </p:nvSpPr>
        <p:spPr>
          <a:xfrm>
            <a:off x="11729701" y="2790387"/>
            <a:ext cx="2196147" cy="2122056"/>
          </a:xfrm>
          <a:prstGeom prst="rect">
            <a:avLst/>
          </a:prstGeom>
          <a:noFill/>
        </p:spPr>
        <p:txBody>
          <a:bodyPr wrap="square" rtlCol="0">
            <a:spAutoFit/>
          </a:bodyPr>
          <a:lstStyle/>
          <a:p>
            <a:pPr defTabSz="1507846"/>
            <a:r>
              <a:rPr lang="en-US" sz="2638" dirty="0">
                <a:solidFill>
                  <a:prstClr val="black"/>
                </a:solidFill>
                <a:latin typeface="Roboto" panose="02000000000000000000" pitchFamily="2" charset="0"/>
                <a:ea typeface="Roboto" panose="02000000000000000000" pitchFamily="2" charset="0"/>
              </a:rPr>
              <a:t>GM HF Absolute Return Awards Fund of the Year</a:t>
            </a:r>
          </a:p>
        </p:txBody>
      </p:sp>
      <p:sp>
        <p:nvSpPr>
          <p:cNvPr id="60" name="TextBox 59">
            <a:extLst>
              <a:ext uri="{FF2B5EF4-FFF2-40B4-BE49-F238E27FC236}">
                <a16:creationId xmlns:a16="http://schemas.microsoft.com/office/drawing/2014/main" id="{7B755C96-DFE3-431D-AC01-40ACA865AF1A}"/>
              </a:ext>
            </a:extLst>
          </p:cNvPr>
          <p:cNvSpPr txBox="1"/>
          <p:nvPr/>
        </p:nvSpPr>
        <p:spPr>
          <a:xfrm rot="16200000">
            <a:off x="13971739" y="6345747"/>
            <a:ext cx="1131398" cy="498278"/>
          </a:xfrm>
          <a:prstGeom prst="rect">
            <a:avLst/>
          </a:prstGeom>
          <a:noFill/>
        </p:spPr>
        <p:txBody>
          <a:bodyPr wrap="square" rtlCol="0">
            <a:spAutoFit/>
          </a:bodyPr>
          <a:lstStyle/>
          <a:p>
            <a:pPr defTabSz="1507846"/>
            <a:r>
              <a:rPr lang="en-US" sz="2638" dirty="0">
                <a:solidFill>
                  <a:prstClr val="black"/>
                </a:solidFill>
                <a:latin typeface="Trebuchet MS" panose="020B0603020202020204" pitchFamily="34" charset="0"/>
              </a:rPr>
              <a:t>2018</a:t>
            </a:r>
          </a:p>
        </p:txBody>
      </p:sp>
      <p:sp>
        <p:nvSpPr>
          <p:cNvPr id="61" name="TextBox 60">
            <a:extLst>
              <a:ext uri="{FF2B5EF4-FFF2-40B4-BE49-F238E27FC236}">
                <a16:creationId xmlns:a16="http://schemas.microsoft.com/office/drawing/2014/main" id="{C0516CF4-5485-4D35-B157-1034FD310BA3}"/>
              </a:ext>
            </a:extLst>
          </p:cNvPr>
          <p:cNvSpPr txBox="1"/>
          <p:nvPr/>
        </p:nvSpPr>
        <p:spPr>
          <a:xfrm>
            <a:off x="13945335" y="3597022"/>
            <a:ext cx="2387141" cy="1310167"/>
          </a:xfrm>
          <a:prstGeom prst="rect">
            <a:avLst/>
          </a:prstGeom>
          <a:noFill/>
        </p:spPr>
        <p:txBody>
          <a:bodyPr wrap="square" rtlCol="0">
            <a:spAutoFit/>
          </a:bodyPr>
          <a:lstStyle/>
          <a:p>
            <a:pPr defTabSz="1507846"/>
            <a:r>
              <a:rPr lang="en-US" sz="2638" dirty="0">
                <a:solidFill>
                  <a:prstClr val="black"/>
                </a:solidFill>
                <a:latin typeface="Roboto" panose="02000000000000000000" pitchFamily="2" charset="0"/>
                <a:ea typeface="Roboto" panose="02000000000000000000" pitchFamily="2" charset="0"/>
              </a:rPr>
              <a:t>GM &amp; LS 2 of Bloomberg’s</a:t>
            </a:r>
          </a:p>
          <a:p>
            <a:pPr defTabSz="1507846"/>
            <a:r>
              <a:rPr lang="en-US" sz="2638" dirty="0">
                <a:solidFill>
                  <a:prstClr val="black"/>
                </a:solidFill>
                <a:latin typeface="Roboto" panose="02000000000000000000" pitchFamily="2" charset="0"/>
                <a:ea typeface="Roboto" panose="02000000000000000000" pitchFamily="2" charset="0"/>
              </a:rPr>
              <a:t>Top 3 HFs </a:t>
            </a:r>
          </a:p>
        </p:txBody>
      </p:sp>
      <p:sp>
        <p:nvSpPr>
          <p:cNvPr id="64" name="Slide Number Placeholder 1">
            <a:extLst>
              <a:ext uri="{FF2B5EF4-FFF2-40B4-BE49-F238E27FC236}">
                <a16:creationId xmlns:a16="http://schemas.microsoft.com/office/drawing/2014/main" id="{BFB81B84-B5BA-4ED4-B1F8-C73372FF8F59}"/>
              </a:ext>
            </a:extLst>
          </p:cNvPr>
          <p:cNvSpPr txBox="1">
            <a:spLocks/>
          </p:cNvSpPr>
          <p:nvPr/>
        </p:nvSpPr>
        <p:spPr>
          <a:xfrm>
            <a:off x="9904634" y="10827190"/>
            <a:ext cx="528416" cy="39173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735"/>
              </a:lnSpc>
            </a:pPr>
            <a:fld id="{81D60167-4931-47E6-BA6A-407CBD079E47}" type="slidenum">
              <a:rPr lang="en-US" sz="1450" spc="15" smtClean="0">
                <a:latin typeface="Arial" panose="020B0604020202020204" pitchFamily="34" charset="0"/>
                <a:cs typeface="Arial" panose="020B0604020202020204" pitchFamily="34" charset="0"/>
              </a:rPr>
              <a:pPr marL="38100">
                <a:lnSpc>
                  <a:spcPts val="1735"/>
                </a:lnSpc>
              </a:pPr>
              <a:t>33</a:t>
            </a:fld>
            <a:endParaRPr lang="en-US" sz="1450" spc="15" dirty="0">
              <a:latin typeface="Arial" panose="020B0604020202020204" pitchFamily="34" charset="0"/>
              <a:cs typeface="Arial" panose="020B0604020202020204" pitchFamily="34" charset="0"/>
            </a:endParaRPr>
          </a:p>
        </p:txBody>
      </p:sp>
      <p:pic>
        <p:nvPicPr>
          <p:cNvPr id="65" name="object 6">
            <a:extLst>
              <a:ext uri="{FF2B5EF4-FFF2-40B4-BE49-F238E27FC236}">
                <a16:creationId xmlns:a16="http://schemas.microsoft.com/office/drawing/2014/main" id="{E13EE20F-F8FC-FF43-B30E-6CFCF9228769}"/>
              </a:ext>
            </a:extLst>
          </p:cNvPr>
          <p:cNvPicPr/>
          <p:nvPr/>
        </p:nvPicPr>
        <p:blipFill rotWithShape="1">
          <a:blip r:embed="rId4" cstate="print"/>
          <a:srcRect l="20132" r="12610" b="39148"/>
          <a:stretch/>
        </p:blipFill>
        <p:spPr>
          <a:xfrm>
            <a:off x="-45076" y="10267188"/>
            <a:ext cx="2438229" cy="814938"/>
          </a:xfrm>
          <a:prstGeom prst="rect">
            <a:avLst/>
          </a:prstGeom>
        </p:spPr>
      </p:pic>
      <p:sp>
        <p:nvSpPr>
          <p:cNvPr id="67" name="Crescat Capital Firm Presentation | June 2020…">
            <a:extLst>
              <a:ext uri="{FF2B5EF4-FFF2-40B4-BE49-F238E27FC236}">
                <a16:creationId xmlns:a16="http://schemas.microsoft.com/office/drawing/2014/main" id="{78C1799C-C40D-724B-AF8B-83C3E8832B28}"/>
              </a:ext>
            </a:extLst>
          </p:cNvPr>
          <p:cNvSpPr txBox="1"/>
          <p:nvPr/>
        </p:nvSpPr>
        <p:spPr>
          <a:xfrm>
            <a:off x="15445019" y="10543165"/>
            <a:ext cx="4172955" cy="4145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884" tIns="41884" rIns="41884" bIns="41884" anchor="ctr">
            <a:spAutoFit/>
          </a:bodyPr>
          <a:lstStyle/>
          <a:p>
            <a:pPr defTabSz="753923">
              <a:defRPr sz="2600">
                <a:solidFill>
                  <a:srgbClr val="A38B2C"/>
                </a:solidFill>
                <a:latin typeface="Roboto"/>
                <a:ea typeface="Roboto"/>
                <a:cs typeface="Roboto"/>
                <a:sym typeface="Roboto"/>
              </a:defRPr>
            </a:pPr>
            <a:r>
              <a:rPr lang="en-US" sz="2144" dirty="0">
                <a:solidFill>
                  <a:schemeClr val="tx1">
                    <a:lumMod val="95000"/>
                    <a:lumOff val="5000"/>
                  </a:schemeClr>
                </a:solidFill>
              </a:rPr>
              <a:t>Precious Metals Presentation</a:t>
            </a:r>
          </a:p>
        </p:txBody>
      </p:sp>
      <p:sp>
        <p:nvSpPr>
          <p:cNvPr id="71" name="Rectangle">
            <a:extLst>
              <a:ext uri="{FF2B5EF4-FFF2-40B4-BE49-F238E27FC236}">
                <a16:creationId xmlns:a16="http://schemas.microsoft.com/office/drawing/2014/main" id="{1985FC5C-CA26-DB46-813A-35F0309C1160}"/>
              </a:ext>
            </a:extLst>
          </p:cNvPr>
          <p:cNvSpPr/>
          <p:nvPr/>
        </p:nvSpPr>
        <p:spPr>
          <a:xfrm>
            <a:off x="374649" y="1144895"/>
            <a:ext cx="1298742" cy="34361"/>
          </a:xfrm>
          <a:prstGeom prst="rect">
            <a:avLst/>
          </a:prstGeom>
          <a:solidFill>
            <a:srgbClr val="A38B2C"/>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sp>
        <p:nvSpPr>
          <p:cNvPr id="2" name="TextBox 1">
            <a:extLst>
              <a:ext uri="{FF2B5EF4-FFF2-40B4-BE49-F238E27FC236}">
                <a16:creationId xmlns:a16="http://schemas.microsoft.com/office/drawing/2014/main" id="{FA3B9E03-74C5-0836-D60D-70D2D9EC6005}"/>
              </a:ext>
            </a:extLst>
          </p:cNvPr>
          <p:cNvSpPr txBox="1"/>
          <p:nvPr/>
        </p:nvSpPr>
        <p:spPr>
          <a:xfrm rot="16200000">
            <a:off x="18164409" y="5044283"/>
            <a:ext cx="1241341" cy="498278"/>
          </a:xfrm>
          <a:prstGeom prst="rect">
            <a:avLst/>
          </a:prstGeom>
          <a:noFill/>
        </p:spPr>
        <p:txBody>
          <a:bodyPr wrap="square" rtlCol="0">
            <a:spAutoFit/>
          </a:bodyPr>
          <a:lstStyle/>
          <a:p>
            <a:pPr defTabSz="1507846"/>
            <a:endParaRPr lang="en-US" sz="2638" dirty="0">
              <a:solidFill>
                <a:prstClr val="black"/>
              </a:solidFill>
              <a:latin typeface="Trebuchet MS" panose="020B0603020202020204" pitchFamily="34" charset="0"/>
            </a:endParaRPr>
          </a:p>
        </p:txBody>
      </p:sp>
      <p:sp>
        <p:nvSpPr>
          <p:cNvPr id="3" name="TextBox 2">
            <a:extLst>
              <a:ext uri="{FF2B5EF4-FFF2-40B4-BE49-F238E27FC236}">
                <a16:creationId xmlns:a16="http://schemas.microsoft.com/office/drawing/2014/main" id="{B36C0CB6-03C3-9995-3986-C75C0D2DAEC3}"/>
              </a:ext>
            </a:extLst>
          </p:cNvPr>
          <p:cNvSpPr txBox="1"/>
          <p:nvPr/>
        </p:nvSpPr>
        <p:spPr>
          <a:xfrm>
            <a:off x="18265605" y="3698856"/>
            <a:ext cx="1895270" cy="498278"/>
          </a:xfrm>
          <a:prstGeom prst="rect">
            <a:avLst/>
          </a:prstGeom>
          <a:noFill/>
        </p:spPr>
        <p:txBody>
          <a:bodyPr wrap="square" rtlCol="0">
            <a:spAutoFit/>
          </a:bodyPr>
          <a:lstStyle/>
          <a:p>
            <a:pPr defTabSz="1507846"/>
            <a:endParaRPr lang="en-US" sz="2638" dirty="0">
              <a:solidFill>
                <a:prstClr val="black"/>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1508626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object 3">
            <a:extLst>
              <a:ext uri="{FF2B5EF4-FFF2-40B4-BE49-F238E27FC236}">
                <a16:creationId xmlns:a16="http://schemas.microsoft.com/office/drawing/2014/main" id="{A538DB66-7321-4C4E-9A07-7912E97E1D21}"/>
              </a:ext>
            </a:extLst>
          </p:cNvPr>
          <p:cNvPicPr/>
          <p:nvPr/>
        </p:nvPicPr>
        <p:blipFill>
          <a:blip r:embed="rId2" cstate="print"/>
          <a:stretch>
            <a:fillRect/>
          </a:stretch>
        </p:blipFill>
        <p:spPr>
          <a:xfrm>
            <a:off x="-637423" y="596014"/>
            <a:ext cx="20104100" cy="11381594"/>
          </a:xfrm>
          <a:prstGeom prst="rect">
            <a:avLst/>
          </a:prstGeom>
        </p:spPr>
      </p:pic>
      <p:sp>
        <p:nvSpPr>
          <p:cNvPr id="9" name="TextBox 2">
            <a:extLst>
              <a:ext uri="{FF2B5EF4-FFF2-40B4-BE49-F238E27FC236}">
                <a16:creationId xmlns:a16="http://schemas.microsoft.com/office/drawing/2014/main" id="{00000000-0008-0000-0200-000030000000}"/>
              </a:ext>
            </a:extLst>
          </p:cNvPr>
          <p:cNvSpPr txBox="1"/>
          <p:nvPr/>
        </p:nvSpPr>
        <p:spPr>
          <a:xfrm>
            <a:off x="8825805" y="1819057"/>
            <a:ext cx="2295144" cy="841248"/>
          </a:xfrm>
          <a:prstGeom prst="rect">
            <a:avLst/>
          </a:prstGeom>
          <a:solidFill>
            <a:srgbClr val="1C4379"/>
          </a:solidFill>
          <a:ln w="38100"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Linda C. Smith, CPA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Chief Operating Officer</a:t>
            </a:r>
          </a:p>
        </p:txBody>
      </p:sp>
      <p:sp>
        <p:nvSpPr>
          <p:cNvPr id="11" name="TextBox 1">
            <a:extLst>
              <a:ext uri="{FF2B5EF4-FFF2-40B4-BE49-F238E27FC236}">
                <a16:creationId xmlns:a16="http://schemas.microsoft.com/office/drawing/2014/main" id="{00000000-0008-0000-0200-000032000000}"/>
              </a:ext>
            </a:extLst>
          </p:cNvPr>
          <p:cNvSpPr txBox="1"/>
          <p:nvPr/>
        </p:nvSpPr>
        <p:spPr>
          <a:xfrm>
            <a:off x="8825805" y="572485"/>
            <a:ext cx="2296886" cy="841248"/>
          </a:xfrm>
          <a:prstGeom prst="rect">
            <a:avLst/>
          </a:prstGeom>
          <a:solidFill>
            <a:srgbClr val="1C4379"/>
          </a:solidFill>
          <a:ln w="38100"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Kevin C. Smith, CFA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CEO, CIO, &amp; Portfolio Manager</a:t>
            </a:r>
          </a:p>
        </p:txBody>
      </p:sp>
      <p:sp>
        <p:nvSpPr>
          <p:cNvPr id="12" name="TextBox 25">
            <a:extLst>
              <a:ext uri="{FF2B5EF4-FFF2-40B4-BE49-F238E27FC236}">
                <a16:creationId xmlns:a16="http://schemas.microsoft.com/office/drawing/2014/main" id="{00000000-0008-0000-0200-000033000000}"/>
              </a:ext>
            </a:extLst>
          </p:cNvPr>
          <p:cNvSpPr txBox="1"/>
          <p:nvPr/>
        </p:nvSpPr>
        <p:spPr>
          <a:xfrm>
            <a:off x="3395372" y="3237102"/>
            <a:ext cx="2294164" cy="841248"/>
          </a:xfrm>
          <a:prstGeom prst="rect">
            <a:avLst/>
          </a:prstGeom>
          <a:solidFill>
            <a:schemeClr val="bg1"/>
          </a:solidFill>
          <a:ln w="38100"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Accounting and Operations</a:t>
            </a:r>
          </a:p>
        </p:txBody>
      </p:sp>
      <p:sp>
        <p:nvSpPr>
          <p:cNvPr id="13" name="TextBox 132">
            <a:extLst>
              <a:ext uri="{FF2B5EF4-FFF2-40B4-BE49-F238E27FC236}">
                <a16:creationId xmlns:a16="http://schemas.microsoft.com/office/drawing/2014/main" id="{00000000-0008-0000-0200-000034000000}"/>
              </a:ext>
            </a:extLst>
          </p:cNvPr>
          <p:cNvSpPr txBox="1"/>
          <p:nvPr/>
        </p:nvSpPr>
        <p:spPr>
          <a:xfrm>
            <a:off x="11672787" y="3239681"/>
            <a:ext cx="2296886" cy="841248"/>
          </a:xfrm>
          <a:prstGeom prst="rect">
            <a:avLst/>
          </a:prstGeom>
          <a:solidFill>
            <a:schemeClr val="bg1"/>
          </a:solidFill>
          <a:ln w="38100"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Information Systems</a:t>
            </a:r>
          </a:p>
        </p:txBody>
      </p:sp>
      <p:sp>
        <p:nvSpPr>
          <p:cNvPr id="14" name="TextBox 140">
            <a:extLst>
              <a:ext uri="{FF2B5EF4-FFF2-40B4-BE49-F238E27FC236}">
                <a16:creationId xmlns:a16="http://schemas.microsoft.com/office/drawing/2014/main" id="{00000000-0008-0000-0200-000035000000}"/>
              </a:ext>
            </a:extLst>
          </p:cNvPr>
          <p:cNvSpPr txBox="1"/>
          <p:nvPr/>
        </p:nvSpPr>
        <p:spPr>
          <a:xfrm>
            <a:off x="14318692" y="3232630"/>
            <a:ext cx="2294164" cy="841248"/>
          </a:xfrm>
          <a:prstGeom prst="rect">
            <a:avLst/>
          </a:prstGeom>
          <a:solidFill>
            <a:schemeClr val="bg1"/>
          </a:solidFill>
          <a:ln w="38100"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Research and Trading</a:t>
            </a:r>
          </a:p>
        </p:txBody>
      </p:sp>
      <p:sp>
        <p:nvSpPr>
          <p:cNvPr id="15" name="TextBox 127">
            <a:extLst>
              <a:ext uri="{FF2B5EF4-FFF2-40B4-BE49-F238E27FC236}">
                <a16:creationId xmlns:a16="http://schemas.microsoft.com/office/drawing/2014/main" id="{00000000-0008-0000-0200-000036000000}"/>
              </a:ext>
            </a:extLst>
          </p:cNvPr>
          <p:cNvSpPr txBox="1"/>
          <p:nvPr/>
        </p:nvSpPr>
        <p:spPr>
          <a:xfrm>
            <a:off x="6089650" y="3260712"/>
            <a:ext cx="2296885" cy="841248"/>
          </a:xfrm>
          <a:prstGeom prst="rect">
            <a:avLst/>
          </a:prstGeom>
          <a:solidFill>
            <a:schemeClr val="bg1"/>
          </a:solidFill>
          <a:ln w="38100"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Compliance</a:t>
            </a:r>
          </a:p>
        </p:txBody>
      </p:sp>
      <p:sp>
        <p:nvSpPr>
          <p:cNvPr id="16" name="TextBox 128">
            <a:extLst>
              <a:ext uri="{FF2B5EF4-FFF2-40B4-BE49-F238E27FC236}">
                <a16:creationId xmlns:a16="http://schemas.microsoft.com/office/drawing/2014/main" id="{00000000-0008-0000-0200-000037000000}"/>
              </a:ext>
            </a:extLst>
          </p:cNvPr>
          <p:cNvSpPr txBox="1"/>
          <p:nvPr/>
        </p:nvSpPr>
        <p:spPr>
          <a:xfrm>
            <a:off x="8810299" y="3238440"/>
            <a:ext cx="2296886" cy="841248"/>
          </a:xfrm>
          <a:prstGeom prst="rect">
            <a:avLst/>
          </a:prstGeom>
          <a:solidFill>
            <a:schemeClr val="bg1"/>
          </a:solidFill>
          <a:ln w="38100"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Marketing &amp; Investor Relations</a:t>
            </a:r>
          </a:p>
        </p:txBody>
      </p:sp>
      <p:sp>
        <p:nvSpPr>
          <p:cNvPr id="18" name="TextBox 2">
            <a:extLst>
              <a:ext uri="{FF2B5EF4-FFF2-40B4-BE49-F238E27FC236}">
                <a16:creationId xmlns:a16="http://schemas.microsoft.com/office/drawing/2014/main" id="{00000000-0008-0000-0200-000039000000}"/>
              </a:ext>
            </a:extLst>
          </p:cNvPr>
          <p:cNvSpPr txBox="1"/>
          <p:nvPr/>
        </p:nvSpPr>
        <p:spPr>
          <a:xfrm>
            <a:off x="3395372" y="5753513"/>
            <a:ext cx="2295144" cy="841248"/>
          </a:xfrm>
          <a:prstGeom prst="rect">
            <a:avLst/>
          </a:prstGeom>
          <a:solidFill>
            <a:srgbClr val="1C4379"/>
          </a:solidFill>
          <a:ln w="38100"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Ravena Khan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Assistant Funds Controller</a:t>
            </a:r>
          </a:p>
        </p:txBody>
      </p:sp>
      <p:sp>
        <p:nvSpPr>
          <p:cNvPr id="19" name="TextBox 2">
            <a:extLst>
              <a:ext uri="{FF2B5EF4-FFF2-40B4-BE49-F238E27FC236}">
                <a16:creationId xmlns:a16="http://schemas.microsoft.com/office/drawing/2014/main" id="{00000000-0008-0000-0200-00003A000000}"/>
              </a:ext>
            </a:extLst>
          </p:cNvPr>
          <p:cNvSpPr txBox="1"/>
          <p:nvPr/>
        </p:nvSpPr>
        <p:spPr>
          <a:xfrm>
            <a:off x="3398682" y="4532314"/>
            <a:ext cx="2294164" cy="841248"/>
          </a:xfrm>
          <a:prstGeom prst="rect">
            <a:avLst/>
          </a:prstGeom>
          <a:solidFill>
            <a:srgbClr val="1C4379"/>
          </a:solidFill>
          <a:ln w="38100"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Tyler Reger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Funds Controller</a:t>
            </a:r>
          </a:p>
        </p:txBody>
      </p:sp>
      <p:sp>
        <p:nvSpPr>
          <p:cNvPr id="20" name="TextBox 2">
            <a:extLst>
              <a:ext uri="{FF2B5EF4-FFF2-40B4-BE49-F238E27FC236}">
                <a16:creationId xmlns:a16="http://schemas.microsoft.com/office/drawing/2014/main" id="{00000000-0008-0000-0200-00003B000000}"/>
              </a:ext>
            </a:extLst>
          </p:cNvPr>
          <p:cNvSpPr txBox="1"/>
          <p:nvPr/>
        </p:nvSpPr>
        <p:spPr>
          <a:xfrm>
            <a:off x="8766225" y="4522053"/>
            <a:ext cx="2296886" cy="841248"/>
          </a:xfrm>
          <a:prstGeom prst="rect">
            <a:avLst/>
          </a:prstGeom>
          <a:solidFill>
            <a:srgbClr val="1C4379"/>
          </a:solidFill>
          <a:ln w="38100"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Marek Iwahashi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Director of Investor Relations</a:t>
            </a:r>
          </a:p>
        </p:txBody>
      </p:sp>
      <p:sp>
        <p:nvSpPr>
          <p:cNvPr id="21" name="TextBox 2">
            <a:extLst>
              <a:ext uri="{FF2B5EF4-FFF2-40B4-BE49-F238E27FC236}">
                <a16:creationId xmlns:a16="http://schemas.microsoft.com/office/drawing/2014/main" id="{00000000-0008-0000-0200-00003C000000}"/>
              </a:ext>
            </a:extLst>
          </p:cNvPr>
          <p:cNvSpPr txBox="1"/>
          <p:nvPr/>
        </p:nvSpPr>
        <p:spPr>
          <a:xfrm>
            <a:off x="8766225" y="5741402"/>
            <a:ext cx="2295144" cy="841248"/>
          </a:xfrm>
          <a:prstGeom prst="rect">
            <a:avLst/>
          </a:prstGeom>
          <a:solidFill>
            <a:srgbClr val="1C4379"/>
          </a:solidFill>
          <a:ln w="38100"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Cassie Fischer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Director of Marketing</a:t>
            </a:r>
          </a:p>
        </p:txBody>
      </p:sp>
      <p:sp>
        <p:nvSpPr>
          <p:cNvPr id="22" name="TextBox 2">
            <a:extLst>
              <a:ext uri="{FF2B5EF4-FFF2-40B4-BE49-F238E27FC236}">
                <a16:creationId xmlns:a16="http://schemas.microsoft.com/office/drawing/2014/main" id="{00000000-0008-0000-0200-00003D000000}"/>
              </a:ext>
            </a:extLst>
          </p:cNvPr>
          <p:cNvSpPr txBox="1"/>
          <p:nvPr/>
        </p:nvSpPr>
        <p:spPr>
          <a:xfrm>
            <a:off x="11605967" y="4532312"/>
            <a:ext cx="2296886" cy="841248"/>
          </a:xfrm>
          <a:prstGeom prst="rect">
            <a:avLst/>
          </a:prstGeom>
          <a:solidFill>
            <a:srgbClr val="1C4379"/>
          </a:solidFill>
          <a:ln w="38100"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Ryan Wardell</a:t>
            </a:r>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Investment Systems Leader</a:t>
            </a:r>
            <a:endPar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TextBox 2">
            <a:extLst>
              <a:ext uri="{FF2B5EF4-FFF2-40B4-BE49-F238E27FC236}">
                <a16:creationId xmlns:a16="http://schemas.microsoft.com/office/drawing/2014/main" id="{00000000-0008-0000-0200-000040000000}"/>
              </a:ext>
            </a:extLst>
          </p:cNvPr>
          <p:cNvSpPr txBox="1"/>
          <p:nvPr/>
        </p:nvSpPr>
        <p:spPr>
          <a:xfrm>
            <a:off x="14502186" y="4431420"/>
            <a:ext cx="2212290" cy="836810"/>
          </a:xfrm>
          <a:prstGeom prst="rect">
            <a:avLst/>
          </a:prstGeom>
          <a:solidFill>
            <a:srgbClr val="1C4379"/>
          </a:solidFill>
          <a:ln w="38100"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Quinton T. Hennigh, PhD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Geologic &amp; Technical Director</a:t>
            </a:r>
          </a:p>
        </p:txBody>
      </p:sp>
      <p:cxnSp>
        <p:nvCxnSpPr>
          <p:cNvPr id="33" name="Straight Connector 32">
            <a:extLst>
              <a:ext uri="{FF2B5EF4-FFF2-40B4-BE49-F238E27FC236}">
                <a16:creationId xmlns:a16="http://schemas.microsoft.com/office/drawing/2014/main" id="{00000000-0008-0000-0200-00005A000000}"/>
              </a:ext>
            </a:extLst>
          </p:cNvPr>
          <p:cNvCxnSpPr>
            <a:cxnSpLocks/>
            <a:endCxn id="9" idx="0"/>
          </p:cNvCxnSpPr>
          <p:nvPr/>
        </p:nvCxnSpPr>
        <p:spPr>
          <a:xfrm>
            <a:off x="9973377" y="1432522"/>
            <a:ext cx="0" cy="38653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2">
            <a:extLst>
              <a:ext uri="{FF2B5EF4-FFF2-40B4-BE49-F238E27FC236}">
                <a16:creationId xmlns:a16="http://schemas.microsoft.com/office/drawing/2014/main" id="{DFD622B5-3B54-46FF-A12E-C23257AF2C3A}"/>
              </a:ext>
            </a:extLst>
          </p:cNvPr>
          <p:cNvSpPr txBox="1"/>
          <p:nvPr/>
        </p:nvSpPr>
        <p:spPr>
          <a:xfrm rot="16131">
            <a:off x="14422251" y="8206678"/>
            <a:ext cx="2295144" cy="831605"/>
          </a:xfrm>
          <a:prstGeom prst="rect">
            <a:avLst/>
          </a:prstGeom>
          <a:solidFill>
            <a:schemeClr val="accent3">
              <a:lumMod val="75000"/>
            </a:schemeClr>
          </a:solidFill>
          <a:ln w="38100"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Lisa Thieme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Senior Energy Advisor</a:t>
            </a:r>
          </a:p>
        </p:txBody>
      </p:sp>
      <p:cxnSp>
        <p:nvCxnSpPr>
          <p:cNvPr id="77" name="Straight Connector 76">
            <a:extLst>
              <a:ext uri="{FF2B5EF4-FFF2-40B4-BE49-F238E27FC236}">
                <a16:creationId xmlns:a16="http://schemas.microsoft.com/office/drawing/2014/main" id="{00000000-0008-0000-0200-00005A000000}"/>
              </a:ext>
            </a:extLst>
          </p:cNvPr>
          <p:cNvCxnSpPr>
            <a:cxnSpLocks/>
          </p:cNvCxnSpPr>
          <p:nvPr/>
        </p:nvCxnSpPr>
        <p:spPr>
          <a:xfrm>
            <a:off x="7238092" y="2847837"/>
            <a:ext cx="0" cy="4443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object 4">
            <a:extLst>
              <a:ext uri="{FF2B5EF4-FFF2-40B4-BE49-F238E27FC236}">
                <a16:creationId xmlns:a16="http://schemas.microsoft.com/office/drawing/2014/main" id="{5EB41F93-9BB6-4294-A908-3934AE5DE66A}"/>
              </a:ext>
            </a:extLst>
          </p:cNvPr>
          <p:cNvSpPr txBox="1">
            <a:spLocks noGrp="1"/>
          </p:cNvSpPr>
          <p:nvPr>
            <p:ph type="title"/>
          </p:nvPr>
        </p:nvSpPr>
        <p:spPr>
          <a:xfrm>
            <a:off x="353467" y="226954"/>
            <a:ext cx="8834120" cy="1402307"/>
          </a:xfrm>
          <a:prstGeom prst="rect">
            <a:avLst/>
          </a:prstGeom>
        </p:spPr>
        <p:txBody>
          <a:bodyPr vert="horz" wrap="square" lIns="0" tIns="17145" rIns="0" bIns="0" rtlCol="0">
            <a:spAutoFit/>
          </a:bodyPr>
          <a:lstStyle/>
          <a:p>
            <a:pPr marL="12700">
              <a:lnSpc>
                <a:spcPct val="100000"/>
              </a:lnSpc>
              <a:spcBef>
                <a:spcPts val="135"/>
              </a:spcBef>
            </a:pPr>
            <a:r>
              <a:rPr lang="en-US" sz="4500" spc="-140" dirty="0">
                <a:latin typeface="Roboto" panose="02000000000000000000" pitchFamily="2" charset="0"/>
                <a:ea typeface="Roboto" panose="02000000000000000000" pitchFamily="2" charset="0"/>
              </a:rPr>
              <a:t>Crescat Portfolio Management</a:t>
            </a:r>
            <a:br>
              <a:rPr lang="en-US" sz="4500" spc="-140" dirty="0">
                <a:latin typeface="Roboto" panose="02000000000000000000" pitchFamily="2" charset="0"/>
                <a:ea typeface="Roboto" panose="02000000000000000000" pitchFamily="2" charset="0"/>
              </a:rPr>
            </a:br>
            <a:endParaRPr sz="4500" spc="-140" dirty="0">
              <a:latin typeface="Roboto" panose="02000000000000000000" pitchFamily="2" charset="0"/>
              <a:ea typeface="Roboto" panose="02000000000000000000" pitchFamily="2" charset="0"/>
            </a:endParaRPr>
          </a:p>
        </p:txBody>
      </p:sp>
      <p:sp>
        <p:nvSpPr>
          <p:cNvPr id="87" name="TextBox 96">
            <a:extLst>
              <a:ext uri="{FF2B5EF4-FFF2-40B4-BE49-F238E27FC236}">
                <a16:creationId xmlns:a16="http://schemas.microsoft.com/office/drawing/2014/main" id="{224FC785-D69A-472A-A1D3-E0ECAB402062}"/>
              </a:ext>
            </a:extLst>
          </p:cNvPr>
          <p:cNvSpPr txBox="1"/>
          <p:nvPr/>
        </p:nvSpPr>
        <p:spPr>
          <a:xfrm>
            <a:off x="481338" y="1450764"/>
            <a:ext cx="3453392" cy="1365782"/>
          </a:xfrm>
          <a:prstGeom prst="rect">
            <a:avLst/>
          </a:prstGeom>
          <a:noFill/>
          <a:ln w="38100"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TextBox 97">
            <a:extLst>
              <a:ext uri="{FF2B5EF4-FFF2-40B4-BE49-F238E27FC236}">
                <a16:creationId xmlns:a16="http://schemas.microsoft.com/office/drawing/2014/main" id="{8167D623-E637-4593-B99D-3AEA9E496C05}"/>
              </a:ext>
            </a:extLst>
          </p:cNvPr>
          <p:cNvSpPr txBox="1"/>
          <p:nvPr/>
        </p:nvSpPr>
        <p:spPr>
          <a:xfrm>
            <a:off x="966754" y="1627058"/>
            <a:ext cx="2383260" cy="30777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Full Time Employees</a:t>
            </a:r>
          </a:p>
        </p:txBody>
      </p:sp>
      <p:sp>
        <p:nvSpPr>
          <p:cNvPr id="90" name="TextBox 99">
            <a:extLst>
              <a:ext uri="{FF2B5EF4-FFF2-40B4-BE49-F238E27FC236}">
                <a16:creationId xmlns:a16="http://schemas.microsoft.com/office/drawing/2014/main" id="{AB85CAC7-189B-48F3-91BA-4315FFCCE333}"/>
              </a:ext>
            </a:extLst>
          </p:cNvPr>
          <p:cNvSpPr txBox="1"/>
          <p:nvPr/>
        </p:nvSpPr>
        <p:spPr>
          <a:xfrm>
            <a:off x="966753" y="2030115"/>
            <a:ext cx="2383260" cy="30777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Contractors</a:t>
            </a:r>
          </a:p>
        </p:txBody>
      </p:sp>
      <p:sp>
        <p:nvSpPr>
          <p:cNvPr id="91" name="TextBox 100">
            <a:extLst>
              <a:ext uri="{FF2B5EF4-FFF2-40B4-BE49-F238E27FC236}">
                <a16:creationId xmlns:a16="http://schemas.microsoft.com/office/drawing/2014/main" id="{D8AA9980-F91C-4E8F-9E87-5C4C6C4AB10F}"/>
              </a:ext>
            </a:extLst>
          </p:cNvPr>
          <p:cNvSpPr txBox="1"/>
          <p:nvPr/>
        </p:nvSpPr>
        <p:spPr>
          <a:xfrm>
            <a:off x="975548" y="2404423"/>
            <a:ext cx="2383260" cy="30777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Crescat Capital LLC Owner</a:t>
            </a:r>
          </a:p>
        </p:txBody>
      </p:sp>
      <p:sp>
        <p:nvSpPr>
          <p:cNvPr id="93" name="Rectangle 92">
            <a:extLst>
              <a:ext uri="{FF2B5EF4-FFF2-40B4-BE49-F238E27FC236}">
                <a16:creationId xmlns:a16="http://schemas.microsoft.com/office/drawing/2014/main" id="{DE4DF636-ACF3-4970-AA00-922FE1D69F8B}"/>
              </a:ext>
            </a:extLst>
          </p:cNvPr>
          <p:cNvSpPr/>
          <p:nvPr/>
        </p:nvSpPr>
        <p:spPr>
          <a:xfrm>
            <a:off x="695109" y="1616819"/>
            <a:ext cx="157057" cy="202240"/>
          </a:xfrm>
          <a:prstGeom prst="rect">
            <a:avLst/>
          </a:prstGeom>
          <a:solidFill>
            <a:srgbClr val="002060"/>
          </a:solidFill>
          <a:ln w="38100">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Rectangle 93">
            <a:extLst>
              <a:ext uri="{FF2B5EF4-FFF2-40B4-BE49-F238E27FC236}">
                <a16:creationId xmlns:a16="http://schemas.microsoft.com/office/drawing/2014/main" id="{5FD8ED3E-CDAD-4207-A325-9616B2FEAC8B}"/>
              </a:ext>
            </a:extLst>
          </p:cNvPr>
          <p:cNvSpPr/>
          <p:nvPr/>
        </p:nvSpPr>
        <p:spPr>
          <a:xfrm>
            <a:off x="695108" y="2040369"/>
            <a:ext cx="157057" cy="202240"/>
          </a:xfrm>
          <a:prstGeom prst="rect">
            <a:avLst/>
          </a:prstGeom>
          <a:solidFill>
            <a:srgbClr val="92D050"/>
          </a:solidFill>
          <a:ln w="38100">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5" name="Right Triangle 94">
            <a:extLst>
              <a:ext uri="{FF2B5EF4-FFF2-40B4-BE49-F238E27FC236}">
                <a16:creationId xmlns:a16="http://schemas.microsoft.com/office/drawing/2014/main" id="{4811F82E-3EA9-42EB-85B0-8AE8AAAFD5E4}"/>
              </a:ext>
            </a:extLst>
          </p:cNvPr>
          <p:cNvSpPr/>
          <p:nvPr/>
        </p:nvSpPr>
        <p:spPr>
          <a:xfrm>
            <a:off x="720906" y="2442023"/>
            <a:ext cx="157057" cy="232576"/>
          </a:xfrm>
          <a:prstGeom prst="rtTriangle">
            <a:avLst/>
          </a:prstGeom>
          <a:solidFill>
            <a:srgbClr val="FFFF00"/>
          </a:solidFill>
          <a:ln w="38100">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Right Triangle 95">
            <a:extLst>
              <a:ext uri="{FF2B5EF4-FFF2-40B4-BE49-F238E27FC236}">
                <a16:creationId xmlns:a16="http://schemas.microsoft.com/office/drawing/2014/main" id="{9B42F740-1C99-4105-92B4-F4AF3C232EBF}"/>
              </a:ext>
            </a:extLst>
          </p:cNvPr>
          <p:cNvSpPr/>
          <p:nvPr/>
        </p:nvSpPr>
        <p:spPr>
          <a:xfrm>
            <a:off x="8845613" y="2389086"/>
            <a:ext cx="310214" cy="279432"/>
          </a:xfrm>
          <a:prstGeom prst="rtTriangle">
            <a:avLst/>
          </a:prstGeom>
          <a:solidFill>
            <a:srgbClr val="FFFF00"/>
          </a:solidFill>
          <a:ln w="38100">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Right Triangle 96">
            <a:extLst>
              <a:ext uri="{FF2B5EF4-FFF2-40B4-BE49-F238E27FC236}">
                <a16:creationId xmlns:a16="http://schemas.microsoft.com/office/drawing/2014/main" id="{5136D3CA-3689-49A2-B14F-95DDB19D02A3}"/>
              </a:ext>
            </a:extLst>
          </p:cNvPr>
          <p:cNvSpPr/>
          <p:nvPr/>
        </p:nvSpPr>
        <p:spPr>
          <a:xfrm>
            <a:off x="8845613" y="1038678"/>
            <a:ext cx="260861" cy="338014"/>
          </a:xfrm>
          <a:prstGeom prst="rtTriangle">
            <a:avLst/>
          </a:prstGeom>
          <a:solidFill>
            <a:srgbClr val="FFFF00"/>
          </a:solidFill>
          <a:ln w="38100">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Right Triangle 98">
            <a:extLst>
              <a:ext uri="{FF2B5EF4-FFF2-40B4-BE49-F238E27FC236}">
                <a16:creationId xmlns:a16="http://schemas.microsoft.com/office/drawing/2014/main" id="{C25554CD-AD08-4170-B95D-DCDC1785F3BD}"/>
              </a:ext>
            </a:extLst>
          </p:cNvPr>
          <p:cNvSpPr/>
          <p:nvPr/>
        </p:nvSpPr>
        <p:spPr>
          <a:xfrm>
            <a:off x="14538526" y="5019054"/>
            <a:ext cx="239325" cy="249176"/>
          </a:xfrm>
          <a:prstGeom prst="rtTriangle">
            <a:avLst/>
          </a:prstGeom>
          <a:solidFill>
            <a:srgbClr val="FFFF00"/>
          </a:solidFill>
          <a:ln w="38100">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Slide Number Placeholder 1">
            <a:extLst>
              <a:ext uri="{FF2B5EF4-FFF2-40B4-BE49-F238E27FC236}">
                <a16:creationId xmlns:a16="http://schemas.microsoft.com/office/drawing/2014/main" id="{08950E9A-01A1-44D7-8558-95839B6657DB}"/>
              </a:ext>
            </a:extLst>
          </p:cNvPr>
          <p:cNvSpPr>
            <a:spLocks noGrp="1"/>
          </p:cNvSpPr>
          <p:nvPr>
            <p:ph type="sldNum" sz="quarter" idx="7"/>
          </p:nvPr>
        </p:nvSpPr>
        <p:spPr>
          <a:xfrm>
            <a:off x="9904634" y="10827191"/>
            <a:ext cx="297815" cy="236220"/>
          </a:xfrm>
          <a:prstGeom prst="rect">
            <a:avLst/>
          </a:prstGeom>
        </p:spPr>
        <p:txBody>
          <a:bodyPr wrap="square" lIns="0" tIns="0" rIns="0" bIns="0">
            <a:spAutoFit/>
          </a:bodyPr>
          <a:lstStyle>
            <a:defPPr>
              <a:defRPr lang="en-US"/>
            </a:defPPr>
            <a:lvl1pPr marL="0" algn="l" defTabSz="914400" rtl="0" eaLnBrk="1" latinLnBrk="0" hangingPunct="1">
              <a:defRPr sz="1450" b="0" i="0" kern="1200">
                <a:solidFill>
                  <a:schemeClr val="tx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marR="0" lvl="0" indent="0" algn="l" defTabSz="914400" rtl="0" eaLnBrk="1" fontAlgn="auto" latinLnBrk="0" hangingPunct="1">
              <a:lnSpc>
                <a:spcPts val="1735"/>
              </a:lnSpc>
              <a:spcBef>
                <a:spcPts val="0"/>
              </a:spcBef>
              <a:spcAft>
                <a:spcPts val="0"/>
              </a:spcAft>
              <a:buClrTx/>
              <a:buSzTx/>
              <a:buFontTx/>
              <a:buNone/>
              <a:tabLst/>
              <a:defRPr/>
            </a:pPr>
            <a:fld id="{81D60167-4931-47E6-BA6A-407CBD079E47}" type="slidenum">
              <a:rPr kumimoji="0" lang="en-US" sz="1450" b="0" i="0" u="none" strike="noStrike" kern="1200" cap="none" spc="15" normalizeH="0" baseline="0" noProof="0" smtClean="0">
                <a:ln>
                  <a:noFill/>
                </a:ln>
                <a:solidFill>
                  <a:prstClr val="black"/>
                </a:solidFill>
                <a:effectLst/>
                <a:uLnTx/>
                <a:uFillTx/>
                <a:latin typeface="Arial"/>
                <a:ea typeface="+mn-ea"/>
                <a:cs typeface="Arial"/>
              </a:rPr>
              <a:pPr marL="38100" marR="0" lvl="0" indent="0" algn="l" defTabSz="914400" rtl="0" eaLnBrk="1" fontAlgn="auto" latinLnBrk="0" hangingPunct="1">
                <a:lnSpc>
                  <a:spcPts val="1735"/>
                </a:lnSpc>
                <a:spcBef>
                  <a:spcPts val="0"/>
                </a:spcBef>
                <a:spcAft>
                  <a:spcPts val="0"/>
                </a:spcAft>
                <a:buClrTx/>
                <a:buSzTx/>
                <a:buFontTx/>
                <a:buNone/>
                <a:tabLst/>
                <a:defRPr/>
              </a:pPr>
              <a:t>34</a:t>
            </a:fld>
            <a:endParaRPr kumimoji="0" lang="en-US" sz="1450" b="0" i="0" u="none" strike="noStrike" kern="1200" cap="none" spc="15" normalizeH="0" baseline="0" noProof="0" dirty="0">
              <a:ln>
                <a:noFill/>
              </a:ln>
              <a:solidFill>
                <a:prstClr val="black"/>
              </a:solidFill>
              <a:effectLst/>
              <a:uLnTx/>
              <a:uFillTx/>
              <a:latin typeface="Arial"/>
              <a:ea typeface="+mn-ea"/>
              <a:cs typeface="Arial"/>
            </a:endParaRPr>
          </a:p>
        </p:txBody>
      </p:sp>
      <p:pic>
        <p:nvPicPr>
          <p:cNvPr id="59" name="object 6">
            <a:extLst>
              <a:ext uri="{FF2B5EF4-FFF2-40B4-BE49-F238E27FC236}">
                <a16:creationId xmlns:a16="http://schemas.microsoft.com/office/drawing/2014/main" id="{233636DE-8766-4E40-B0ED-1AE1740A636F}"/>
              </a:ext>
            </a:extLst>
          </p:cNvPr>
          <p:cNvPicPr/>
          <p:nvPr/>
        </p:nvPicPr>
        <p:blipFill rotWithShape="1">
          <a:blip r:embed="rId3" cstate="print"/>
          <a:srcRect l="20132" r="12610" b="39148"/>
          <a:stretch/>
        </p:blipFill>
        <p:spPr>
          <a:xfrm>
            <a:off x="-45076" y="10267188"/>
            <a:ext cx="2438229" cy="814938"/>
          </a:xfrm>
          <a:prstGeom prst="rect">
            <a:avLst/>
          </a:prstGeom>
        </p:spPr>
      </p:pic>
      <p:sp>
        <p:nvSpPr>
          <p:cNvPr id="67" name="Rectangle">
            <a:extLst>
              <a:ext uri="{FF2B5EF4-FFF2-40B4-BE49-F238E27FC236}">
                <a16:creationId xmlns:a16="http://schemas.microsoft.com/office/drawing/2014/main" id="{46491DD7-9E11-074D-A99C-8549408D7568}"/>
              </a:ext>
            </a:extLst>
          </p:cNvPr>
          <p:cNvSpPr/>
          <p:nvPr/>
        </p:nvSpPr>
        <p:spPr>
          <a:xfrm>
            <a:off x="374649" y="1144895"/>
            <a:ext cx="1298742" cy="34361"/>
          </a:xfrm>
          <a:prstGeom prst="rect">
            <a:avLst/>
          </a:prstGeom>
          <a:solidFill>
            <a:srgbClr val="A38B2C"/>
          </a:solidFill>
          <a:ln w="12700">
            <a:miter lim="400000"/>
          </a:ln>
        </p:spPr>
        <p:txBody>
          <a:bodyPr lIns="41884" tIns="41884" rIns="41884" bIns="41884" anchor="ctr"/>
          <a:lstStyle/>
          <a:p>
            <a:pPr marL="0" marR="0" lvl="0" indent="0" algn="ctr" defTabSz="680625" rtl="0" eaLnBrk="1" fontAlgn="auto" latinLnBrk="0" hangingPunct="1">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2638" b="0" i="0" u="none" strike="noStrike" kern="1200" cap="none" spc="0" normalizeH="0" baseline="0" noProof="0">
              <a:ln>
                <a:noFill/>
              </a:ln>
              <a:solidFill>
                <a:srgbClr val="FFFFFF"/>
              </a:solidFill>
              <a:effectLst/>
              <a:uLnTx/>
              <a:uFillTx/>
              <a:latin typeface="Helvetica Neue Medium"/>
              <a:sym typeface="Helvetica Neue Medium"/>
            </a:endParaRPr>
          </a:p>
        </p:txBody>
      </p:sp>
      <p:sp>
        <p:nvSpPr>
          <p:cNvPr id="3" name="TextBox 2">
            <a:extLst>
              <a:ext uri="{FF2B5EF4-FFF2-40B4-BE49-F238E27FC236}">
                <a16:creationId xmlns:a16="http://schemas.microsoft.com/office/drawing/2014/main" id="{AE13F2B8-749A-7EB9-C949-4E70971F1215}"/>
              </a:ext>
            </a:extLst>
          </p:cNvPr>
          <p:cNvSpPr txBox="1"/>
          <p:nvPr/>
        </p:nvSpPr>
        <p:spPr>
          <a:xfrm>
            <a:off x="14420313" y="6945412"/>
            <a:ext cx="2295144" cy="841248"/>
          </a:xfrm>
          <a:prstGeom prst="rect">
            <a:avLst/>
          </a:prstGeom>
          <a:solidFill>
            <a:srgbClr val="1C4379"/>
          </a:solidFill>
          <a:ln w="38100"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defPPr>
              <a:defRPr lang="en-US"/>
            </a:defPPr>
            <a:lvl1pPr indent="0" algn="ctr">
              <a:defRPr sz="1600" b="1" baseline="0">
                <a:solidFill>
                  <a:schemeClr val="bg1"/>
                </a:solidFill>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Nathaniel Gilbert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Analyst</a:t>
            </a:r>
          </a:p>
        </p:txBody>
      </p:sp>
      <p:sp>
        <p:nvSpPr>
          <p:cNvPr id="4" name="TextBox 3">
            <a:extLst>
              <a:ext uri="{FF2B5EF4-FFF2-40B4-BE49-F238E27FC236}">
                <a16:creationId xmlns:a16="http://schemas.microsoft.com/office/drawing/2014/main" id="{54B08CC8-C7AC-2833-DF6D-6206E9C01A03}"/>
              </a:ext>
            </a:extLst>
          </p:cNvPr>
          <p:cNvSpPr txBox="1"/>
          <p:nvPr/>
        </p:nvSpPr>
        <p:spPr>
          <a:xfrm>
            <a:off x="11605967" y="5684701"/>
            <a:ext cx="2295144" cy="841248"/>
          </a:xfrm>
          <a:prstGeom prst="rect">
            <a:avLst/>
          </a:prstGeom>
          <a:solidFill>
            <a:srgbClr val="1C4379"/>
          </a:solidFill>
          <a:ln w="38100"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defPPr>
              <a:defRPr lang="en-US"/>
            </a:defPPr>
            <a:lvl1pPr indent="0" algn="ctr">
              <a:defRPr sz="1600" b="1" baseline="0">
                <a:solidFill>
                  <a:schemeClr val="bg1"/>
                </a:solidFill>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Trevor Smith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Data Scientist</a:t>
            </a:r>
          </a:p>
        </p:txBody>
      </p:sp>
      <p:sp>
        <p:nvSpPr>
          <p:cNvPr id="27" name="TextBox 2">
            <a:extLst>
              <a:ext uri="{FF2B5EF4-FFF2-40B4-BE49-F238E27FC236}">
                <a16:creationId xmlns:a16="http://schemas.microsoft.com/office/drawing/2014/main" id="{9ABB337C-2D12-B05A-A2EE-043D042B2875}"/>
              </a:ext>
            </a:extLst>
          </p:cNvPr>
          <p:cNvSpPr txBox="1"/>
          <p:nvPr/>
        </p:nvSpPr>
        <p:spPr>
          <a:xfrm>
            <a:off x="6074166" y="4543183"/>
            <a:ext cx="2296886" cy="841248"/>
          </a:xfrm>
          <a:prstGeom prst="rect">
            <a:avLst/>
          </a:prstGeom>
          <a:solidFill>
            <a:srgbClr val="1C4379"/>
          </a:solidFill>
          <a:ln w="38100"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Danielle Money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Chief Compliance Officer</a:t>
            </a:r>
          </a:p>
        </p:txBody>
      </p:sp>
      <p:sp>
        <p:nvSpPr>
          <p:cNvPr id="40" name="TextBox 2">
            <a:extLst>
              <a:ext uri="{FF2B5EF4-FFF2-40B4-BE49-F238E27FC236}">
                <a16:creationId xmlns:a16="http://schemas.microsoft.com/office/drawing/2014/main" id="{9E97D908-07C2-B7D7-B5FB-9691AA709408}"/>
              </a:ext>
            </a:extLst>
          </p:cNvPr>
          <p:cNvSpPr txBox="1"/>
          <p:nvPr/>
        </p:nvSpPr>
        <p:spPr>
          <a:xfrm>
            <a:off x="14420311" y="9475693"/>
            <a:ext cx="2294164" cy="841248"/>
          </a:xfrm>
          <a:prstGeom prst="rect">
            <a:avLst/>
          </a:prstGeom>
          <a:solidFill>
            <a:schemeClr val="accent3">
              <a:lumMod val="75000"/>
            </a:schemeClr>
          </a:solidFill>
          <a:ln w="38100"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Lars </a:t>
            </a:r>
            <a:r>
              <a:rPr kumimoji="0" lang="en-US" sz="1600" b="1" i="0" u="none" strike="noStrike" kern="1200" cap="none" spc="0" normalizeH="0" baseline="0" noProof="0" dirty="0" err="1">
                <a:ln>
                  <a:noFill/>
                </a:ln>
                <a:solidFill>
                  <a:prstClr val="white"/>
                </a:solidFill>
                <a:effectLst/>
                <a:uLnTx/>
                <a:uFillTx/>
                <a:latin typeface="Calibri" panose="020F0502020204030204"/>
                <a:ea typeface="+mn-ea"/>
                <a:cs typeface="+mn-cs"/>
              </a:rPr>
              <a:t>Thiell</a:t>
            </a:r>
            <a:endPar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Senior Biopharma Advisor</a:t>
            </a:r>
          </a:p>
        </p:txBody>
      </p:sp>
      <p:sp>
        <p:nvSpPr>
          <p:cNvPr id="52" name="TextBox 3">
            <a:extLst>
              <a:ext uri="{FF2B5EF4-FFF2-40B4-BE49-F238E27FC236}">
                <a16:creationId xmlns:a16="http://schemas.microsoft.com/office/drawing/2014/main" id="{3579EF2D-5C47-1070-C5B7-61440ACB1619}"/>
              </a:ext>
            </a:extLst>
          </p:cNvPr>
          <p:cNvSpPr txBox="1"/>
          <p:nvPr/>
        </p:nvSpPr>
        <p:spPr>
          <a:xfrm rot="10800000" flipH="1" flipV="1">
            <a:off x="14502185" y="5722538"/>
            <a:ext cx="2206543" cy="841248"/>
          </a:xfrm>
          <a:prstGeom prst="rect">
            <a:avLst/>
          </a:prstGeom>
          <a:solidFill>
            <a:srgbClr val="1C4379"/>
          </a:solidFill>
          <a:ln w="38100"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defPPr>
              <a:defRPr lang="en-US"/>
            </a:defPPr>
            <a:lvl1pPr indent="0" algn="ctr">
              <a:defRPr sz="1200" b="1">
                <a:solidFill>
                  <a:schemeClr val="bg1"/>
                </a:solidFill>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white"/>
                </a:solidFill>
                <a:effectLst/>
                <a:uLnTx/>
                <a:uFillTx/>
                <a:latin typeface="Calibri" panose="020F0502020204030204"/>
                <a:ea typeface="+mn-ea"/>
                <a:cs typeface="+mn-cs"/>
              </a:rPr>
              <a:t>Otavio</a:t>
            </a: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 (Tavi) Costa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Macro  Strategist</a:t>
            </a:r>
          </a:p>
        </p:txBody>
      </p:sp>
      <p:cxnSp>
        <p:nvCxnSpPr>
          <p:cNvPr id="79" name="Straight Connector 78">
            <a:extLst>
              <a:ext uri="{FF2B5EF4-FFF2-40B4-BE49-F238E27FC236}">
                <a16:creationId xmlns:a16="http://schemas.microsoft.com/office/drawing/2014/main" id="{F10D23EE-709A-4AA8-A8CF-41072B33883D}"/>
              </a:ext>
            </a:extLst>
          </p:cNvPr>
          <p:cNvCxnSpPr>
            <a:cxnSpLocks/>
            <a:stCxn id="16" idx="0"/>
            <a:endCxn id="9" idx="2"/>
          </p:cNvCxnSpPr>
          <p:nvPr/>
        </p:nvCxnSpPr>
        <p:spPr>
          <a:xfrm flipV="1">
            <a:off x="9958742" y="2660305"/>
            <a:ext cx="14635" cy="57813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A83590CA-0FBA-A395-88F0-FF59B6D9F93F}"/>
              </a:ext>
            </a:extLst>
          </p:cNvPr>
          <p:cNvCxnSpPr>
            <a:cxnSpLocks/>
          </p:cNvCxnSpPr>
          <p:nvPr/>
        </p:nvCxnSpPr>
        <p:spPr>
          <a:xfrm>
            <a:off x="4435299" y="2835335"/>
            <a:ext cx="11134486" cy="2500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0D4B47F-9D2E-1B4E-19DE-60B4C5F6E217}"/>
              </a:ext>
            </a:extLst>
          </p:cNvPr>
          <p:cNvCxnSpPr>
            <a:cxnSpLocks/>
          </p:cNvCxnSpPr>
          <p:nvPr/>
        </p:nvCxnSpPr>
        <p:spPr>
          <a:xfrm>
            <a:off x="4430261" y="2835335"/>
            <a:ext cx="0" cy="40734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E54A7809-CE39-1961-1D54-14908273AEB8}"/>
              </a:ext>
            </a:extLst>
          </p:cNvPr>
          <p:cNvCxnSpPr>
            <a:cxnSpLocks/>
          </p:cNvCxnSpPr>
          <p:nvPr/>
        </p:nvCxnSpPr>
        <p:spPr>
          <a:xfrm>
            <a:off x="7238092" y="4055590"/>
            <a:ext cx="0" cy="43838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EE8BD4CF-6325-3D1B-7DD6-186D42C0CF11}"/>
              </a:ext>
            </a:extLst>
          </p:cNvPr>
          <p:cNvCxnSpPr>
            <a:cxnSpLocks/>
          </p:cNvCxnSpPr>
          <p:nvPr/>
        </p:nvCxnSpPr>
        <p:spPr>
          <a:xfrm>
            <a:off x="4542454" y="4076466"/>
            <a:ext cx="0" cy="4455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38" name="Right Triangle 137">
            <a:extLst>
              <a:ext uri="{FF2B5EF4-FFF2-40B4-BE49-F238E27FC236}">
                <a16:creationId xmlns:a16="http://schemas.microsoft.com/office/drawing/2014/main" id="{8A9B0977-C3E8-261F-938C-6BAEE6B4AA10}"/>
              </a:ext>
            </a:extLst>
          </p:cNvPr>
          <p:cNvSpPr/>
          <p:nvPr/>
        </p:nvSpPr>
        <p:spPr>
          <a:xfrm>
            <a:off x="14502185" y="6286811"/>
            <a:ext cx="211507" cy="243738"/>
          </a:xfrm>
          <a:prstGeom prst="rtTriangle">
            <a:avLst/>
          </a:prstGeom>
          <a:solidFill>
            <a:srgbClr val="FFFF00"/>
          </a:solidFill>
          <a:ln w="38100">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2" name="Straight Connector 151">
            <a:extLst>
              <a:ext uri="{FF2B5EF4-FFF2-40B4-BE49-F238E27FC236}">
                <a16:creationId xmlns:a16="http://schemas.microsoft.com/office/drawing/2014/main" id="{6B72FDEB-A71B-9992-9BA2-0C3AE73BABE4}"/>
              </a:ext>
            </a:extLst>
          </p:cNvPr>
          <p:cNvCxnSpPr>
            <a:cxnSpLocks/>
          </p:cNvCxnSpPr>
          <p:nvPr/>
        </p:nvCxnSpPr>
        <p:spPr>
          <a:xfrm flipH="1" flipV="1">
            <a:off x="15567885" y="2867717"/>
            <a:ext cx="1900" cy="37196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CFE81069-494C-1880-5BA3-FD0C5BD6AE0D}"/>
              </a:ext>
            </a:extLst>
          </p:cNvPr>
          <p:cNvCxnSpPr>
            <a:cxnSpLocks/>
          </p:cNvCxnSpPr>
          <p:nvPr/>
        </p:nvCxnSpPr>
        <p:spPr>
          <a:xfrm>
            <a:off x="15616940" y="4055590"/>
            <a:ext cx="0" cy="35867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0C904D5A-D32F-08FF-D096-7344FB0358B4}"/>
              </a:ext>
            </a:extLst>
          </p:cNvPr>
          <p:cNvCxnSpPr>
            <a:cxnSpLocks/>
            <a:stCxn id="13" idx="2"/>
          </p:cNvCxnSpPr>
          <p:nvPr/>
        </p:nvCxnSpPr>
        <p:spPr>
          <a:xfrm>
            <a:off x="12821230" y="4080929"/>
            <a:ext cx="0" cy="44112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2FC7B70B-2E18-BBD8-D6AF-73B5E5BDF689}"/>
              </a:ext>
            </a:extLst>
          </p:cNvPr>
          <p:cNvCxnSpPr>
            <a:cxnSpLocks/>
          </p:cNvCxnSpPr>
          <p:nvPr/>
        </p:nvCxnSpPr>
        <p:spPr>
          <a:xfrm>
            <a:off x="12787583" y="2816546"/>
            <a:ext cx="0" cy="41608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29A27D87-3AF0-669F-B858-FF58DFB07BFB}"/>
              </a:ext>
            </a:extLst>
          </p:cNvPr>
          <p:cNvCxnSpPr>
            <a:cxnSpLocks/>
          </p:cNvCxnSpPr>
          <p:nvPr/>
        </p:nvCxnSpPr>
        <p:spPr>
          <a:xfrm>
            <a:off x="9903268" y="4083672"/>
            <a:ext cx="0" cy="38417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Crescat Capital Firm Presentation | June 2020…">
            <a:extLst>
              <a:ext uri="{FF2B5EF4-FFF2-40B4-BE49-F238E27FC236}">
                <a16:creationId xmlns:a16="http://schemas.microsoft.com/office/drawing/2014/main" id="{8F6A4E6B-086D-72D7-548C-C13846CF2428}"/>
              </a:ext>
            </a:extLst>
          </p:cNvPr>
          <p:cNvSpPr txBox="1"/>
          <p:nvPr/>
        </p:nvSpPr>
        <p:spPr>
          <a:xfrm>
            <a:off x="1924719" y="10827191"/>
            <a:ext cx="7051324" cy="3000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884" tIns="41884" rIns="41884" bIns="41884" anchor="ctr">
            <a:spAutoFit/>
          </a:bodyPr>
          <a:lstStyle/>
          <a:p>
            <a:pPr defTabSz="753923">
              <a:defRPr sz="2600">
                <a:solidFill>
                  <a:srgbClr val="A38B2C"/>
                </a:solidFill>
                <a:latin typeface="Roboto"/>
                <a:ea typeface="Roboto"/>
                <a:cs typeface="Roboto"/>
                <a:sym typeface="Roboto"/>
              </a:defRPr>
            </a:pPr>
            <a:r>
              <a:rPr lang="en-US" sz="1400" dirty="0">
                <a:solidFill>
                  <a:schemeClr val="tx1">
                    <a:lumMod val="65000"/>
                    <a:lumOff val="35000"/>
                  </a:schemeClr>
                </a:solidFill>
              </a:rPr>
              <a:t>As of December 2024</a:t>
            </a:r>
          </a:p>
        </p:txBody>
      </p:sp>
    </p:spTree>
    <p:extLst>
      <p:ext uri="{BB962C8B-B14F-4D97-AF65-F5344CB8AC3E}">
        <p14:creationId xmlns:p14="http://schemas.microsoft.com/office/powerpoint/2010/main" val="2189829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a:extLst>
              <a:ext uri="{FF2B5EF4-FFF2-40B4-BE49-F238E27FC236}">
                <a16:creationId xmlns:a16="http://schemas.microsoft.com/office/drawing/2014/main" id="{01A093CC-3694-AD1E-EA03-9B23B59E9FD2}"/>
              </a:ext>
            </a:extLst>
          </p:cNvPr>
          <p:cNvPicPr/>
          <p:nvPr/>
        </p:nvPicPr>
        <p:blipFill>
          <a:blip r:embed="rId2" cstate="print"/>
          <a:stretch>
            <a:fillRect/>
          </a:stretch>
        </p:blipFill>
        <p:spPr>
          <a:xfrm>
            <a:off x="0" y="29170"/>
            <a:ext cx="20104100" cy="11381594"/>
          </a:xfrm>
          <a:prstGeom prst="rect">
            <a:avLst/>
          </a:prstGeom>
        </p:spPr>
      </p:pic>
      <p:sp>
        <p:nvSpPr>
          <p:cNvPr id="344" name="Rectangle"/>
          <p:cNvSpPr/>
          <p:nvPr/>
        </p:nvSpPr>
        <p:spPr>
          <a:xfrm>
            <a:off x="-24203" y="2085366"/>
            <a:ext cx="8575118" cy="4387284"/>
          </a:xfrm>
          <a:prstGeom prst="rect">
            <a:avLst/>
          </a:prstGeom>
          <a:solidFill>
            <a:srgbClr val="5E5E5E"/>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sp>
        <p:nvSpPr>
          <p:cNvPr id="345" name="Rectangle"/>
          <p:cNvSpPr/>
          <p:nvPr/>
        </p:nvSpPr>
        <p:spPr>
          <a:xfrm>
            <a:off x="936980" y="5234592"/>
            <a:ext cx="1298742" cy="34362"/>
          </a:xfrm>
          <a:prstGeom prst="rect">
            <a:avLst/>
          </a:prstGeom>
          <a:solidFill>
            <a:srgbClr val="A38B2C"/>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sp>
        <p:nvSpPr>
          <p:cNvPr id="346" name="Risk Management…"/>
          <p:cNvSpPr txBox="1"/>
          <p:nvPr/>
        </p:nvSpPr>
        <p:spPr>
          <a:xfrm>
            <a:off x="936979" y="2973858"/>
            <a:ext cx="6307443" cy="20392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884" tIns="41884" rIns="41884" bIns="41884" anchor="ctr">
            <a:spAutoFit/>
          </a:bodyPr>
          <a:lstStyle/>
          <a:p>
            <a:pPr>
              <a:spcBef>
                <a:spcPts val="412"/>
              </a:spcBef>
              <a:defRPr sz="7500">
                <a:solidFill>
                  <a:srgbClr val="FFFFFF"/>
                </a:solidFill>
                <a:latin typeface="Roboto Thin"/>
                <a:ea typeface="Roboto Thin"/>
                <a:cs typeface="Roboto Thin"/>
                <a:sym typeface="Roboto Thin"/>
              </a:defRPr>
            </a:pPr>
            <a:r>
              <a:rPr sz="6184" dirty="0"/>
              <a:t>Risk Management</a:t>
            </a:r>
          </a:p>
          <a:p>
            <a:pPr>
              <a:spcBef>
                <a:spcPts val="412"/>
              </a:spcBef>
              <a:defRPr sz="7500">
                <a:solidFill>
                  <a:srgbClr val="FFFFFF"/>
                </a:solidFill>
                <a:latin typeface="Roboto Thin"/>
                <a:ea typeface="Roboto Thin"/>
                <a:cs typeface="Roboto Thin"/>
                <a:sym typeface="Roboto Thin"/>
              </a:defRPr>
            </a:pPr>
            <a:r>
              <a:rPr sz="6184" dirty="0"/>
              <a:t>Process</a:t>
            </a:r>
          </a:p>
        </p:txBody>
      </p:sp>
      <p:sp>
        <p:nvSpPr>
          <p:cNvPr id="347" name="Rectangle"/>
          <p:cNvSpPr/>
          <p:nvPr/>
        </p:nvSpPr>
        <p:spPr>
          <a:xfrm>
            <a:off x="9712000" y="2223314"/>
            <a:ext cx="219342" cy="281389"/>
          </a:xfrm>
          <a:prstGeom prst="rect">
            <a:avLst/>
          </a:prstGeom>
          <a:solidFill>
            <a:srgbClr val="D5D5D5"/>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sp>
        <p:nvSpPr>
          <p:cNvPr id="349" name="Triangle"/>
          <p:cNvSpPr/>
          <p:nvPr/>
        </p:nvSpPr>
        <p:spPr>
          <a:xfrm rot="16200000">
            <a:off x="8159928" y="4115154"/>
            <a:ext cx="572557" cy="32770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FFFFF"/>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sp>
        <p:nvSpPr>
          <p:cNvPr id="353" name="Rectangle"/>
          <p:cNvSpPr/>
          <p:nvPr/>
        </p:nvSpPr>
        <p:spPr>
          <a:xfrm>
            <a:off x="9695766" y="4605395"/>
            <a:ext cx="219342" cy="281389"/>
          </a:xfrm>
          <a:prstGeom prst="rect">
            <a:avLst/>
          </a:prstGeom>
          <a:solidFill>
            <a:srgbClr val="D5D5D5"/>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sp>
        <p:nvSpPr>
          <p:cNvPr id="358" name="Crescat periodically performs stress tests using scenario analyses in Bloomberg."/>
          <p:cNvSpPr txBox="1"/>
          <p:nvPr/>
        </p:nvSpPr>
        <p:spPr>
          <a:xfrm>
            <a:off x="10261468" y="4633875"/>
            <a:ext cx="8776991" cy="363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1884" tIns="41884" rIns="41884" bIns="41884" anchor="ctr">
            <a:spAutoFit/>
          </a:bodyPr>
          <a:lstStyle>
            <a:lvl1pPr defTabSz="914400">
              <a:lnSpc>
                <a:spcPct val="100000"/>
              </a:lnSpc>
              <a:spcBef>
                <a:spcPts val="400"/>
              </a:spcBef>
              <a:buFont typeface="Arial"/>
              <a:defRPr sz="2200">
                <a:solidFill>
                  <a:srgbClr val="5E5E5E"/>
                </a:solidFill>
                <a:latin typeface="Roboto Light"/>
                <a:ea typeface="Roboto Light"/>
                <a:cs typeface="Roboto Light"/>
                <a:sym typeface="Roboto Light"/>
              </a:defRPr>
            </a:lvl1pPr>
          </a:lstStyle>
          <a:p>
            <a:endParaRPr sz="1814" dirty="0"/>
          </a:p>
        </p:txBody>
      </p:sp>
      <p:sp>
        <p:nvSpPr>
          <p:cNvPr id="361" name="Rectangle"/>
          <p:cNvSpPr/>
          <p:nvPr/>
        </p:nvSpPr>
        <p:spPr>
          <a:xfrm>
            <a:off x="9710963" y="5583701"/>
            <a:ext cx="219342" cy="281389"/>
          </a:xfrm>
          <a:prstGeom prst="rect">
            <a:avLst/>
          </a:prstGeom>
          <a:solidFill>
            <a:srgbClr val="D5D5D5"/>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sp>
        <p:nvSpPr>
          <p:cNvPr id="362" name="Individual position sizing is a function of investment team conviction, security-specific volatility, correlation with other securities in the existing portfolio, and contribution to theme-level risk within the context of the CVaR model."/>
          <p:cNvSpPr txBox="1"/>
          <p:nvPr/>
        </p:nvSpPr>
        <p:spPr>
          <a:xfrm>
            <a:off x="10261469" y="4410038"/>
            <a:ext cx="8988115" cy="9221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1884" tIns="41884" rIns="41884" bIns="41884" anchor="ctr">
            <a:spAutoFit/>
          </a:bodyPr>
          <a:lstStyle>
            <a:lvl1pPr defTabSz="914400">
              <a:lnSpc>
                <a:spcPct val="100000"/>
              </a:lnSpc>
              <a:spcBef>
                <a:spcPts val="400"/>
              </a:spcBef>
              <a:buFont typeface="Arial"/>
              <a:defRPr sz="2200">
                <a:solidFill>
                  <a:srgbClr val="5E5E5E"/>
                </a:solidFill>
                <a:latin typeface="Roboto Light"/>
                <a:ea typeface="Roboto Light"/>
                <a:cs typeface="Roboto Light"/>
                <a:sym typeface="Roboto Light"/>
              </a:defRPr>
            </a:lvl1pPr>
          </a:lstStyle>
          <a:p>
            <a:r>
              <a:rPr sz="1814" dirty="0"/>
              <a:t>Individual position sizing is a function of investment team conviction, security-specific volatility, correlation with other securities in the existing portfolio, and contribution to theme-level </a:t>
            </a:r>
            <a:r>
              <a:rPr lang="en-US" sz="1814" dirty="0"/>
              <a:t>and overall portfolio risk</a:t>
            </a:r>
            <a:r>
              <a:rPr sz="1814" dirty="0"/>
              <a:t>.</a:t>
            </a:r>
          </a:p>
        </p:txBody>
      </p:sp>
      <p:sp>
        <p:nvSpPr>
          <p:cNvPr id="363" name="Rectangle"/>
          <p:cNvSpPr/>
          <p:nvPr/>
        </p:nvSpPr>
        <p:spPr>
          <a:xfrm>
            <a:off x="9710963" y="6472650"/>
            <a:ext cx="219342" cy="281389"/>
          </a:xfrm>
          <a:prstGeom prst="rect">
            <a:avLst/>
          </a:prstGeom>
          <a:solidFill>
            <a:srgbClr val="D5D5D5"/>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sp>
        <p:nvSpPr>
          <p:cNvPr id="364" name="Crescat employs both macro and value investing principles, along with hedging in our fund strategies, to accept market volatility with confidence that our portfolios are worth substantially more than the market may be quoting them at any time. The goal o"/>
          <p:cNvSpPr txBox="1"/>
          <p:nvPr/>
        </p:nvSpPr>
        <p:spPr>
          <a:xfrm>
            <a:off x="10261468" y="5459958"/>
            <a:ext cx="9063271" cy="6429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1884" tIns="41884" rIns="41884" bIns="41884" anchor="ctr">
            <a:spAutoFit/>
          </a:bodyPr>
          <a:lstStyle>
            <a:lvl1pPr defTabSz="914400">
              <a:lnSpc>
                <a:spcPct val="100000"/>
              </a:lnSpc>
              <a:spcBef>
                <a:spcPts val="400"/>
              </a:spcBef>
              <a:buFont typeface="Arial"/>
              <a:defRPr sz="2200">
                <a:solidFill>
                  <a:srgbClr val="5E5E5E"/>
                </a:solidFill>
                <a:latin typeface="Roboto Light"/>
                <a:ea typeface="Roboto Light"/>
                <a:cs typeface="Roboto Light"/>
                <a:sym typeface="Roboto Light"/>
              </a:defRPr>
            </a:lvl1pPr>
          </a:lstStyle>
          <a:p>
            <a:r>
              <a:rPr lang="en-US" sz="1814" dirty="0"/>
              <a:t>We view market volatility as our friend to help us initiate long positions cheaply and short positions dearly and ultimately deliver strong appreciation. </a:t>
            </a:r>
            <a:endParaRPr sz="1814" dirty="0"/>
          </a:p>
        </p:txBody>
      </p:sp>
      <p:sp>
        <p:nvSpPr>
          <p:cNvPr id="365" name="Line"/>
          <p:cNvSpPr/>
          <p:nvPr/>
        </p:nvSpPr>
        <p:spPr>
          <a:xfrm flipH="1">
            <a:off x="9303493" y="6191436"/>
            <a:ext cx="3490554" cy="1"/>
          </a:xfrm>
          <a:prstGeom prst="line">
            <a:avLst/>
          </a:prstGeom>
          <a:ln w="25400">
            <a:solidFill>
              <a:srgbClr val="D5D5D5"/>
            </a:solidFill>
            <a:miter lim="400000"/>
          </a:ln>
        </p:spPr>
        <p:txBody>
          <a:bodyPr lIns="41884" tIns="41884" rIns="41884" bIns="41884" anchor="ctr"/>
          <a:lstStyle/>
          <a:p>
            <a:endParaRPr sz="1484"/>
          </a:p>
        </p:txBody>
      </p:sp>
      <p:sp>
        <p:nvSpPr>
          <p:cNvPr id="368" name="Line"/>
          <p:cNvSpPr/>
          <p:nvPr/>
        </p:nvSpPr>
        <p:spPr>
          <a:xfrm flipH="1" flipV="1">
            <a:off x="9303494" y="5353824"/>
            <a:ext cx="3490554" cy="1"/>
          </a:xfrm>
          <a:prstGeom prst="line">
            <a:avLst/>
          </a:prstGeom>
          <a:ln w="25400">
            <a:solidFill>
              <a:srgbClr val="D5D5D5"/>
            </a:solidFill>
            <a:miter lim="400000"/>
          </a:ln>
        </p:spPr>
        <p:txBody>
          <a:bodyPr lIns="41884" tIns="41884" rIns="41884" bIns="41884" anchor="ctr"/>
          <a:lstStyle/>
          <a:p>
            <a:endParaRPr sz="1484"/>
          </a:p>
        </p:txBody>
      </p:sp>
      <p:sp>
        <p:nvSpPr>
          <p:cNvPr id="370" name="Line"/>
          <p:cNvSpPr/>
          <p:nvPr/>
        </p:nvSpPr>
        <p:spPr>
          <a:xfrm flipH="1" flipV="1">
            <a:off x="9294079" y="4366891"/>
            <a:ext cx="3490554" cy="1"/>
          </a:xfrm>
          <a:prstGeom prst="line">
            <a:avLst/>
          </a:prstGeom>
          <a:ln w="25400">
            <a:solidFill>
              <a:srgbClr val="D5D5D5"/>
            </a:solidFill>
            <a:miter lim="400000"/>
          </a:ln>
        </p:spPr>
        <p:txBody>
          <a:bodyPr lIns="41884" tIns="41884" rIns="41884" bIns="41884" anchor="ctr"/>
          <a:lstStyle/>
          <a:p>
            <a:endParaRPr sz="1484"/>
          </a:p>
        </p:txBody>
      </p:sp>
      <p:sp>
        <p:nvSpPr>
          <p:cNvPr id="31" name="The firm’s gross and net exposures will vary significantly over time to allow the firm to express its tactical views and macro themes.">
            <a:extLst>
              <a:ext uri="{FF2B5EF4-FFF2-40B4-BE49-F238E27FC236}">
                <a16:creationId xmlns:a16="http://schemas.microsoft.com/office/drawing/2014/main" id="{FE35D230-704E-4C11-A4CD-9D88EBD877B6}"/>
              </a:ext>
            </a:extLst>
          </p:cNvPr>
          <p:cNvSpPr txBox="1"/>
          <p:nvPr/>
        </p:nvSpPr>
        <p:spPr>
          <a:xfrm>
            <a:off x="10261467" y="2028057"/>
            <a:ext cx="8776991" cy="9221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1884" tIns="41884" rIns="41884" bIns="41884" anchor="ctr">
            <a:spAutoFit/>
          </a:bodyPr>
          <a:lstStyle>
            <a:lvl1pPr defTabSz="914400">
              <a:lnSpc>
                <a:spcPct val="100000"/>
              </a:lnSpc>
              <a:spcBef>
                <a:spcPts val="400"/>
              </a:spcBef>
              <a:buFont typeface="Arial"/>
              <a:defRPr sz="2200">
                <a:solidFill>
                  <a:srgbClr val="5E5E5E"/>
                </a:solidFill>
                <a:latin typeface="Roboto Light"/>
                <a:ea typeface="Roboto Light"/>
                <a:cs typeface="Roboto Light"/>
                <a:sym typeface="Roboto Light"/>
              </a:defRPr>
            </a:lvl1pPr>
          </a:lstStyle>
          <a:p>
            <a:r>
              <a:rPr lang="en-US" sz="1814" dirty="0"/>
              <a:t>As value investors, we are comfortable accepting a moderate amount of risk in order to realize the strong returns that are possible from our macro themes and valuation models over complete business cycles. </a:t>
            </a:r>
            <a:endParaRPr sz="1814" dirty="0"/>
          </a:p>
        </p:txBody>
      </p:sp>
      <p:sp>
        <p:nvSpPr>
          <p:cNvPr id="32" name="The firm’s gross and net exposures will vary significantly over time to allow the firm to express its tactical views and macro themes.">
            <a:extLst>
              <a:ext uri="{FF2B5EF4-FFF2-40B4-BE49-F238E27FC236}">
                <a16:creationId xmlns:a16="http://schemas.microsoft.com/office/drawing/2014/main" id="{72A91CEB-E864-4B75-A1B8-F0333197BC55}"/>
              </a:ext>
            </a:extLst>
          </p:cNvPr>
          <p:cNvSpPr txBox="1"/>
          <p:nvPr/>
        </p:nvSpPr>
        <p:spPr>
          <a:xfrm>
            <a:off x="10261468" y="6366395"/>
            <a:ext cx="8776991" cy="9221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1884" tIns="41884" rIns="41884" bIns="41884" anchor="ctr">
            <a:spAutoFit/>
          </a:bodyPr>
          <a:lstStyle>
            <a:lvl1pPr defTabSz="914400">
              <a:lnSpc>
                <a:spcPct val="100000"/>
              </a:lnSpc>
              <a:spcBef>
                <a:spcPts val="400"/>
              </a:spcBef>
              <a:buFont typeface="Arial"/>
              <a:defRPr sz="2200">
                <a:solidFill>
                  <a:srgbClr val="5E5E5E"/>
                </a:solidFill>
                <a:latin typeface="Roboto Light"/>
                <a:ea typeface="Roboto Light"/>
                <a:cs typeface="Roboto Light"/>
                <a:sym typeface="Roboto Light"/>
              </a:defRPr>
            </a:lvl1pPr>
          </a:lstStyle>
          <a:p>
            <a:r>
              <a:rPr lang="en-US" sz="1814" dirty="0"/>
              <a:t>Clients need to be able to embrace a mindset that short-term pullbacks in Crescat’s strategies are not a permanent loss of capital or our strategies will not likely be suitable for them.</a:t>
            </a:r>
            <a:endParaRPr sz="1814" dirty="0"/>
          </a:p>
        </p:txBody>
      </p:sp>
      <p:sp>
        <p:nvSpPr>
          <p:cNvPr id="33" name="Rectangle">
            <a:extLst>
              <a:ext uri="{FF2B5EF4-FFF2-40B4-BE49-F238E27FC236}">
                <a16:creationId xmlns:a16="http://schemas.microsoft.com/office/drawing/2014/main" id="{476BFCB4-38A6-4B97-9317-784E97D42F0D}"/>
              </a:ext>
            </a:extLst>
          </p:cNvPr>
          <p:cNvSpPr/>
          <p:nvPr/>
        </p:nvSpPr>
        <p:spPr>
          <a:xfrm>
            <a:off x="9710963" y="3516173"/>
            <a:ext cx="219342" cy="281389"/>
          </a:xfrm>
          <a:prstGeom prst="rect">
            <a:avLst/>
          </a:prstGeom>
          <a:solidFill>
            <a:srgbClr val="D5D5D5"/>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sp>
        <p:nvSpPr>
          <p:cNvPr id="34" name="Crescat employs both macro and value investing principles, along with hedging in our fund strategies, to accept market volatility with confidence that our portfolios are worth substantially more than the market may be quoting them at any time. The goal o">
            <a:extLst>
              <a:ext uri="{FF2B5EF4-FFF2-40B4-BE49-F238E27FC236}">
                <a16:creationId xmlns:a16="http://schemas.microsoft.com/office/drawing/2014/main" id="{8FEB6BC9-4307-40A7-B455-E6F9CB7A200E}"/>
              </a:ext>
            </a:extLst>
          </p:cNvPr>
          <p:cNvSpPr txBox="1"/>
          <p:nvPr/>
        </p:nvSpPr>
        <p:spPr>
          <a:xfrm>
            <a:off x="10261468" y="3105401"/>
            <a:ext cx="9063271" cy="12013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1884" tIns="41884" rIns="41884" bIns="41884" anchor="ctr">
            <a:spAutoFit/>
          </a:bodyPr>
          <a:lstStyle>
            <a:lvl1pPr defTabSz="914400">
              <a:lnSpc>
                <a:spcPct val="100000"/>
              </a:lnSpc>
              <a:spcBef>
                <a:spcPts val="400"/>
              </a:spcBef>
              <a:buFont typeface="Arial"/>
              <a:defRPr sz="2200">
                <a:solidFill>
                  <a:srgbClr val="5E5E5E"/>
                </a:solidFill>
                <a:latin typeface="Roboto Light"/>
                <a:ea typeface="Roboto Light"/>
                <a:cs typeface="Roboto Light"/>
                <a:sym typeface="Roboto Light"/>
              </a:defRPr>
            </a:lvl1pPr>
          </a:lstStyle>
          <a:p>
            <a:r>
              <a:rPr lang="en-US" sz="1814" dirty="0"/>
              <a:t>Our investment principles and models give us the confidence that the intrinsic value of our portfolios is substantially greater than the current market price at any given time. As such, we believe pullbacks in Crescat’s strategies offer great opportunities for both new and existing investors to deploy capital.</a:t>
            </a:r>
            <a:endParaRPr sz="1814" dirty="0"/>
          </a:p>
        </p:txBody>
      </p:sp>
      <p:sp>
        <p:nvSpPr>
          <p:cNvPr id="39" name="Line">
            <a:extLst>
              <a:ext uri="{FF2B5EF4-FFF2-40B4-BE49-F238E27FC236}">
                <a16:creationId xmlns:a16="http://schemas.microsoft.com/office/drawing/2014/main" id="{FAD2A9A1-168A-4263-AC02-63321440F8BE}"/>
              </a:ext>
            </a:extLst>
          </p:cNvPr>
          <p:cNvSpPr/>
          <p:nvPr/>
        </p:nvSpPr>
        <p:spPr>
          <a:xfrm flipH="1" flipV="1">
            <a:off x="9294081" y="3080096"/>
            <a:ext cx="3490554" cy="1"/>
          </a:xfrm>
          <a:prstGeom prst="line">
            <a:avLst/>
          </a:prstGeom>
          <a:ln w="25400">
            <a:solidFill>
              <a:srgbClr val="D5D5D5"/>
            </a:solidFill>
            <a:miter lim="400000"/>
          </a:ln>
        </p:spPr>
        <p:txBody>
          <a:bodyPr lIns="41884" tIns="41884" rIns="41884" bIns="41884" anchor="ctr"/>
          <a:lstStyle/>
          <a:p>
            <a:endParaRPr sz="1484"/>
          </a:p>
        </p:txBody>
      </p:sp>
      <p:sp>
        <p:nvSpPr>
          <p:cNvPr id="2" name="Slide Number Placeholder 1">
            <a:extLst>
              <a:ext uri="{FF2B5EF4-FFF2-40B4-BE49-F238E27FC236}">
                <a16:creationId xmlns:a16="http://schemas.microsoft.com/office/drawing/2014/main" id="{FB370BE2-7090-4A50-97B2-121B92B42973}"/>
              </a:ext>
            </a:extLst>
          </p:cNvPr>
          <p:cNvSpPr>
            <a:spLocks noGrp="1"/>
          </p:cNvSpPr>
          <p:nvPr>
            <p:ph type="sldNum" sz="quarter" idx="2"/>
          </p:nvPr>
        </p:nvSpPr>
        <p:spPr/>
        <p:txBody>
          <a:bodyPr/>
          <a:lstStyle/>
          <a:p>
            <a:fld id="{86CB4B4D-7CA3-9044-876B-883B54F8677D}" type="slidenum">
              <a:rPr lang="en-US" smtClean="0"/>
              <a:t>35</a:t>
            </a:fld>
            <a:endParaRPr lang="en-US"/>
          </a:p>
        </p:txBody>
      </p:sp>
      <p:sp>
        <p:nvSpPr>
          <p:cNvPr id="47" name="Crescat Capital Firm Presentation | June 2020…">
            <a:extLst>
              <a:ext uri="{FF2B5EF4-FFF2-40B4-BE49-F238E27FC236}">
                <a16:creationId xmlns:a16="http://schemas.microsoft.com/office/drawing/2014/main" id="{D4E39D40-C0C3-4E2D-BD7C-024B04A522DE}"/>
              </a:ext>
            </a:extLst>
          </p:cNvPr>
          <p:cNvSpPr txBox="1"/>
          <p:nvPr/>
        </p:nvSpPr>
        <p:spPr>
          <a:xfrm>
            <a:off x="486126" y="10543165"/>
            <a:ext cx="4172955" cy="4145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884" tIns="41884" rIns="41884" bIns="41884" anchor="ctr">
            <a:spAutoFit/>
          </a:bodyPr>
          <a:lstStyle/>
          <a:p>
            <a:pPr defTabSz="753923">
              <a:defRPr sz="2600">
                <a:solidFill>
                  <a:srgbClr val="A38B2C"/>
                </a:solidFill>
                <a:latin typeface="Roboto"/>
                <a:ea typeface="Roboto"/>
                <a:cs typeface="Roboto"/>
                <a:sym typeface="Roboto"/>
              </a:defRPr>
            </a:pPr>
            <a:r>
              <a:rPr lang="en-US" sz="2144" dirty="0" err="1">
                <a:solidFill>
                  <a:schemeClr val="tx1">
                    <a:lumMod val="65000"/>
                    <a:lumOff val="35000"/>
                  </a:schemeClr>
                </a:solidFill>
              </a:rPr>
              <a:t>Crescat</a:t>
            </a:r>
            <a:r>
              <a:rPr lang="en-US" sz="2144" dirty="0">
                <a:solidFill>
                  <a:schemeClr val="tx1">
                    <a:lumMod val="65000"/>
                    <a:lumOff val="35000"/>
                  </a:schemeClr>
                </a:solidFill>
              </a:rPr>
              <a:t> Capital Firm Presentation</a:t>
            </a:r>
          </a:p>
        </p:txBody>
      </p:sp>
      <p:sp>
        <p:nvSpPr>
          <p:cNvPr id="48" name="Rectangle">
            <a:extLst>
              <a:ext uri="{FF2B5EF4-FFF2-40B4-BE49-F238E27FC236}">
                <a16:creationId xmlns:a16="http://schemas.microsoft.com/office/drawing/2014/main" id="{B68018AF-FA8D-491B-9072-C8DE7575F95C}"/>
              </a:ext>
            </a:extLst>
          </p:cNvPr>
          <p:cNvSpPr/>
          <p:nvPr/>
        </p:nvSpPr>
        <p:spPr>
          <a:xfrm>
            <a:off x="0" y="11199321"/>
            <a:ext cx="20102734" cy="109633"/>
          </a:xfrm>
          <a:prstGeom prst="rect">
            <a:avLst/>
          </a:prstGeom>
          <a:solidFill>
            <a:srgbClr val="5E5E5E"/>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pic>
        <p:nvPicPr>
          <p:cNvPr id="37" name="crescat-LOGO.png">
            <a:extLst>
              <a:ext uri="{FF2B5EF4-FFF2-40B4-BE49-F238E27FC236}">
                <a16:creationId xmlns:a16="http://schemas.microsoft.com/office/drawing/2014/main" id="{2EB5722D-9A72-4228-AD0A-7A2FA9AD4D1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6174727" y="9595028"/>
            <a:ext cx="3645070" cy="1347578"/>
          </a:xfrm>
          <a:prstGeom prst="rect">
            <a:avLst/>
          </a:prstGeom>
          <a:ln w="12700">
            <a:miter lim="400000"/>
          </a:ln>
        </p:spPr>
      </p:pic>
      <p:sp>
        <p:nvSpPr>
          <p:cNvPr id="4" name="Crescat Capital Firm Presentation | June 2020…">
            <a:extLst>
              <a:ext uri="{FF2B5EF4-FFF2-40B4-BE49-F238E27FC236}">
                <a16:creationId xmlns:a16="http://schemas.microsoft.com/office/drawing/2014/main" id="{7946CD49-6512-78EE-2E96-BFF33142DE7D}"/>
              </a:ext>
            </a:extLst>
          </p:cNvPr>
          <p:cNvSpPr txBox="1"/>
          <p:nvPr/>
        </p:nvSpPr>
        <p:spPr>
          <a:xfrm>
            <a:off x="11124300" y="10640930"/>
            <a:ext cx="7051324" cy="3000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884" tIns="41884" rIns="41884" bIns="41884" anchor="ctr">
            <a:spAutoFit/>
          </a:bodyPr>
          <a:lstStyle/>
          <a:p>
            <a:pPr defTabSz="753923">
              <a:defRPr sz="2600">
                <a:solidFill>
                  <a:srgbClr val="A38B2C"/>
                </a:solidFill>
                <a:latin typeface="Roboto"/>
                <a:ea typeface="Roboto"/>
                <a:cs typeface="Roboto"/>
                <a:sym typeface="Roboto"/>
              </a:defRPr>
            </a:pPr>
            <a:r>
              <a:rPr lang="en-US" sz="1400" dirty="0">
                <a:solidFill>
                  <a:schemeClr val="tx1">
                    <a:lumMod val="65000"/>
                    <a:lumOff val="35000"/>
                  </a:schemeClr>
                </a:solidFill>
              </a:rPr>
              <a:t>Strategies are actively managed and subject to change</a:t>
            </a:r>
          </a:p>
        </p:txBody>
      </p:sp>
    </p:spTree>
    <p:extLst>
      <p:ext uri="{BB962C8B-B14F-4D97-AF65-F5344CB8AC3E}">
        <p14:creationId xmlns:p14="http://schemas.microsoft.com/office/powerpoint/2010/main" val="4081006671"/>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ject 3">
            <a:extLst>
              <a:ext uri="{FF2B5EF4-FFF2-40B4-BE49-F238E27FC236}">
                <a16:creationId xmlns:a16="http://schemas.microsoft.com/office/drawing/2014/main" id="{9C64DDCE-4CEF-8436-5A9A-9033057C6259}"/>
              </a:ext>
            </a:extLst>
          </p:cNvPr>
          <p:cNvPicPr/>
          <p:nvPr/>
        </p:nvPicPr>
        <p:blipFill>
          <a:blip r:embed="rId2" cstate="print"/>
          <a:stretch>
            <a:fillRect/>
          </a:stretch>
        </p:blipFill>
        <p:spPr>
          <a:xfrm>
            <a:off x="-147416" y="-77343"/>
            <a:ext cx="20104100" cy="11384280"/>
          </a:xfrm>
          <a:prstGeom prst="rect">
            <a:avLst/>
          </a:prstGeom>
        </p:spPr>
      </p:pic>
      <p:sp>
        <p:nvSpPr>
          <p:cNvPr id="3" name="object 3"/>
          <p:cNvSpPr txBox="1">
            <a:spLocks noGrp="1"/>
          </p:cNvSpPr>
          <p:nvPr>
            <p:ph type="title"/>
          </p:nvPr>
        </p:nvSpPr>
        <p:spPr>
          <a:xfrm>
            <a:off x="7118943" y="68518"/>
            <a:ext cx="5571381" cy="325089"/>
          </a:xfrm>
          <a:prstGeom prst="rect">
            <a:avLst/>
          </a:prstGeom>
        </p:spPr>
        <p:txBody>
          <a:bodyPr vert="horz" wrap="square" lIns="0" tIns="17145" rIns="0" bIns="0" rtlCol="0">
            <a:spAutoFit/>
          </a:bodyPr>
          <a:lstStyle/>
          <a:p>
            <a:pPr marL="12700">
              <a:lnSpc>
                <a:spcPct val="100000"/>
              </a:lnSpc>
              <a:spcBef>
                <a:spcPts val="135"/>
              </a:spcBef>
            </a:pPr>
            <a:r>
              <a:rPr lang="en-US" sz="2000" spc="-95" dirty="0">
                <a:latin typeface="Roboto" panose="02000000000000000000" pitchFamily="2" charset="0"/>
                <a:ea typeface="Roboto" panose="02000000000000000000" pitchFamily="2" charset="0"/>
              </a:rPr>
              <a:t>Important</a:t>
            </a:r>
            <a:r>
              <a:rPr lang="en-US" sz="2000" spc="-375" dirty="0">
                <a:latin typeface="Roboto" panose="02000000000000000000" pitchFamily="2" charset="0"/>
                <a:ea typeface="Roboto" panose="02000000000000000000" pitchFamily="2" charset="0"/>
              </a:rPr>
              <a:t>  </a:t>
            </a:r>
            <a:r>
              <a:rPr lang="en-US" sz="2000" spc="55" dirty="0">
                <a:latin typeface="Roboto" panose="02000000000000000000" pitchFamily="2" charset="0"/>
                <a:ea typeface="Roboto" panose="02000000000000000000" pitchFamily="2" charset="0"/>
              </a:rPr>
              <a:t>Disclosures</a:t>
            </a:r>
          </a:p>
        </p:txBody>
      </p:sp>
      <p:sp>
        <p:nvSpPr>
          <p:cNvPr id="5" name="Slide Number Placeholder 4">
            <a:extLst>
              <a:ext uri="{FF2B5EF4-FFF2-40B4-BE49-F238E27FC236}">
                <a16:creationId xmlns:a16="http://schemas.microsoft.com/office/drawing/2014/main" id="{54F1DE40-3E38-4142-9355-10A0C1B7F6A0}"/>
              </a:ext>
            </a:extLst>
          </p:cNvPr>
          <p:cNvSpPr>
            <a:spLocks noGrp="1"/>
          </p:cNvSpPr>
          <p:nvPr>
            <p:ph type="sldNum" sz="quarter" idx="7"/>
          </p:nvPr>
        </p:nvSpPr>
        <p:spPr/>
        <p:txBody>
          <a:bodyPr/>
          <a:lstStyle/>
          <a:p>
            <a:pPr marL="38100">
              <a:lnSpc>
                <a:spcPts val="1735"/>
              </a:lnSpc>
            </a:pPr>
            <a:fld id="{81D60167-4931-47E6-BA6A-407CBD079E47}" type="slidenum">
              <a:rPr lang="en-US" spc="15" smtClean="0"/>
              <a:t>36</a:t>
            </a:fld>
            <a:endParaRPr lang="en-US" spc="15" dirty="0"/>
          </a:p>
        </p:txBody>
      </p:sp>
      <p:pic>
        <p:nvPicPr>
          <p:cNvPr id="10" name="object 6">
            <a:extLst>
              <a:ext uri="{FF2B5EF4-FFF2-40B4-BE49-F238E27FC236}">
                <a16:creationId xmlns:a16="http://schemas.microsoft.com/office/drawing/2014/main" id="{94EB8A98-89DC-044A-AF3B-D68B4F126457}"/>
              </a:ext>
            </a:extLst>
          </p:cNvPr>
          <p:cNvPicPr/>
          <p:nvPr/>
        </p:nvPicPr>
        <p:blipFill rotWithShape="1">
          <a:blip r:embed="rId3" cstate="print"/>
          <a:srcRect l="20132" r="12610" b="39148"/>
          <a:stretch/>
        </p:blipFill>
        <p:spPr>
          <a:xfrm>
            <a:off x="-45076" y="10267188"/>
            <a:ext cx="2438229" cy="814938"/>
          </a:xfrm>
          <a:prstGeom prst="rect">
            <a:avLst/>
          </a:prstGeom>
        </p:spPr>
      </p:pic>
      <p:sp>
        <p:nvSpPr>
          <p:cNvPr id="12" name="Crescat Capital Firm Presentation | June 2020…">
            <a:extLst>
              <a:ext uri="{FF2B5EF4-FFF2-40B4-BE49-F238E27FC236}">
                <a16:creationId xmlns:a16="http://schemas.microsoft.com/office/drawing/2014/main" id="{524A2951-6785-7B43-8A0E-78CFB161AEB3}"/>
              </a:ext>
            </a:extLst>
          </p:cNvPr>
          <p:cNvSpPr txBox="1"/>
          <p:nvPr/>
        </p:nvSpPr>
        <p:spPr>
          <a:xfrm>
            <a:off x="15445019" y="10543165"/>
            <a:ext cx="4172955" cy="4145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884" tIns="41884" rIns="41884" bIns="41884" anchor="ctr">
            <a:spAutoFit/>
          </a:bodyPr>
          <a:lstStyle/>
          <a:p>
            <a:pPr defTabSz="753923">
              <a:defRPr sz="2600">
                <a:solidFill>
                  <a:srgbClr val="A38B2C"/>
                </a:solidFill>
                <a:latin typeface="Roboto"/>
                <a:ea typeface="Roboto"/>
                <a:cs typeface="Roboto"/>
                <a:sym typeface="Roboto"/>
              </a:defRPr>
            </a:pPr>
            <a:r>
              <a:rPr lang="en-US" sz="2144" dirty="0">
                <a:solidFill>
                  <a:schemeClr val="tx1">
                    <a:lumMod val="95000"/>
                    <a:lumOff val="5000"/>
                  </a:schemeClr>
                </a:solidFill>
              </a:rPr>
              <a:t>Crescat Firmwide Presentation</a:t>
            </a:r>
          </a:p>
        </p:txBody>
      </p:sp>
      <p:sp>
        <p:nvSpPr>
          <p:cNvPr id="8" name="TextBox 7">
            <a:extLst>
              <a:ext uri="{FF2B5EF4-FFF2-40B4-BE49-F238E27FC236}">
                <a16:creationId xmlns:a16="http://schemas.microsoft.com/office/drawing/2014/main" id="{C88AC32D-8910-0457-68B3-3AA4081715D3}"/>
              </a:ext>
            </a:extLst>
          </p:cNvPr>
          <p:cNvSpPr txBox="1"/>
          <p:nvPr/>
        </p:nvSpPr>
        <p:spPr>
          <a:xfrm>
            <a:off x="75105" y="430930"/>
            <a:ext cx="19953890" cy="101720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940"/>
              </a:spcAft>
              <a:buClrTx/>
              <a:buSzTx/>
              <a:buFontTx/>
              <a:buNone/>
              <a:tabLst/>
              <a:defRPr/>
            </a:pPr>
            <a:r>
              <a:rPr kumimoji="0" lang="en-US" sz="1450" b="0" i="0" u="none" strike="noStrike" kern="1200" cap="none" spc="0" normalizeH="0" baseline="0" noProof="0" dirty="0">
                <a:ln>
                  <a:noFill/>
                </a:ln>
                <a:solidFill>
                  <a:srgbClr val="222222"/>
                </a:solidFill>
                <a:effectLst/>
                <a:uLnTx/>
                <a:uFillTx/>
                <a:latin typeface="Aptos" panose="020B0004020202020204" pitchFamily="34" charset="0"/>
                <a:ea typeface="Times New Roman" panose="02020603050405020304" pitchFamily="18" charset="0"/>
              </a:rPr>
              <a:t>The purpose of this presentation is to provide access to analyses prepared by </a:t>
            </a:r>
            <a:r>
              <a:rPr kumimoji="0" lang="en-US" sz="1450" b="0" i="0" u="none" strike="noStrike" kern="1200" cap="none" spc="0" normalizeH="0" baseline="0" noProof="0" dirty="0" err="1">
                <a:ln>
                  <a:noFill/>
                </a:ln>
                <a:solidFill>
                  <a:srgbClr val="222222"/>
                </a:solidFill>
                <a:effectLst/>
                <a:uLnTx/>
                <a:uFillTx/>
                <a:latin typeface="Aptos" panose="020B0004020202020204" pitchFamily="34" charset="0"/>
                <a:ea typeface="Times New Roman" panose="02020603050405020304" pitchFamily="18" charset="0"/>
              </a:rPr>
              <a:t>Crescat</a:t>
            </a:r>
            <a:r>
              <a:rPr kumimoji="0" lang="en-US" sz="1450" b="0" i="0" u="none" strike="noStrike" kern="1200" cap="none" spc="0" normalizeH="0" baseline="0" noProof="0" dirty="0">
                <a:ln>
                  <a:noFill/>
                </a:ln>
                <a:solidFill>
                  <a:srgbClr val="222222"/>
                </a:solidFill>
                <a:effectLst/>
                <a:uLnTx/>
                <a:uFillTx/>
                <a:latin typeface="Aptos" panose="020B0004020202020204" pitchFamily="34" charset="0"/>
                <a:ea typeface="Times New Roman" panose="02020603050405020304" pitchFamily="18" charset="0"/>
              </a:rPr>
              <a:t> Portfolio Management LLC (“</a:t>
            </a:r>
            <a:r>
              <a:rPr kumimoji="0" lang="en-US" sz="1450" b="0" i="0" u="none" strike="noStrike" kern="1200" cap="none" spc="0" normalizeH="0" baseline="0" noProof="0" dirty="0" err="1">
                <a:ln>
                  <a:noFill/>
                </a:ln>
                <a:solidFill>
                  <a:srgbClr val="222222"/>
                </a:solidFill>
                <a:effectLst/>
                <a:uLnTx/>
                <a:uFillTx/>
                <a:latin typeface="Aptos" panose="020B0004020202020204" pitchFamily="34" charset="0"/>
                <a:ea typeface="Times New Roman" panose="02020603050405020304" pitchFamily="18" charset="0"/>
              </a:rPr>
              <a:t>Crescat</a:t>
            </a:r>
            <a:r>
              <a:rPr kumimoji="0" lang="en-US" sz="1450" b="0" i="0" u="none" strike="noStrike" kern="1200" cap="none" spc="0" normalizeH="0" baseline="0" noProof="0" dirty="0">
                <a:ln>
                  <a:noFill/>
                </a:ln>
                <a:solidFill>
                  <a:srgbClr val="222222"/>
                </a:solidFill>
                <a:effectLst/>
                <a:uLnTx/>
                <a:uFillTx/>
                <a:latin typeface="Aptos" panose="020B0004020202020204" pitchFamily="34" charset="0"/>
                <a:ea typeface="Times New Roman" panose="02020603050405020304" pitchFamily="18" charset="0"/>
              </a:rPr>
              <a:t>”) with respect to certain companies (“Issuers”) in which </a:t>
            </a:r>
            <a:r>
              <a:rPr kumimoji="0" lang="en-US" sz="1450" b="0" i="0" u="none" strike="noStrike" kern="1200" cap="none" spc="0" normalizeH="0" baseline="0" noProof="0" dirty="0" err="1">
                <a:ln>
                  <a:noFill/>
                </a:ln>
                <a:solidFill>
                  <a:srgbClr val="222222"/>
                </a:solidFill>
                <a:effectLst/>
                <a:uLnTx/>
                <a:uFillTx/>
                <a:latin typeface="Aptos" panose="020B0004020202020204" pitchFamily="34" charset="0"/>
                <a:ea typeface="Times New Roman" panose="02020603050405020304" pitchFamily="18" charset="0"/>
              </a:rPr>
              <a:t>Crescat</a:t>
            </a:r>
            <a:r>
              <a:rPr kumimoji="0" lang="en-US" sz="1450" b="0" i="0" u="none" strike="noStrike" kern="1200" cap="none" spc="0" normalizeH="0" baseline="0" noProof="0" dirty="0">
                <a:ln>
                  <a:noFill/>
                </a:ln>
                <a:solidFill>
                  <a:srgbClr val="222222"/>
                </a:solidFill>
                <a:effectLst/>
                <a:uLnTx/>
                <a:uFillTx/>
                <a:latin typeface="Aptos" panose="020B0004020202020204" pitchFamily="34" charset="0"/>
                <a:ea typeface="Times New Roman" panose="02020603050405020304" pitchFamily="18" charset="0"/>
              </a:rPr>
              <a:t> and certain of the Funds and accounts it manages are shareholders or otherwise invest. </a:t>
            </a:r>
            <a:r>
              <a:rPr kumimoji="0" lang="en-US" sz="1450" b="1" i="0" u="none" strike="noStrike" kern="1200" cap="none" spc="0" normalizeH="0" baseline="0" noProof="0" dirty="0">
                <a:ln>
                  <a:noFill/>
                </a:ln>
                <a:solidFill>
                  <a:srgbClr val="222222"/>
                </a:solidFill>
                <a:effectLst/>
                <a:uLnTx/>
                <a:uFillTx/>
                <a:latin typeface="Aptos" panose="020B0004020202020204" pitchFamily="34" charset="0"/>
                <a:ea typeface="Times New Roman" panose="02020603050405020304" pitchFamily="18" charset="0"/>
              </a:rPr>
              <a:t>Investments in Issuers discussed may not be appropriate for all investors.</a:t>
            </a:r>
            <a:r>
              <a:rPr kumimoji="0" lang="en-US" sz="1450" b="0" i="0" u="none" strike="noStrike" kern="1200" cap="none" spc="0" normalizeH="0" baseline="0" noProof="0" dirty="0">
                <a:ln>
                  <a:noFill/>
                </a:ln>
                <a:solidFill>
                  <a:srgbClr val="222222"/>
                </a:solidFill>
                <a:effectLst/>
                <a:uLnTx/>
                <a:uFillTx/>
                <a:latin typeface="Aptos" panose="020B0004020202020204" pitchFamily="34" charset="0"/>
                <a:ea typeface="Times New Roman" panose="02020603050405020304" pitchFamily="18" charset="0"/>
              </a:rPr>
              <a:t> The videos enable </a:t>
            </a:r>
            <a:r>
              <a:rPr kumimoji="0" lang="en-US" sz="1450" b="0" i="0" u="none" strike="noStrike" kern="1200" cap="none" spc="0" normalizeH="0" baseline="0" noProof="0" dirty="0" err="1">
                <a:ln>
                  <a:noFill/>
                </a:ln>
                <a:solidFill>
                  <a:srgbClr val="222222"/>
                </a:solidFill>
                <a:effectLst/>
                <a:uLnTx/>
                <a:uFillTx/>
                <a:latin typeface="Aptos" panose="020B0004020202020204" pitchFamily="34" charset="0"/>
                <a:ea typeface="Times New Roman" panose="02020603050405020304" pitchFamily="18" charset="0"/>
              </a:rPr>
              <a:t>Crescat</a:t>
            </a:r>
            <a:r>
              <a:rPr kumimoji="0" lang="en-US" sz="1450" b="0" i="0" u="none" strike="noStrike" kern="1200" cap="none" spc="0" normalizeH="0" baseline="0" noProof="0" dirty="0">
                <a:ln>
                  <a:noFill/>
                </a:ln>
                <a:solidFill>
                  <a:srgbClr val="222222"/>
                </a:solidFill>
                <a:effectLst/>
                <a:uLnTx/>
                <a:uFillTx/>
                <a:latin typeface="Aptos" panose="020B0004020202020204" pitchFamily="34" charset="0"/>
                <a:ea typeface="Times New Roman" panose="02020603050405020304" pitchFamily="18" charset="0"/>
              </a:rPr>
              <a:t> to share macro themes and newsworthy geologic updates, good and bad, across our Issuers as they arise. The videos represent the opinions of </a:t>
            </a:r>
            <a:r>
              <a:rPr kumimoji="0" lang="en-US" sz="1450" b="0" i="0" u="none" strike="noStrike" kern="1200" cap="none" spc="0" normalizeH="0" baseline="0" noProof="0" dirty="0" err="1">
                <a:ln>
                  <a:noFill/>
                </a:ln>
                <a:solidFill>
                  <a:srgbClr val="222222"/>
                </a:solidFill>
                <a:effectLst/>
                <a:uLnTx/>
                <a:uFillTx/>
                <a:latin typeface="Aptos" panose="020B0004020202020204" pitchFamily="34" charset="0"/>
                <a:ea typeface="Times New Roman" panose="02020603050405020304" pitchFamily="18" charset="0"/>
              </a:rPr>
              <a:t>Crescat</a:t>
            </a:r>
            <a:r>
              <a:rPr kumimoji="0" lang="en-US" sz="1450" b="0" i="0" u="none" strike="noStrike" kern="1200" cap="none" spc="0" normalizeH="0" baseline="0" noProof="0" dirty="0">
                <a:ln>
                  <a:noFill/>
                </a:ln>
                <a:solidFill>
                  <a:srgbClr val="222222"/>
                </a:solidFill>
                <a:effectLst/>
                <a:uLnTx/>
                <a:uFillTx/>
                <a:latin typeface="Aptos" panose="020B0004020202020204" pitchFamily="34" charset="0"/>
                <a:ea typeface="Times New Roman" panose="02020603050405020304" pitchFamily="18" charset="0"/>
              </a:rPr>
              <a:t>, as an exploration industry advocate, on the overall geologic progress of our activist strategy in creating new economic metal deposits in viable mining jurisdictions around the world. Each Issuer discussed has been selected solely for this purpose and has not been selected on the basis of performance or any performance-related criteria. The securities discussed herein do not represent an entire portfolio and may only represent a small percentage of a strategies holdings. The Issuers discussed may or may not be held in such portfolios at any given time. </a:t>
            </a:r>
            <a:r>
              <a:rPr kumimoji="0" lang="en-US" sz="1450" b="1" i="0" u="none" strike="noStrike" kern="1200" cap="none" spc="0" normalizeH="0" baseline="0" noProof="0" dirty="0">
                <a:ln>
                  <a:noFill/>
                </a:ln>
                <a:solidFill>
                  <a:srgbClr val="222222"/>
                </a:solidFill>
                <a:effectLst/>
                <a:uLnTx/>
                <a:uFillTx/>
                <a:latin typeface="Aptos" panose="020B0004020202020204" pitchFamily="34" charset="0"/>
                <a:ea typeface="Times New Roman" panose="02020603050405020304" pitchFamily="18" charset="0"/>
              </a:rPr>
              <a:t>The Issuers shown in the videos do not represent all of the investments purchased or sold by Funds managed by </a:t>
            </a:r>
            <a:r>
              <a:rPr kumimoji="0" lang="en-US" sz="1450" b="1" i="0" u="none" strike="noStrike" kern="1200" cap="none" spc="0" normalizeH="0" baseline="0" noProof="0" dirty="0" err="1">
                <a:ln>
                  <a:noFill/>
                </a:ln>
                <a:solidFill>
                  <a:srgbClr val="222222"/>
                </a:solidFill>
                <a:effectLst/>
                <a:uLnTx/>
                <a:uFillTx/>
                <a:latin typeface="Aptos" panose="020B0004020202020204" pitchFamily="34" charset="0"/>
                <a:ea typeface="Times New Roman" panose="02020603050405020304" pitchFamily="18" charset="0"/>
              </a:rPr>
              <a:t>Crescat</a:t>
            </a:r>
            <a:r>
              <a:rPr kumimoji="0" lang="en-US" sz="1450" b="1" i="0" u="none" strike="noStrike" kern="1200" cap="none" spc="0" normalizeH="0" baseline="0" noProof="0" dirty="0">
                <a:ln>
                  <a:noFill/>
                </a:ln>
                <a:solidFill>
                  <a:srgbClr val="222222"/>
                </a:solidFill>
                <a:effectLst/>
                <a:uLnTx/>
                <a:uFillTx/>
                <a:latin typeface="Aptos" panose="020B0004020202020204" pitchFamily="34" charset="0"/>
                <a:ea typeface="Times New Roman" panose="02020603050405020304" pitchFamily="18" charset="0"/>
              </a:rPr>
              <a:t>. It should not be assumed that any or all of these investments were or will be profitable</a:t>
            </a:r>
            <a:r>
              <a:rPr lang="en-US" sz="1450" b="1" dirty="0">
                <a:solidFill>
                  <a:srgbClr val="222222"/>
                </a:solidFill>
                <a:latin typeface="Aptos" panose="020B0004020202020204" pitchFamily="34" charset="0"/>
              </a:rPr>
              <a:t>. Actual holdings will vary for each client or fund and there is no guarantee that a particular account will hold any or all of the securities discussed.</a:t>
            </a:r>
          </a:p>
          <a:p>
            <a:pPr marL="0" marR="0" lvl="0" indent="0" algn="l" defTabSz="914400" rtl="0" eaLnBrk="1" fontAlgn="auto" latinLnBrk="0" hangingPunct="1">
              <a:lnSpc>
                <a:spcPct val="100000"/>
              </a:lnSpc>
              <a:spcBef>
                <a:spcPts val="0"/>
              </a:spcBef>
              <a:spcAft>
                <a:spcPts val="940"/>
              </a:spcAft>
              <a:buClrTx/>
              <a:buSzTx/>
              <a:buFontTx/>
              <a:buNone/>
              <a:tabLst/>
              <a:defRPr/>
            </a:pPr>
            <a:r>
              <a:rPr kumimoji="0" lang="en-US" sz="1450" i="0" u="none" strike="noStrike" kern="1200" cap="none" spc="0" normalizeH="0" baseline="0" noProof="0" dirty="0">
                <a:ln>
                  <a:noFill/>
                </a:ln>
                <a:solidFill>
                  <a:srgbClr val="222222"/>
                </a:solidFill>
                <a:effectLst/>
                <a:uLnTx/>
                <a:uFillTx/>
                <a:latin typeface="Aptos" panose="020B0004020202020204" pitchFamily="34" charset="0"/>
                <a:ea typeface="Times New Roman" panose="02020603050405020304" pitchFamily="18" charset="0"/>
              </a:rPr>
              <a:t>Projected results and statements contained in this video that are not historical facts are based on current expectations and involve risks, uncertainties and other factors that may cause actual results, performance or achievements to be materially different from any future results.</a:t>
            </a:r>
          </a:p>
          <a:p>
            <a:pPr marL="0" marR="0" lvl="0" indent="0" algn="l" defTabSz="914400" rtl="0" eaLnBrk="1" fontAlgn="auto" latinLnBrk="0" hangingPunct="1">
              <a:lnSpc>
                <a:spcPct val="100000"/>
              </a:lnSpc>
              <a:spcBef>
                <a:spcPts val="0"/>
              </a:spcBef>
              <a:spcAft>
                <a:spcPts val="940"/>
              </a:spcAft>
              <a:buClrTx/>
              <a:buSzTx/>
              <a:buFontTx/>
              <a:buNone/>
              <a:tabLst/>
              <a:defRPr/>
            </a:pPr>
            <a:r>
              <a:rPr kumimoji="0" lang="en-US" sz="1450" i="0" u="none" strike="noStrike" kern="1200" cap="none" spc="0" normalizeH="0" baseline="0" noProof="0" dirty="0">
                <a:ln>
                  <a:noFill/>
                </a:ln>
                <a:solidFill>
                  <a:srgbClr val="222222"/>
                </a:solidFill>
                <a:effectLst/>
                <a:uLnTx/>
                <a:uFillTx/>
                <a:latin typeface="Aptos" panose="020B0004020202020204" pitchFamily="34" charset="0"/>
                <a:ea typeface="Times New Roman" panose="02020603050405020304" pitchFamily="18" charset="0"/>
              </a:rPr>
              <a:t>This video may contain certain forward looking statements, opinions and projections that are based on the assumptions and judgments of </a:t>
            </a:r>
            <a:r>
              <a:rPr kumimoji="0" lang="en-US" sz="1450" i="0" u="none" strike="noStrike" kern="1200" cap="none" spc="0" normalizeH="0" baseline="0" noProof="0" dirty="0" err="1">
                <a:ln>
                  <a:noFill/>
                </a:ln>
                <a:solidFill>
                  <a:srgbClr val="222222"/>
                </a:solidFill>
                <a:effectLst/>
                <a:uLnTx/>
                <a:uFillTx/>
                <a:latin typeface="Aptos" panose="020B0004020202020204" pitchFamily="34" charset="0"/>
                <a:ea typeface="Times New Roman" panose="02020603050405020304" pitchFamily="18" charset="0"/>
              </a:rPr>
              <a:t>Crescat</a:t>
            </a:r>
            <a:r>
              <a:rPr kumimoji="0" lang="en-US" sz="1450" i="0" u="none" strike="noStrike" kern="1200" cap="none" spc="0" normalizeH="0" baseline="0" noProof="0" dirty="0">
                <a:ln>
                  <a:noFill/>
                </a:ln>
                <a:solidFill>
                  <a:srgbClr val="222222"/>
                </a:solidFill>
                <a:effectLst/>
                <a:uLnTx/>
                <a:uFillTx/>
                <a:latin typeface="Aptos" panose="020B0004020202020204" pitchFamily="34" charset="0"/>
                <a:ea typeface="Times New Roman" panose="02020603050405020304" pitchFamily="18" charset="0"/>
              </a:rPr>
              <a:t> with respect to, among other things, future economic, competitive and market conditions and future business decisions, all of which are difficult or impossible to predict accurately and many of which are beyond the control of </a:t>
            </a:r>
            <a:r>
              <a:rPr kumimoji="0" lang="en-US" sz="1450" i="0" u="none" strike="noStrike" kern="1200" cap="none" spc="0" normalizeH="0" baseline="0" noProof="0" dirty="0" err="1">
                <a:ln>
                  <a:noFill/>
                </a:ln>
                <a:solidFill>
                  <a:srgbClr val="222222"/>
                </a:solidFill>
                <a:effectLst/>
                <a:uLnTx/>
                <a:uFillTx/>
                <a:latin typeface="Aptos" panose="020B0004020202020204" pitchFamily="34" charset="0"/>
                <a:ea typeface="Times New Roman" panose="02020603050405020304" pitchFamily="18" charset="0"/>
              </a:rPr>
              <a:t>Crescat</a:t>
            </a:r>
            <a:r>
              <a:rPr kumimoji="0" lang="en-US" sz="1450" i="0" u="none" strike="noStrike" kern="1200" cap="none" spc="0" normalizeH="0" baseline="0" noProof="0" dirty="0">
                <a:ln>
                  <a:noFill/>
                </a:ln>
                <a:solidFill>
                  <a:srgbClr val="222222"/>
                </a:solidFill>
                <a:effectLst/>
                <a:uLnTx/>
                <a:uFillTx/>
                <a:latin typeface="Aptos" panose="020B0004020202020204" pitchFamily="34" charset="0"/>
                <a:ea typeface="Times New Roman" panose="02020603050405020304" pitchFamily="18" charset="0"/>
              </a:rPr>
              <a:t>. Because of the significant uncertainties inherent in these assumptions and judgments, you should not place undue reliance on these forward looking statements, nor should you regard the inclusion of these statements as a representation by </a:t>
            </a:r>
            <a:r>
              <a:rPr kumimoji="0" lang="en-US" sz="1450" i="0" u="none" strike="noStrike" kern="1200" cap="none" spc="0" normalizeH="0" baseline="0" noProof="0" dirty="0" err="1">
                <a:ln>
                  <a:noFill/>
                </a:ln>
                <a:solidFill>
                  <a:srgbClr val="222222"/>
                </a:solidFill>
                <a:effectLst/>
                <a:uLnTx/>
                <a:uFillTx/>
                <a:latin typeface="Aptos" panose="020B0004020202020204" pitchFamily="34" charset="0"/>
                <a:ea typeface="Times New Roman" panose="02020603050405020304" pitchFamily="18" charset="0"/>
              </a:rPr>
              <a:t>Crescat</a:t>
            </a:r>
            <a:r>
              <a:rPr kumimoji="0" lang="en-US" sz="1450" i="0" u="none" strike="noStrike" kern="1200" cap="none" spc="0" normalizeH="0" baseline="0" noProof="0" dirty="0">
                <a:ln>
                  <a:noFill/>
                </a:ln>
                <a:solidFill>
                  <a:srgbClr val="222222"/>
                </a:solidFill>
                <a:effectLst/>
                <a:uLnTx/>
                <a:uFillTx/>
                <a:latin typeface="Aptos" panose="020B0004020202020204" pitchFamily="34" charset="0"/>
                <a:ea typeface="Times New Roman" panose="02020603050405020304" pitchFamily="18" charset="0"/>
              </a:rPr>
              <a:t> that these objectives will be achieved. These opinions are current as of the date stated and are subject to change without notice. The information contained in the videos is based on publicly available information with respect to the Issuers as of the date of such videos and will not be updated after such date. </a:t>
            </a:r>
          </a:p>
          <a:p>
            <a:pPr marL="0" marR="0" lvl="0" indent="0" algn="l" defTabSz="914400" rtl="0" eaLnBrk="1" fontAlgn="auto" latinLnBrk="0" hangingPunct="1">
              <a:lnSpc>
                <a:spcPct val="100000"/>
              </a:lnSpc>
              <a:spcBef>
                <a:spcPts val="0"/>
              </a:spcBef>
              <a:spcAft>
                <a:spcPts val="940"/>
              </a:spcAft>
              <a:buClrTx/>
              <a:buSzTx/>
              <a:buFontTx/>
              <a:buNone/>
              <a:tabLst/>
              <a:defRPr/>
            </a:pPr>
            <a:r>
              <a:rPr kumimoji="0" lang="en-US" sz="1450" b="1" i="0" u="none" strike="noStrike" kern="1200" cap="none" spc="0" normalizeH="0" baseline="0" noProof="0" dirty="0">
                <a:ln>
                  <a:noFill/>
                </a:ln>
                <a:solidFill>
                  <a:srgbClr val="222222"/>
                </a:solidFill>
                <a:effectLst/>
                <a:uLnTx/>
                <a:uFillTx/>
                <a:latin typeface="Aptos" panose="020B0004020202020204" pitchFamily="34" charset="0"/>
                <a:ea typeface="Times New Roman" panose="02020603050405020304" pitchFamily="18" charset="0"/>
              </a:rPr>
              <a:t>Discussion and details provided is for informational purposes only. This video is not intended to be, nor should it be construed as, an offer to sell or a solicitation of an offer to buy any security, services of </a:t>
            </a:r>
            <a:r>
              <a:rPr kumimoji="0" lang="en-US" sz="1450" b="1" i="0" u="none" strike="noStrike" kern="1200" cap="none" spc="0" normalizeH="0" baseline="0" noProof="0" dirty="0" err="1">
                <a:ln>
                  <a:noFill/>
                </a:ln>
                <a:solidFill>
                  <a:srgbClr val="222222"/>
                </a:solidFill>
                <a:effectLst/>
                <a:uLnTx/>
                <a:uFillTx/>
                <a:latin typeface="Aptos" panose="020B0004020202020204" pitchFamily="34" charset="0"/>
                <a:ea typeface="Times New Roman" panose="02020603050405020304" pitchFamily="18" charset="0"/>
              </a:rPr>
              <a:t>Crescat</a:t>
            </a:r>
            <a:r>
              <a:rPr kumimoji="0" lang="en-US" sz="1450" b="1" i="0" u="none" strike="noStrike" kern="1200" cap="none" spc="0" normalizeH="0" baseline="0" noProof="0" dirty="0">
                <a:ln>
                  <a:noFill/>
                </a:ln>
                <a:solidFill>
                  <a:srgbClr val="222222"/>
                </a:solidFill>
                <a:effectLst/>
                <a:uLnTx/>
                <a:uFillTx/>
                <a:latin typeface="Aptos" panose="020B0004020202020204" pitchFamily="34" charset="0"/>
                <a:ea typeface="Times New Roman" panose="02020603050405020304" pitchFamily="18" charset="0"/>
              </a:rPr>
              <a:t>, or its Funds. The information provided in this video is not intended as investment advice or recommendation to buy or sell any type of investment, or as an opinion on, or a suggestion of, the merits of any particular investment strategy.</a:t>
            </a:r>
            <a:endParaRPr kumimoji="0" lang="en-US" sz="1450" i="0" u="none" strike="noStrike" kern="1200" cap="none" spc="0" normalizeH="0" baseline="0" noProof="0" dirty="0">
              <a:ln>
                <a:noFill/>
              </a:ln>
              <a:solidFill>
                <a:srgbClr val="222222"/>
              </a:solidFill>
              <a:effectLst/>
              <a:uLnTx/>
              <a:uFillTx/>
              <a:latin typeface="Aptos" panose="020B00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940"/>
              </a:spcAft>
              <a:buClrTx/>
              <a:buSzTx/>
              <a:buFontTx/>
              <a:buNone/>
              <a:tabLst/>
              <a:defRPr/>
            </a:pPr>
            <a:r>
              <a:rPr kumimoji="0" lang="en-US" sz="1450" i="0" u="none" strike="noStrike" kern="1200" cap="none" spc="0" normalizeH="0" baseline="0" noProof="0" dirty="0">
                <a:ln>
                  <a:noFill/>
                </a:ln>
                <a:solidFill>
                  <a:srgbClr val="222222"/>
                </a:solidFill>
                <a:effectLst/>
                <a:uLnTx/>
                <a:uFillTx/>
                <a:latin typeface="Aptos" panose="020B0004020202020204" pitchFamily="34" charset="0"/>
                <a:ea typeface="Times New Roman" panose="02020603050405020304" pitchFamily="18" charset="0"/>
              </a:rPr>
              <a:t>The information herein does not provide a complete presentation of the investment strategies or portfolio holdings of the Funds and should not be relied upon for purposes of making an investment or divestment decision. Those who are considering an investment in the Funds should carefully review the relevant Fund’s offering memorandum and the information concerning </a:t>
            </a:r>
            <a:r>
              <a:rPr kumimoji="0" lang="en-US" sz="1450" i="0" u="none" strike="noStrike" kern="1200" cap="none" spc="0" normalizeH="0" baseline="0" noProof="0" dirty="0" err="1">
                <a:ln>
                  <a:noFill/>
                </a:ln>
                <a:solidFill>
                  <a:srgbClr val="222222"/>
                </a:solidFill>
                <a:effectLst/>
                <a:uLnTx/>
                <a:uFillTx/>
                <a:latin typeface="Aptos" panose="020B0004020202020204" pitchFamily="34" charset="0"/>
                <a:ea typeface="Times New Roman" panose="02020603050405020304" pitchFamily="18" charset="0"/>
              </a:rPr>
              <a:t>Crescat</a:t>
            </a:r>
            <a:r>
              <a:rPr kumimoji="0" lang="en-US" sz="1450" i="0" u="none" strike="noStrike" kern="1200" cap="none" spc="0" normalizeH="0" baseline="0" noProof="0" dirty="0">
                <a:ln>
                  <a:noFill/>
                </a:ln>
                <a:solidFill>
                  <a:srgbClr val="222222"/>
                </a:solidFill>
                <a:effectLst/>
                <a:uLnTx/>
                <a:uFillTx/>
                <a:latin typeface="Aptos" panose="020B0004020202020204" pitchFamily="34" charset="0"/>
                <a:ea typeface="Times New Roman" panose="02020603050405020304" pitchFamily="18" charset="0"/>
              </a:rPr>
              <a:t>. This presentation should not be construed as legal, tax, investment, financial or other advice. It does not have regard to the specific investment objective, financial situation, suitability, or the particular need of any specific person who may receive this presentation and should not be taken as advice on the merits of any investment decision. The views expressed in this presentation represent the opinions of </a:t>
            </a:r>
            <a:r>
              <a:rPr kumimoji="0" lang="en-US" sz="1450" i="0" u="none" strike="noStrike" kern="1200" cap="none" spc="0" normalizeH="0" baseline="0" noProof="0" dirty="0" err="1">
                <a:ln>
                  <a:noFill/>
                </a:ln>
                <a:solidFill>
                  <a:srgbClr val="222222"/>
                </a:solidFill>
                <a:effectLst/>
                <a:uLnTx/>
                <a:uFillTx/>
                <a:latin typeface="Aptos" panose="020B0004020202020204" pitchFamily="34" charset="0"/>
                <a:ea typeface="Times New Roman" panose="02020603050405020304" pitchFamily="18" charset="0"/>
              </a:rPr>
              <a:t>Crescat</a:t>
            </a:r>
            <a:r>
              <a:rPr kumimoji="0" lang="en-US" sz="1450" i="0" u="none" strike="noStrike" kern="1200" cap="none" spc="0" normalizeH="0" baseline="0" noProof="0" dirty="0">
                <a:ln>
                  <a:noFill/>
                </a:ln>
                <a:solidFill>
                  <a:srgbClr val="222222"/>
                </a:solidFill>
                <a:effectLst/>
                <a:uLnTx/>
                <a:uFillTx/>
                <a:latin typeface="Aptos" panose="020B0004020202020204" pitchFamily="34" charset="0"/>
                <a:ea typeface="Times New Roman" panose="02020603050405020304" pitchFamily="18" charset="0"/>
              </a:rPr>
              <a:t> and are based on publicly available information with respect to the Issuer. </a:t>
            </a:r>
            <a:r>
              <a:rPr kumimoji="0" lang="en-US" sz="1450" i="0" u="none" strike="noStrike" kern="1200" cap="none" spc="0" normalizeH="0" baseline="0" noProof="0" dirty="0" err="1">
                <a:ln>
                  <a:noFill/>
                </a:ln>
                <a:solidFill>
                  <a:srgbClr val="222222"/>
                </a:solidFill>
                <a:effectLst/>
                <a:uLnTx/>
                <a:uFillTx/>
                <a:latin typeface="Aptos" panose="020B0004020202020204" pitchFamily="34" charset="0"/>
                <a:ea typeface="Times New Roman" panose="02020603050405020304" pitchFamily="18" charset="0"/>
              </a:rPr>
              <a:t>Crescat</a:t>
            </a:r>
            <a:r>
              <a:rPr kumimoji="0" lang="en-US" sz="1450" i="0" u="none" strike="noStrike" kern="1200" cap="none" spc="0" normalizeH="0" baseline="0" noProof="0" dirty="0">
                <a:ln>
                  <a:noFill/>
                </a:ln>
                <a:solidFill>
                  <a:srgbClr val="222222"/>
                </a:solidFill>
                <a:effectLst/>
                <a:uLnTx/>
                <a:uFillTx/>
                <a:latin typeface="Aptos" panose="020B0004020202020204" pitchFamily="34" charset="0"/>
                <a:ea typeface="Times New Roman" panose="02020603050405020304" pitchFamily="18" charset="0"/>
              </a:rPr>
              <a:t> recognizes that the Issuer to disagree with Crescat’s conclusions. </a:t>
            </a:r>
          </a:p>
          <a:p>
            <a:pPr marL="0" marR="0" lvl="0" indent="0" algn="l" defTabSz="914400" rtl="0" eaLnBrk="1" fontAlgn="auto" latinLnBrk="0" hangingPunct="1">
              <a:lnSpc>
                <a:spcPct val="100000"/>
              </a:lnSpc>
              <a:spcBef>
                <a:spcPts val="0"/>
              </a:spcBef>
              <a:spcAft>
                <a:spcPts val="940"/>
              </a:spcAft>
              <a:buClrTx/>
              <a:buSzTx/>
              <a:buFontTx/>
              <a:buNone/>
              <a:tabLst/>
              <a:defRPr/>
            </a:pPr>
            <a:r>
              <a:rPr kumimoji="0" lang="en-US" sz="1450" b="0" i="0" u="none" strike="noStrike" kern="100" cap="none" spc="0" normalizeH="0" baseline="0" noProof="0" dirty="0" err="1">
                <a:ln>
                  <a:noFill/>
                </a:ln>
                <a:solidFill>
                  <a:prstClr val="black"/>
                </a:solidFill>
                <a:effectLst/>
                <a:uLnTx/>
                <a:uFillTx/>
                <a:latin typeface="Aptos" panose="02110004020202020204"/>
                <a:ea typeface="Aptos" panose="020B0004020202020204" pitchFamily="34" charset="0"/>
                <a:cs typeface="Times New Roman" panose="02020603050405020304" pitchFamily="18" charset="0"/>
              </a:rPr>
              <a:t>Crescat</a:t>
            </a:r>
            <a:r>
              <a:rPr kumimoji="0" lang="en-US" sz="1450" b="0" i="0" u="none" strike="noStrike" kern="100" cap="none" spc="0" normalizeH="0" baseline="0" noProof="0" dirty="0">
                <a:ln>
                  <a:noFill/>
                </a:ln>
                <a:solidFill>
                  <a:prstClr val="black"/>
                </a:solidFill>
                <a:effectLst/>
                <a:uLnTx/>
                <a:uFillTx/>
                <a:latin typeface="Aptos" panose="02110004020202020204"/>
                <a:ea typeface="Aptos" panose="020B0004020202020204" pitchFamily="34" charset="0"/>
                <a:cs typeface="Times New Roman" panose="02020603050405020304" pitchFamily="18" charset="0"/>
              </a:rPr>
              <a:t> currently beneficially owns, and/or has an economic interest in, shares of the Issuers discussed in these videos. Therefore, Crescat’s clients, principals and employees may stand to realize significant gains or losses if the price of the companies’ securities move. After the publication or posting of any video, </a:t>
            </a:r>
            <a:r>
              <a:rPr kumimoji="0" lang="en-US" sz="1450" b="0" i="0" u="none" strike="noStrike" kern="100" cap="none" spc="0" normalizeH="0" baseline="0" noProof="0" dirty="0" err="1">
                <a:ln>
                  <a:noFill/>
                </a:ln>
                <a:solidFill>
                  <a:prstClr val="black"/>
                </a:solidFill>
                <a:effectLst/>
                <a:uLnTx/>
                <a:uFillTx/>
                <a:latin typeface="Aptos" panose="02110004020202020204"/>
                <a:ea typeface="Aptos" panose="020B0004020202020204" pitchFamily="34" charset="0"/>
                <a:cs typeface="Times New Roman" panose="02020603050405020304" pitchFamily="18" charset="0"/>
              </a:rPr>
              <a:t>Crescat</a:t>
            </a:r>
            <a:r>
              <a:rPr kumimoji="0" lang="en-US" sz="1450" b="0" i="0" u="none" strike="noStrike" kern="100" cap="none" spc="0" normalizeH="0" baseline="0" noProof="0" dirty="0">
                <a:ln>
                  <a:noFill/>
                </a:ln>
                <a:solidFill>
                  <a:prstClr val="black"/>
                </a:solidFill>
                <a:effectLst/>
                <a:uLnTx/>
                <a:uFillTx/>
                <a:latin typeface="Aptos" panose="02110004020202020204"/>
                <a:ea typeface="Aptos" panose="020B0004020202020204" pitchFamily="34" charset="0"/>
                <a:cs typeface="Times New Roman" panose="02020603050405020304" pitchFamily="18" charset="0"/>
              </a:rPr>
              <a:t>, its principals and employees will continue transacting in the securities discussed, and may be long, short or neutral at any time thereafter regardless of their initial position or recommendation. While certain individuals affiliated with </a:t>
            </a:r>
            <a:r>
              <a:rPr kumimoji="0" lang="en-US" sz="1450" b="0" i="0" u="none" strike="noStrike" kern="100" cap="none" spc="0" normalizeH="0" baseline="0" noProof="0" dirty="0" err="1">
                <a:ln>
                  <a:noFill/>
                </a:ln>
                <a:solidFill>
                  <a:prstClr val="black"/>
                </a:solidFill>
                <a:effectLst/>
                <a:uLnTx/>
                <a:uFillTx/>
                <a:latin typeface="Aptos" panose="02110004020202020204"/>
                <a:ea typeface="Aptos" panose="020B0004020202020204" pitchFamily="34" charset="0"/>
                <a:cs typeface="Times New Roman" panose="02020603050405020304" pitchFamily="18" charset="0"/>
              </a:rPr>
              <a:t>Crescat</a:t>
            </a:r>
            <a:r>
              <a:rPr kumimoji="0" lang="en-US" sz="1450" b="0" i="0" u="none" strike="noStrike" kern="100" cap="none" spc="0" normalizeH="0" baseline="0" noProof="0" dirty="0">
                <a:ln>
                  <a:noFill/>
                </a:ln>
                <a:solidFill>
                  <a:prstClr val="black"/>
                </a:solidFill>
                <a:effectLst/>
                <a:uLnTx/>
                <a:uFillTx/>
                <a:latin typeface="Aptos" panose="02110004020202020204"/>
                <a:ea typeface="Aptos" panose="020B0004020202020204" pitchFamily="34" charset="0"/>
                <a:cs typeface="Times New Roman" panose="02020603050405020304" pitchFamily="18" charset="0"/>
              </a:rPr>
              <a:t> are current or former directors of certain of the Issuers referred to herein, none of the information contained in this presentation or otherwise provided to you is derived from non-public information of such publicly traded companies. </a:t>
            </a:r>
            <a:r>
              <a:rPr kumimoji="0" lang="en-US" sz="1450" b="0" i="0" u="none" strike="noStrike" kern="100" cap="none" spc="0" normalizeH="0" baseline="0" noProof="0" dirty="0" err="1">
                <a:ln>
                  <a:noFill/>
                </a:ln>
                <a:solidFill>
                  <a:prstClr val="black"/>
                </a:solidFill>
                <a:effectLst/>
                <a:uLnTx/>
                <a:uFillTx/>
                <a:latin typeface="Aptos" panose="02110004020202020204"/>
                <a:ea typeface="Aptos" panose="020B0004020202020204" pitchFamily="34" charset="0"/>
                <a:cs typeface="Times New Roman" panose="02020603050405020304" pitchFamily="18" charset="0"/>
              </a:rPr>
              <a:t>Crescat</a:t>
            </a:r>
            <a:r>
              <a:rPr kumimoji="0" lang="en-US" sz="1450" b="0" i="0" u="none" strike="noStrike" kern="100" cap="none" spc="0" normalizeH="0" baseline="0" noProof="0" dirty="0">
                <a:ln>
                  <a:noFill/>
                </a:ln>
                <a:solidFill>
                  <a:prstClr val="black"/>
                </a:solidFill>
                <a:effectLst/>
                <a:uLnTx/>
                <a:uFillTx/>
                <a:latin typeface="Aptos" panose="02110004020202020204"/>
                <a:ea typeface="Aptos" panose="020B0004020202020204" pitchFamily="34" charset="0"/>
                <a:cs typeface="Times New Roman" panose="02020603050405020304" pitchFamily="18" charset="0"/>
              </a:rPr>
              <a:t> has not sought or obtained consent from any third party, including the Issuers, to use any statements or information indicated herein that have been obtained or derived from statements made or published by such third parties.</a:t>
            </a:r>
          </a:p>
          <a:p>
            <a:pPr marL="0" marR="0" lvl="0" indent="0" algn="l" defTabSz="914400" rtl="0" eaLnBrk="1" fontAlgn="auto" latinLnBrk="0" hangingPunct="1">
              <a:lnSpc>
                <a:spcPct val="100000"/>
              </a:lnSpc>
              <a:spcBef>
                <a:spcPts val="0"/>
              </a:spcBef>
              <a:spcAft>
                <a:spcPts val="940"/>
              </a:spcAft>
              <a:buClrTx/>
              <a:buSzTx/>
              <a:buFontTx/>
              <a:buNone/>
              <a:tabLst/>
              <a:defRPr/>
            </a:pPr>
            <a:r>
              <a:rPr kumimoji="0" lang="en-US" sz="1450" b="0" i="0" u="none" strike="noStrike" kern="100" cap="none" spc="0" normalizeH="0" baseline="0" noProof="0" dirty="0">
                <a:ln>
                  <a:noFill/>
                </a:ln>
                <a:solidFill>
                  <a:prstClr val="black"/>
                </a:solidFill>
                <a:effectLst/>
                <a:uLnTx/>
                <a:uFillTx/>
                <a:latin typeface="Aptos" panose="02110004020202020204"/>
                <a:ea typeface="Aptos" panose="020B0004020202020204" pitchFamily="34" charset="0"/>
                <a:cs typeface="Times New Roman" panose="02020603050405020304" pitchFamily="18" charset="0"/>
              </a:rPr>
              <a:t>All content posted on Crescat’s videos including graphics, logos, articles, and other materials, is the property of </a:t>
            </a:r>
            <a:r>
              <a:rPr kumimoji="0" lang="en-US" sz="1450" b="0" i="0" u="none" strike="noStrike" kern="100" cap="none" spc="0" normalizeH="0" baseline="0" noProof="0" dirty="0" err="1">
                <a:ln>
                  <a:noFill/>
                </a:ln>
                <a:solidFill>
                  <a:prstClr val="black"/>
                </a:solidFill>
                <a:effectLst/>
                <a:uLnTx/>
                <a:uFillTx/>
                <a:latin typeface="Aptos" panose="02110004020202020204"/>
                <a:ea typeface="Aptos" panose="020B0004020202020204" pitchFamily="34" charset="0"/>
                <a:cs typeface="Times New Roman" panose="02020603050405020304" pitchFamily="18" charset="0"/>
              </a:rPr>
              <a:t>Crescat</a:t>
            </a:r>
            <a:r>
              <a:rPr kumimoji="0" lang="en-US" sz="1450" b="0" i="0" u="none" strike="noStrike" kern="100" cap="none" spc="0" normalizeH="0" baseline="0" noProof="0" dirty="0">
                <a:ln>
                  <a:noFill/>
                </a:ln>
                <a:solidFill>
                  <a:prstClr val="black"/>
                </a:solidFill>
                <a:effectLst/>
                <a:uLnTx/>
                <a:uFillTx/>
                <a:latin typeface="Aptos" panose="02110004020202020204"/>
                <a:ea typeface="Aptos" panose="020B0004020202020204" pitchFamily="34" charset="0"/>
                <a:cs typeface="Times New Roman" panose="02020603050405020304" pitchFamily="18" charset="0"/>
              </a:rPr>
              <a:t> or others and is protected by copyright and other laws. All trademarks and logos are the property of their respective owners, who may or may not be affiliated with </a:t>
            </a:r>
            <a:r>
              <a:rPr kumimoji="0" lang="en-US" sz="1450" b="0" i="0" u="none" strike="noStrike" kern="100" cap="none" spc="0" normalizeH="0" baseline="0" noProof="0" dirty="0" err="1">
                <a:ln>
                  <a:noFill/>
                </a:ln>
                <a:solidFill>
                  <a:prstClr val="black"/>
                </a:solidFill>
                <a:effectLst/>
                <a:uLnTx/>
                <a:uFillTx/>
                <a:latin typeface="Aptos" panose="02110004020202020204"/>
                <a:ea typeface="Aptos" panose="020B0004020202020204" pitchFamily="34" charset="0"/>
                <a:cs typeface="Times New Roman" panose="02020603050405020304" pitchFamily="18" charset="0"/>
              </a:rPr>
              <a:t>Crescat</a:t>
            </a:r>
            <a:r>
              <a:rPr kumimoji="0" lang="en-US" sz="1450" b="0" i="0" u="none" strike="noStrike" kern="100" cap="none" spc="0" normalizeH="0" baseline="0" noProof="0" dirty="0">
                <a:ln>
                  <a:noFill/>
                </a:ln>
                <a:solidFill>
                  <a:prstClr val="black"/>
                </a:solidFill>
                <a:effectLst/>
                <a:uLnTx/>
                <a:uFillTx/>
                <a:latin typeface="Aptos" panose="02110004020202020204"/>
                <a:ea typeface="Aptos" panose="020B0004020202020204" pitchFamily="34" charset="0"/>
                <a:cs typeface="Times New Roman" panose="02020603050405020304" pitchFamily="18" charset="0"/>
              </a:rPr>
              <a:t>. Nothing contained on Crescat’s website or social media networks should be construed as granting, by implication, estoppel, or otherwise, any license or right to use any content or trademark displayed on any site without the written permission of </a:t>
            </a:r>
            <a:r>
              <a:rPr kumimoji="0" lang="en-US" sz="1450" b="0" i="0" u="none" strike="noStrike" kern="100" cap="none" spc="0" normalizeH="0" baseline="0" noProof="0" dirty="0" err="1">
                <a:ln>
                  <a:noFill/>
                </a:ln>
                <a:solidFill>
                  <a:prstClr val="black"/>
                </a:solidFill>
                <a:effectLst/>
                <a:uLnTx/>
                <a:uFillTx/>
                <a:latin typeface="Aptos" panose="02110004020202020204"/>
                <a:ea typeface="Aptos" panose="020B0004020202020204" pitchFamily="34" charset="0"/>
                <a:cs typeface="Times New Roman" panose="02020603050405020304" pitchFamily="18" charset="0"/>
              </a:rPr>
              <a:t>Crescat</a:t>
            </a:r>
            <a:r>
              <a:rPr kumimoji="0" lang="en-US" sz="1450" b="0" i="0" u="none" strike="noStrike" kern="100" cap="none" spc="0" normalizeH="0" baseline="0" noProof="0" dirty="0">
                <a:ln>
                  <a:noFill/>
                </a:ln>
                <a:solidFill>
                  <a:prstClr val="black"/>
                </a:solidFill>
                <a:effectLst/>
                <a:uLnTx/>
                <a:uFillTx/>
                <a:latin typeface="Aptos" panose="02110004020202020204"/>
                <a:ea typeface="Aptos" panose="020B0004020202020204" pitchFamily="34" charset="0"/>
                <a:cs typeface="Times New Roman" panose="02020603050405020304" pitchFamily="18" charset="0"/>
              </a:rPr>
              <a:t> or such other third party that may own the content or trademark displayed on any site.</a:t>
            </a:r>
          </a:p>
          <a:p>
            <a:pPr marL="0" marR="0" lvl="0" indent="0" algn="l" defTabSz="914400" rtl="0" eaLnBrk="1" fontAlgn="auto" latinLnBrk="0" hangingPunct="1">
              <a:lnSpc>
                <a:spcPct val="100000"/>
              </a:lnSpc>
              <a:spcBef>
                <a:spcPts val="0"/>
              </a:spcBef>
              <a:spcAft>
                <a:spcPts val="940"/>
              </a:spcAft>
              <a:buClrTx/>
              <a:buSzTx/>
              <a:buFontTx/>
              <a:buNone/>
              <a:tabLst/>
              <a:defRPr/>
            </a:pPr>
            <a:r>
              <a:rPr kumimoji="0" lang="en-US" sz="1450" b="1" i="0" u="none" strike="noStrike" kern="100" cap="none" spc="0" normalizeH="0" baseline="0" noProof="0" dirty="0">
                <a:ln>
                  <a:noFill/>
                </a:ln>
                <a:solidFill>
                  <a:prstClr val="black"/>
                </a:solidFill>
                <a:effectLst/>
                <a:uLnTx/>
                <a:uFillTx/>
                <a:latin typeface="Aptos" panose="02110004020202020204"/>
                <a:ea typeface="Aptos" panose="020B0004020202020204" pitchFamily="34" charset="0"/>
                <a:cs typeface="Times New Roman" panose="02020603050405020304" pitchFamily="18" charset="0"/>
              </a:rPr>
              <a:t>Performance Disclosures – applicable where </a:t>
            </a:r>
            <a:r>
              <a:rPr kumimoji="0" lang="en-US" sz="1450" b="1" i="0" u="none" strike="noStrike" kern="100" cap="none" spc="0" normalizeH="0" baseline="0" noProof="0" dirty="0" err="1">
                <a:ln>
                  <a:noFill/>
                </a:ln>
                <a:solidFill>
                  <a:prstClr val="black"/>
                </a:solidFill>
                <a:effectLst/>
                <a:uLnTx/>
                <a:uFillTx/>
                <a:latin typeface="Aptos" panose="02110004020202020204"/>
                <a:ea typeface="Aptos" panose="020B0004020202020204" pitchFamily="34" charset="0"/>
                <a:cs typeface="Times New Roman" panose="02020603050405020304" pitchFamily="18" charset="0"/>
              </a:rPr>
              <a:t>Crescat</a:t>
            </a:r>
            <a:r>
              <a:rPr kumimoji="0" lang="en-US" sz="1450" b="1" i="0" u="none" strike="noStrike" kern="100" cap="none" spc="0" normalizeH="0" baseline="0" noProof="0" dirty="0">
                <a:ln>
                  <a:noFill/>
                </a:ln>
                <a:solidFill>
                  <a:prstClr val="black"/>
                </a:solidFill>
                <a:effectLst/>
                <a:uLnTx/>
                <a:uFillTx/>
                <a:latin typeface="Aptos" panose="02110004020202020204"/>
                <a:ea typeface="Aptos" panose="020B0004020202020204" pitchFamily="34" charset="0"/>
                <a:cs typeface="Times New Roman" panose="02020603050405020304" pitchFamily="18" charset="0"/>
              </a:rPr>
              <a:t> performance is presented or discussed</a:t>
            </a:r>
          </a:p>
          <a:p>
            <a:pPr>
              <a:spcAft>
                <a:spcPts val="940"/>
              </a:spcAft>
              <a:defRPr/>
            </a:pPr>
            <a:r>
              <a:rPr kumimoji="0" lang="en-US" sz="1450" b="0" i="0" u="none" strike="noStrike" kern="100" cap="none" spc="0" normalizeH="0" baseline="0" noProof="0" dirty="0">
                <a:ln>
                  <a:noFill/>
                </a:ln>
                <a:solidFill>
                  <a:prstClr val="black"/>
                </a:solidFill>
                <a:effectLst/>
                <a:uLnTx/>
                <a:uFillTx/>
                <a:latin typeface="Aptos" panose="02110004020202020204"/>
                <a:ea typeface="Aptos" panose="020B0004020202020204" pitchFamily="34" charset="0"/>
                <a:cs typeface="Times New Roman" panose="02020603050405020304" pitchFamily="18" charset="0"/>
              </a:rPr>
              <a:t>Performance data represents past performance, and past performance does not guarantee future results. Individual performance may be lower or higher than the performance data presented. Performance data may be preliminary and subject to revision following monthly reconciliation and/or annual audit. Unless otherwise noted, the currency used to express performance is U.S. dollars. Performance which includes periods before January 1, 2003 reflect accounts managed at a predecessor firm. </a:t>
            </a:r>
            <a:r>
              <a:rPr kumimoji="0" lang="en-US" sz="1450" b="0" i="0" u="none" strike="noStrike" kern="100" cap="none" spc="0" normalizeH="0" baseline="0" noProof="0" dirty="0" err="1">
                <a:ln>
                  <a:noFill/>
                </a:ln>
                <a:solidFill>
                  <a:prstClr val="black"/>
                </a:solidFill>
                <a:effectLst/>
                <a:uLnTx/>
                <a:uFillTx/>
                <a:latin typeface="Aptos" panose="02110004020202020204"/>
                <a:ea typeface="Aptos" panose="020B0004020202020204" pitchFamily="34" charset="0"/>
                <a:cs typeface="Times New Roman" panose="02020603050405020304" pitchFamily="18" charset="0"/>
              </a:rPr>
              <a:t>Crescat</a:t>
            </a:r>
            <a:r>
              <a:rPr kumimoji="0" lang="en-US" sz="1450" b="0" i="0" u="none" strike="noStrike" kern="100" cap="none" spc="0" normalizeH="0" baseline="0" noProof="0" dirty="0">
                <a:ln>
                  <a:noFill/>
                </a:ln>
                <a:solidFill>
                  <a:prstClr val="black"/>
                </a:solidFill>
                <a:effectLst/>
                <a:uLnTx/>
                <a:uFillTx/>
                <a:latin typeface="Aptos" panose="02110004020202020204"/>
                <a:ea typeface="Aptos" panose="020B0004020202020204" pitchFamily="34" charset="0"/>
                <a:cs typeface="Times New Roman" panose="02020603050405020304" pitchFamily="18" charset="0"/>
              </a:rPr>
              <a:t> </a:t>
            </a:r>
            <a:r>
              <a:rPr lang="en-US" sz="1450" dirty="0"/>
              <a:t>was not responsible for the management of the assets during the period reflected in those predecessor performance results. We have determined the management of these accounts was sufficiently similar and provides relevant performance information. </a:t>
            </a:r>
          </a:p>
          <a:p>
            <a:pPr>
              <a:spcAft>
                <a:spcPts val="940"/>
              </a:spcAft>
              <a:defRPr/>
            </a:pPr>
            <a:r>
              <a:rPr kumimoji="0" lang="en-US" sz="1450" b="0" i="0" u="none" strike="noStrike" kern="100" cap="none" spc="0" normalizeH="0" baseline="0" noProof="0" dirty="0">
                <a:ln>
                  <a:noFill/>
                </a:ln>
                <a:solidFill>
                  <a:prstClr val="black"/>
                </a:solidFill>
                <a:effectLst/>
                <a:uLnTx/>
                <a:uFillTx/>
                <a:latin typeface="Aptos" panose="02110004020202020204"/>
                <a:ea typeface="Aptos" panose="020B0004020202020204" pitchFamily="34" charset="0"/>
                <a:cs typeface="Times New Roman" panose="02020603050405020304" pitchFamily="18" charset="0"/>
              </a:rPr>
              <a:t>Fund net performance is calculated based upon an unrestricted, full fee-paying “Main Class” investor who came in at inception and is eligible to invest in new issues. Net returns reflect the reinvestment of dividends and earnings and the deduction of all fees and expenses (including a management fee and incentive allocation, where applicable). Investment results shown are for taxable and tax-exempt accounts. Any possible tax liabilities incurred by the taxable accounts are not reflected in net performance. An actual client’s results may vary due to the timing of capital transactions, high watermarks, and performance.  </a:t>
            </a:r>
          </a:p>
          <a:p>
            <a:pPr marL="0" marR="0" lvl="0" indent="0" algn="l" defTabSz="914400" rtl="0" eaLnBrk="1" fontAlgn="auto" latinLnBrk="0" hangingPunct="1">
              <a:lnSpc>
                <a:spcPct val="100000"/>
              </a:lnSpc>
              <a:spcBef>
                <a:spcPts val="0"/>
              </a:spcBef>
              <a:spcAft>
                <a:spcPts val="940"/>
              </a:spcAft>
              <a:buClrTx/>
              <a:buSzTx/>
              <a:buFontTx/>
              <a:buNone/>
              <a:tabLst/>
              <a:defRPr/>
            </a:pPr>
            <a:r>
              <a:rPr kumimoji="0" lang="en-US" sz="1450" b="0" i="0" u="none" strike="noStrike" kern="100" cap="none" spc="0" normalizeH="0" baseline="0" noProof="0" dirty="0">
                <a:ln>
                  <a:noFill/>
                </a:ln>
                <a:solidFill>
                  <a:prstClr val="black"/>
                </a:solidFill>
                <a:effectLst/>
                <a:uLnTx/>
                <a:uFillTx/>
                <a:latin typeface="Aptos" panose="02110004020202020204"/>
                <a:ea typeface="Aptos" panose="020B0004020202020204" pitchFamily="34" charset="0"/>
                <a:cs typeface="Times New Roman" panose="02020603050405020304" pitchFamily="18" charset="0"/>
              </a:rPr>
              <a:t>The SMA composites include all accounts that are managed according to Crescat’s precious metals or large cap SMA strategy over which it has full discretion.  Investment results shown are for taxable and tax-exempt accounts. Any possible tax liabilities incurred by the taxable accounts are not reflected in net performance. Performance results are time weighted and reflect the deduction of advisory fees, brokerage commissions, and other expenses that a client would have paid, and includes the reinvestment of dividends and other earnings.</a:t>
            </a:r>
          </a:p>
          <a:p>
            <a:pPr marL="0" marR="0" lvl="0" indent="0" algn="l" defTabSz="914400" rtl="0" eaLnBrk="1" fontAlgn="auto" latinLnBrk="0" hangingPunct="1">
              <a:lnSpc>
                <a:spcPct val="100000"/>
              </a:lnSpc>
              <a:spcBef>
                <a:spcPts val="0"/>
              </a:spcBef>
              <a:spcAft>
                <a:spcPts val="940"/>
              </a:spcAft>
              <a:buClrTx/>
              <a:buSzTx/>
              <a:buFontTx/>
              <a:buNone/>
              <a:tabLst/>
              <a:defRPr/>
            </a:pPr>
            <a:r>
              <a:rPr lang="en-US" sz="1450" kern="100" dirty="0">
                <a:solidFill>
                  <a:prstClr val="black"/>
                </a:solidFill>
                <a:latin typeface="Aptos" panose="02110004020202020204"/>
                <a:ea typeface="Aptos" panose="020B0004020202020204" pitchFamily="34" charset="0"/>
                <a:cs typeface="Times New Roman" panose="02020603050405020304" pitchFamily="18" charset="0"/>
              </a:rPr>
              <a:t>Important information including risk disclosures and investment terms glossary can be found on Crescat’s website (</a:t>
            </a:r>
            <a:r>
              <a:rPr lang="en-US" sz="1450" kern="100" dirty="0">
                <a:solidFill>
                  <a:prstClr val="black"/>
                </a:solidFill>
                <a:latin typeface="Aptos" panose="02110004020202020204"/>
                <a:ea typeface="Aptos" panose="020B0004020202020204" pitchFamily="34" charset="0"/>
                <a:cs typeface="Times New Roman" panose="02020603050405020304" pitchFamily="18" charset="0"/>
                <a:hlinkClick r:id="rId4"/>
              </a:rPr>
              <a:t>https://www.crescat.net/due-diligence/disclosures/</a:t>
            </a:r>
            <a:r>
              <a:rPr lang="en-US" sz="1450" kern="100" dirty="0">
                <a:solidFill>
                  <a:prstClr val="black"/>
                </a:solidFill>
                <a:latin typeface="Aptos" panose="02110004020202020204"/>
                <a:ea typeface="Aptos" panose="020B0004020202020204" pitchFamily="34" charset="0"/>
                <a:cs typeface="Times New Roman" panose="02020603050405020304" pitchFamily="18" charset="0"/>
              </a:rPr>
              <a:t>)</a:t>
            </a:r>
            <a:endParaRPr kumimoji="0" lang="en-US" sz="1450" b="0" i="0" u="none" strike="noStrike" kern="100" cap="none" spc="0" normalizeH="0" baseline="0" noProof="0" dirty="0">
              <a:ln>
                <a:noFill/>
              </a:ln>
              <a:solidFill>
                <a:prstClr val="black"/>
              </a:solidFill>
              <a:effectLst/>
              <a:uLnTx/>
              <a:uFillTx/>
              <a:latin typeface="Aptos" panose="02110004020202020204"/>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940"/>
              </a:spcAft>
              <a:buClrTx/>
              <a:buSzTx/>
              <a:buFontTx/>
              <a:buNone/>
              <a:tabLst/>
              <a:defRPr/>
            </a:pPr>
            <a:endParaRPr kumimoji="0" lang="en-US" sz="1400" i="0" u="none" strike="noStrike" kern="1200" cap="none" spc="0" normalizeH="0" baseline="0" noProof="0" dirty="0">
              <a:ln>
                <a:noFill/>
              </a:ln>
              <a:solidFill>
                <a:srgbClr val="222222"/>
              </a:solidFill>
              <a:effectLst/>
              <a:uLnTx/>
              <a:uFillTx/>
              <a:latin typeface="Aptos" panose="020B0004020202020204" pitchFamily="34" charset="0"/>
              <a:ea typeface="Times New Roman" panose="02020603050405020304"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63160-09C0-99C4-9FC2-C85F3125BE38}"/>
            </a:ext>
          </a:extLst>
        </p:cNvPr>
        <p:cNvGrpSpPr/>
        <p:nvPr/>
      </p:nvGrpSpPr>
      <p:grpSpPr>
        <a:xfrm>
          <a:off x="0" y="0"/>
          <a:ext cx="0" cy="0"/>
          <a:chOff x="0" y="0"/>
          <a:chExt cx="0" cy="0"/>
        </a:xfrm>
      </p:grpSpPr>
      <p:pic>
        <p:nvPicPr>
          <p:cNvPr id="6" name="object 3">
            <a:extLst>
              <a:ext uri="{FF2B5EF4-FFF2-40B4-BE49-F238E27FC236}">
                <a16:creationId xmlns:a16="http://schemas.microsoft.com/office/drawing/2014/main" id="{928C07F0-66E7-90C2-DBEE-07A0A4C4A4A1}"/>
              </a:ext>
            </a:extLst>
          </p:cNvPr>
          <p:cNvPicPr/>
          <p:nvPr/>
        </p:nvPicPr>
        <p:blipFill>
          <a:blip r:embed="rId2" cstate="print"/>
          <a:stretch>
            <a:fillRect/>
          </a:stretch>
        </p:blipFill>
        <p:spPr>
          <a:xfrm>
            <a:off x="-147416" y="-77343"/>
            <a:ext cx="20104100" cy="11384280"/>
          </a:xfrm>
          <a:prstGeom prst="rect">
            <a:avLst/>
          </a:prstGeom>
        </p:spPr>
      </p:pic>
      <p:sp>
        <p:nvSpPr>
          <p:cNvPr id="3" name="object 3">
            <a:extLst>
              <a:ext uri="{FF2B5EF4-FFF2-40B4-BE49-F238E27FC236}">
                <a16:creationId xmlns:a16="http://schemas.microsoft.com/office/drawing/2014/main" id="{39E63111-F91E-C74B-9B57-3D3BE1BE9164}"/>
              </a:ext>
            </a:extLst>
          </p:cNvPr>
          <p:cNvSpPr txBox="1">
            <a:spLocks noGrp="1"/>
          </p:cNvSpPr>
          <p:nvPr>
            <p:ph type="title"/>
          </p:nvPr>
        </p:nvSpPr>
        <p:spPr>
          <a:xfrm>
            <a:off x="7118943" y="68518"/>
            <a:ext cx="5571381" cy="325089"/>
          </a:xfrm>
          <a:prstGeom prst="rect">
            <a:avLst/>
          </a:prstGeom>
        </p:spPr>
        <p:txBody>
          <a:bodyPr vert="horz" wrap="square" lIns="0" tIns="17145" rIns="0" bIns="0" rtlCol="0">
            <a:spAutoFit/>
          </a:bodyPr>
          <a:lstStyle/>
          <a:p>
            <a:pPr marL="12700">
              <a:lnSpc>
                <a:spcPct val="100000"/>
              </a:lnSpc>
              <a:spcBef>
                <a:spcPts val="135"/>
              </a:spcBef>
            </a:pPr>
            <a:r>
              <a:rPr sz="2000" spc="-95" dirty="0">
                <a:latin typeface="Roboto" panose="02000000000000000000" pitchFamily="2" charset="0"/>
                <a:ea typeface="Roboto" panose="02000000000000000000" pitchFamily="2" charset="0"/>
              </a:rPr>
              <a:t>Important</a:t>
            </a:r>
            <a:r>
              <a:rPr sz="2000" spc="-375" dirty="0">
                <a:latin typeface="Roboto" panose="02000000000000000000" pitchFamily="2" charset="0"/>
                <a:ea typeface="Roboto" panose="02000000000000000000" pitchFamily="2" charset="0"/>
              </a:rPr>
              <a:t> </a:t>
            </a:r>
            <a:r>
              <a:rPr lang="en-US" sz="2000" spc="-375" dirty="0">
                <a:latin typeface="Roboto" panose="02000000000000000000" pitchFamily="2" charset="0"/>
                <a:ea typeface="Roboto" panose="02000000000000000000" pitchFamily="2" charset="0"/>
              </a:rPr>
              <a:t> </a:t>
            </a:r>
            <a:r>
              <a:rPr sz="2000" spc="55" dirty="0">
                <a:latin typeface="Roboto" panose="02000000000000000000" pitchFamily="2" charset="0"/>
                <a:ea typeface="Roboto" panose="02000000000000000000" pitchFamily="2" charset="0"/>
              </a:rPr>
              <a:t>Disclosures</a:t>
            </a:r>
          </a:p>
        </p:txBody>
      </p:sp>
      <p:sp>
        <p:nvSpPr>
          <p:cNvPr id="5" name="Slide Number Placeholder 4">
            <a:extLst>
              <a:ext uri="{FF2B5EF4-FFF2-40B4-BE49-F238E27FC236}">
                <a16:creationId xmlns:a16="http://schemas.microsoft.com/office/drawing/2014/main" id="{5A65C739-E77F-CDE4-D640-9ACFB8E3AEFB}"/>
              </a:ext>
            </a:extLst>
          </p:cNvPr>
          <p:cNvSpPr>
            <a:spLocks noGrp="1"/>
          </p:cNvSpPr>
          <p:nvPr>
            <p:ph type="sldNum" sz="quarter" idx="7"/>
          </p:nvPr>
        </p:nvSpPr>
        <p:spPr/>
        <p:txBody>
          <a:bodyPr/>
          <a:lstStyle/>
          <a:p>
            <a:pPr marL="38100">
              <a:lnSpc>
                <a:spcPts val="1735"/>
              </a:lnSpc>
            </a:pPr>
            <a:fld id="{81D60167-4931-47E6-BA6A-407CBD079E47}" type="slidenum">
              <a:rPr lang="en-US" spc="15" smtClean="0"/>
              <a:t>37</a:t>
            </a:fld>
            <a:endParaRPr lang="en-US" spc="15" dirty="0"/>
          </a:p>
        </p:txBody>
      </p:sp>
      <p:pic>
        <p:nvPicPr>
          <p:cNvPr id="10" name="object 6">
            <a:extLst>
              <a:ext uri="{FF2B5EF4-FFF2-40B4-BE49-F238E27FC236}">
                <a16:creationId xmlns:a16="http://schemas.microsoft.com/office/drawing/2014/main" id="{E8B169EB-D2E4-D107-86C4-CB48AA3E277B}"/>
              </a:ext>
            </a:extLst>
          </p:cNvPr>
          <p:cNvPicPr/>
          <p:nvPr/>
        </p:nvPicPr>
        <p:blipFill rotWithShape="1">
          <a:blip r:embed="rId3" cstate="print"/>
          <a:srcRect l="20132" r="12610" b="39148"/>
          <a:stretch/>
        </p:blipFill>
        <p:spPr>
          <a:xfrm>
            <a:off x="-45076" y="10267188"/>
            <a:ext cx="2438229" cy="814938"/>
          </a:xfrm>
          <a:prstGeom prst="rect">
            <a:avLst/>
          </a:prstGeom>
        </p:spPr>
      </p:pic>
      <p:sp>
        <p:nvSpPr>
          <p:cNvPr id="12" name="Crescat Capital Firm Presentation | June 2020…">
            <a:extLst>
              <a:ext uri="{FF2B5EF4-FFF2-40B4-BE49-F238E27FC236}">
                <a16:creationId xmlns:a16="http://schemas.microsoft.com/office/drawing/2014/main" id="{DAD57E1A-A7C6-4A41-633B-07499BCDB137}"/>
              </a:ext>
            </a:extLst>
          </p:cNvPr>
          <p:cNvSpPr txBox="1"/>
          <p:nvPr/>
        </p:nvSpPr>
        <p:spPr>
          <a:xfrm>
            <a:off x="15445019" y="10543165"/>
            <a:ext cx="4172955" cy="4145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884" tIns="41884" rIns="41884" bIns="41884" anchor="ctr">
            <a:spAutoFit/>
          </a:bodyPr>
          <a:lstStyle/>
          <a:p>
            <a:pPr defTabSz="753923">
              <a:defRPr sz="2600">
                <a:solidFill>
                  <a:srgbClr val="A38B2C"/>
                </a:solidFill>
                <a:latin typeface="Roboto"/>
                <a:ea typeface="Roboto"/>
                <a:cs typeface="Roboto"/>
                <a:sym typeface="Roboto"/>
              </a:defRPr>
            </a:pPr>
            <a:r>
              <a:rPr lang="en-US" sz="2144" dirty="0">
                <a:solidFill>
                  <a:schemeClr val="tx1">
                    <a:lumMod val="95000"/>
                    <a:lumOff val="5000"/>
                  </a:schemeClr>
                </a:solidFill>
              </a:rPr>
              <a:t>Crescat Firmwide Presentation</a:t>
            </a:r>
          </a:p>
        </p:txBody>
      </p:sp>
      <p:sp>
        <p:nvSpPr>
          <p:cNvPr id="8" name="TextBox 7">
            <a:extLst>
              <a:ext uri="{FF2B5EF4-FFF2-40B4-BE49-F238E27FC236}">
                <a16:creationId xmlns:a16="http://schemas.microsoft.com/office/drawing/2014/main" id="{FCDAB0C1-9B23-DAAA-FB40-02B67460C72A}"/>
              </a:ext>
            </a:extLst>
          </p:cNvPr>
          <p:cNvSpPr txBox="1"/>
          <p:nvPr/>
        </p:nvSpPr>
        <p:spPr>
          <a:xfrm>
            <a:off x="75105" y="430930"/>
            <a:ext cx="19953890" cy="8641468"/>
          </a:xfrm>
          <a:prstGeom prst="rect">
            <a:avLst/>
          </a:prstGeom>
          <a:noFill/>
        </p:spPr>
        <p:txBody>
          <a:bodyPr wrap="square">
            <a:spAutoFit/>
          </a:bodyPr>
          <a:lstStyle/>
          <a:p>
            <a:pPr marL="0" marR="0" algn="just">
              <a:spcBef>
                <a:spcPts val="0"/>
              </a:spcBef>
              <a:spcAft>
                <a:spcPts val="50"/>
              </a:spcAft>
            </a:pPr>
            <a:r>
              <a:rPr lang="en-US" sz="1600" b="1" dirty="0">
                <a:effectLst/>
                <a:latin typeface="Roboto" panose="02000000000000000000" pitchFamily="2" charset="0"/>
                <a:ea typeface="Roboto" panose="02000000000000000000" pitchFamily="2" charset="0"/>
                <a:cs typeface="Roboto" panose="02000000000000000000" pitchFamily="2" charset="0"/>
              </a:rPr>
              <a:t>Benchmarks</a:t>
            </a:r>
            <a:r>
              <a:rPr lang="en-US" sz="1600" b="1" dirty="0">
                <a:latin typeface="Roboto" panose="02000000000000000000" pitchFamily="2" charset="0"/>
                <a:ea typeface="Roboto" panose="02000000000000000000" pitchFamily="2" charset="0"/>
                <a:cs typeface="Roboto" panose="02000000000000000000" pitchFamily="2" charset="0"/>
              </a:rPr>
              <a:t> </a:t>
            </a:r>
          </a:p>
          <a:p>
            <a:pPr marL="0" marR="0" algn="just">
              <a:spcBef>
                <a:spcPts val="0"/>
              </a:spcBef>
              <a:spcAft>
                <a:spcPts val="50"/>
              </a:spcAft>
            </a:pPr>
            <a:r>
              <a:rPr lang="en-US" sz="1600" dirty="0">
                <a:effectLst/>
                <a:latin typeface="Roboto" panose="02000000000000000000" pitchFamily="2" charset="0"/>
                <a:ea typeface="Roboto" panose="02000000000000000000" pitchFamily="2" charset="0"/>
                <a:cs typeface="Roboto" panose="02000000000000000000" pitchFamily="2" charset="0"/>
              </a:rPr>
              <a:t>HFRX GLOBAL HEDGE FUND INDEX. The HFRX Global Hedge Fund Index represents a broad universe of hedge funds with the capability to trade a range of asset classes and investment strategies across the global securities markets. The index is weighted based on the distribution of assets in the global hedge fund industry. It is a tradeable index of actual hedge funds. It is a suitable benchmark for the </a:t>
            </a:r>
            <a:r>
              <a:rPr lang="en-US" sz="1600" dirty="0" err="1">
                <a:effectLst/>
                <a:latin typeface="Roboto" panose="02000000000000000000" pitchFamily="2" charset="0"/>
                <a:ea typeface="Roboto" panose="02000000000000000000" pitchFamily="2" charset="0"/>
                <a:cs typeface="Roboto" panose="02000000000000000000" pitchFamily="2" charset="0"/>
              </a:rPr>
              <a:t>Crescat</a:t>
            </a:r>
            <a:r>
              <a:rPr lang="en-US" sz="1600" dirty="0">
                <a:effectLst/>
                <a:latin typeface="Roboto" panose="02000000000000000000" pitchFamily="2" charset="0"/>
                <a:ea typeface="Roboto" panose="02000000000000000000" pitchFamily="2" charset="0"/>
                <a:cs typeface="Roboto" panose="02000000000000000000" pitchFamily="2" charset="0"/>
              </a:rPr>
              <a:t> Global Macro private fund which has also traded in multiple asset classes and applied a multi-disciplinary investment process since inception.</a:t>
            </a:r>
          </a:p>
          <a:p>
            <a:pPr marL="0" marR="0" algn="just">
              <a:spcBef>
                <a:spcPts val="0"/>
              </a:spcBef>
              <a:spcAft>
                <a:spcPts val="50"/>
              </a:spcAft>
            </a:pPr>
            <a:r>
              <a:rPr lang="en-US" sz="1600" dirty="0">
                <a:effectLst/>
                <a:latin typeface="Roboto" panose="02000000000000000000" pitchFamily="2" charset="0"/>
                <a:ea typeface="Roboto" panose="02000000000000000000" pitchFamily="2" charset="0"/>
                <a:cs typeface="Roboto" panose="02000000000000000000" pitchFamily="2" charset="0"/>
              </a:rPr>
              <a:t>HFRX EQUITY HEDGE INDEX. The HFRX Equity Hedge Index represents an investable index of hedge funds that trade both long and short in global equity securities. Managers of funds in the index employ a wide variety of investment processes. They may be broadly diversified or narrowly focused on specific sectors and can range broadly in terms of levels of net exposure, leverage employed, holding periods, concentrations of market capitalizations and valuation ranges of typical portfolios. It is a suitable benchmark for the </a:t>
            </a:r>
            <a:r>
              <a:rPr lang="en-US" sz="1600" dirty="0" err="1">
                <a:effectLst/>
                <a:latin typeface="Roboto" panose="02000000000000000000" pitchFamily="2" charset="0"/>
                <a:ea typeface="Roboto" panose="02000000000000000000" pitchFamily="2" charset="0"/>
                <a:cs typeface="Roboto" panose="02000000000000000000" pitchFamily="2" charset="0"/>
              </a:rPr>
              <a:t>Crescat</a:t>
            </a:r>
            <a:r>
              <a:rPr lang="en-US" sz="1600" dirty="0">
                <a:effectLst/>
                <a:latin typeface="Roboto" panose="02000000000000000000" pitchFamily="2" charset="0"/>
                <a:ea typeface="Roboto" panose="02000000000000000000" pitchFamily="2" charset="0"/>
                <a:cs typeface="Roboto" panose="02000000000000000000" pitchFamily="2" charset="0"/>
              </a:rPr>
              <a:t> Long/Short private fund, which has also been predominantly composed of long and short global equities since inception.</a:t>
            </a:r>
          </a:p>
          <a:p>
            <a:pPr marL="0" marR="0" algn="just">
              <a:spcBef>
                <a:spcPts val="0"/>
              </a:spcBef>
              <a:spcAft>
                <a:spcPts val="50"/>
              </a:spcAft>
            </a:pPr>
            <a:r>
              <a:rPr lang="en-US" sz="1600" dirty="0">
                <a:effectLst/>
                <a:latin typeface="Roboto" panose="02000000000000000000" pitchFamily="2" charset="0"/>
                <a:ea typeface="Roboto" panose="02000000000000000000" pitchFamily="2" charset="0"/>
                <a:cs typeface="Roboto" panose="02000000000000000000" pitchFamily="2" charset="0"/>
              </a:rPr>
              <a:t>PHILADELPHIA STOCK EXCHANGE GOLD AND SILVER INDEX. The Philadelphia Stock Exchange Gold and Silver Index is the longest running index of global precious metals mining stocks. It is a diversified, capitalization-weighted index of the leading companies involved in gold and silver mining. It is a suitable benchmark for the </a:t>
            </a:r>
            <a:r>
              <a:rPr lang="en-US" sz="1600" dirty="0" err="1">
                <a:effectLst/>
                <a:latin typeface="Roboto" panose="02000000000000000000" pitchFamily="2" charset="0"/>
                <a:ea typeface="Roboto" panose="02000000000000000000" pitchFamily="2" charset="0"/>
                <a:cs typeface="Roboto" panose="02000000000000000000" pitchFamily="2" charset="0"/>
              </a:rPr>
              <a:t>Crescat</a:t>
            </a:r>
            <a:r>
              <a:rPr lang="en-US" sz="1600" dirty="0">
                <a:effectLst/>
                <a:latin typeface="Roboto" panose="02000000000000000000" pitchFamily="2" charset="0"/>
                <a:ea typeface="Roboto" panose="02000000000000000000" pitchFamily="2" charset="0"/>
                <a:cs typeface="Roboto" panose="02000000000000000000" pitchFamily="2" charset="0"/>
              </a:rPr>
              <a:t> Precious Metals private fund and the </a:t>
            </a:r>
            <a:r>
              <a:rPr lang="en-US" sz="1600" dirty="0" err="1">
                <a:effectLst/>
                <a:latin typeface="Roboto" panose="02000000000000000000" pitchFamily="2" charset="0"/>
                <a:ea typeface="Roboto" panose="02000000000000000000" pitchFamily="2" charset="0"/>
                <a:cs typeface="Roboto" panose="02000000000000000000" pitchFamily="2" charset="0"/>
              </a:rPr>
              <a:t>Crescat</a:t>
            </a:r>
            <a:r>
              <a:rPr lang="en-US" sz="1600" dirty="0">
                <a:effectLst/>
                <a:latin typeface="Roboto" panose="02000000000000000000" pitchFamily="2" charset="0"/>
                <a:ea typeface="Roboto" panose="02000000000000000000" pitchFamily="2" charset="0"/>
                <a:cs typeface="Roboto" panose="02000000000000000000" pitchFamily="2" charset="0"/>
              </a:rPr>
              <a:t> Precious Metals SMA strategy, which have also been predominately composed of precious metals mining companies involved in gold and silver mining since inception.</a:t>
            </a:r>
          </a:p>
          <a:p>
            <a:pPr marL="0" marR="0" algn="just">
              <a:spcBef>
                <a:spcPts val="0"/>
              </a:spcBef>
              <a:spcAft>
                <a:spcPts val="50"/>
              </a:spcAft>
            </a:pPr>
            <a:r>
              <a:rPr lang="en-US" sz="1600" dirty="0">
                <a:effectLst/>
                <a:latin typeface="Roboto" panose="02000000000000000000" pitchFamily="2" charset="0"/>
                <a:ea typeface="Roboto" panose="02000000000000000000" pitchFamily="2" charset="0"/>
                <a:cs typeface="Roboto" panose="02000000000000000000" pitchFamily="2" charset="0"/>
              </a:rPr>
              <a:t>S&amp;P 500 INDEX. The S&amp;P 500 Index is perhaps the most followed stock market index. It is considered representative of the U.S. stock market at large. It is a market cap-weighted index of the 500 largest and most liquid companies listed on the NYSE and NASDAQ exchanges. While the companies are U.S. based, most of them have broad global operations. Therefore, the index is representative of the broad global economy. It is a suitable benchmark for the </a:t>
            </a:r>
            <a:r>
              <a:rPr lang="en-US" sz="1600" dirty="0" err="1">
                <a:effectLst/>
                <a:latin typeface="Roboto" panose="02000000000000000000" pitchFamily="2" charset="0"/>
                <a:ea typeface="Roboto" panose="02000000000000000000" pitchFamily="2" charset="0"/>
                <a:cs typeface="Roboto" panose="02000000000000000000" pitchFamily="2" charset="0"/>
              </a:rPr>
              <a:t>Crescat</a:t>
            </a:r>
            <a:r>
              <a:rPr lang="en-US" sz="1600" dirty="0">
                <a:effectLst/>
                <a:latin typeface="Roboto" panose="02000000000000000000" pitchFamily="2" charset="0"/>
                <a:ea typeface="Roboto" panose="02000000000000000000" pitchFamily="2" charset="0"/>
                <a:cs typeface="Roboto" panose="02000000000000000000" pitchFamily="2" charset="0"/>
              </a:rPr>
              <a:t> Global Macro and </a:t>
            </a:r>
            <a:r>
              <a:rPr lang="en-US" sz="1600" dirty="0" err="1">
                <a:effectLst/>
                <a:latin typeface="Roboto" panose="02000000000000000000" pitchFamily="2" charset="0"/>
                <a:ea typeface="Roboto" panose="02000000000000000000" pitchFamily="2" charset="0"/>
                <a:cs typeface="Roboto" panose="02000000000000000000" pitchFamily="2" charset="0"/>
              </a:rPr>
              <a:t>Crescat</a:t>
            </a:r>
            <a:r>
              <a:rPr lang="en-US" sz="1600" dirty="0">
                <a:effectLst/>
                <a:latin typeface="Roboto" panose="02000000000000000000" pitchFamily="2" charset="0"/>
                <a:ea typeface="Roboto" panose="02000000000000000000" pitchFamily="2" charset="0"/>
                <a:cs typeface="Roboto" panose="02000000000000000000" pitchFamily="2" charset="0"/>
              </a:rPr>
              <a:t> Long/Short private funds, and the Large Cap and Precious Metals SMA strategies, which have also traded extensively in large, highly liquid global equities through U.S.-listed securities, and in companies </a:t>
            </a:r>
            <a:r>
              <a:rPr lang="en-US" sz="1600" dirty="0" err="1">
                <a:effectLst/>
                <a:latin typeface="Roboto" panose="02000000000000000000" pitchFamily="2" charset="0"/>
                <a:ea typeface="Roboto" panose="02000000000000000000" pitchFamily="2" charset="0"/>
                <a:cs typeface="Roboto" panose="02000000000000000000" pitchFamily="2" charset="0"/>
              </a:rPr>
              <a:t>Crescat</a:t>
            </a:r>
            <a:r>
              <a:rPr lang="en-US" sz="1600" dirty="0">
                <a:effectLst/>
                <a:latin typeface="Roboto" panose="02000000000000000000" pitchFamily="2" charset="0"/>
                <a:ea typeface="Roboto" panose="02000000000000000000" pitchFamily="2" charset="0"/>
                <a:cs typeface="Roboto" panose="02000000000000000000" pitchFamily="2" charset="0"/>
              </a:rPr>
              <a:t> believes are on track to achieve that status. The S&amp;P 500 Index is also used as a supplemental benchmark for the </a:t>
            </a:r>
            <a:r>
              <a:rPr lang="en-US" sz="1600" dirty="0" err="1">
                <a:effectLst/>
                <a:latin typeface="Roboto" panose="02000000000000000000" pitchFamily="2" charset="0"/>
                <a:ea typeface="Roboto" panose="02000000000000000000" pitchFamily="2" charset="0"/>
                <a:cs typeface="Roboto" panose="02000000000000000000" pitchFamily="2" charset="0"/>
              </a:rPr>
              <a:t>Crescat</a:t>
            </a:r>
            <a:r>
              <a:rPr lang="en-US" sz="1600" dirty="0">
                <a:effectLst/>
                <a:latin typeface="Roboto" panose="02000000000000000000" pitchFamily="2" charset="0"/>
                <a:ea typeface="Roboto" panose="02000000000000000000" pitchFamily="2" charset="0"/>
                <a:cs typeface="Roboto" panose="02000000000000000000" pitchFamily="2" charset="0"/>
              </a:rPr>
              <a:t> Precious Metals private fund and Precious Metals SMA strategy because one of the long-term goals of the precious metals strategy is low correlation to the S&amp;P 500.</a:t>
            </a:r>
          </a:p>
          <a:p>
            <a:pPr marL="0" marR="0" algn="just">
              <a:spcBef>
                <a:spcPts val="0"/>
              </a:spcBef>
              <a:spcAft>
                <a:spcPts val="50"/>
              </a:spcAft>
            </a:pPr>
            <a:r>
              <a:rPr lang="en-US" sz="1600" dirty="0">
                <a:effectLst/>
                <a:latin typeface="Roboto" panose="02000000000000000000" pitchFamily="2" charset="0"/>
                <a:ea typeface="Roboto" panose="02000000000000000000" pitchFamily="2" charset="0"/>
                <a:cs typeface="Roboto" panose="02000000000000000000" pitchFamily="2" charset="0"/>
              </a:rPr>
              <a:t>References to indices, benchmarks or other measures of relative market performance over a specified period of time are provided for your information only. Reference to an index does not imply that the fund or separately managed account will achieve returns, volatility or other results similar to that index. The composition of an index may not reflect the manner in which a portfolio is constructed in relation to expected or achieved returns, portfolio guidelines, restrictions, sectors, correlations, concentrations, volatility or tracking.</a:t>
            </a:r>
          </a:p>
          <a:p>
            <a:pPr marL="0" marR="0" algn="just">
              <a:spcBef>
                <a:spcPts val="0"/>
              </a:spcBef>
              <a:spcAft>
                <a:spcPts val="50"/>
              </a:spcAft>
            </a:pPr>
            <a:endParaRPr lang="en-US" sz="1600" dirty="0">
              <a:latin typeface="Roboto" panose="02000000000000000000" pitchFamily="2" charset="0"/>
              <a:ea typeface="Roboto" panose="02000000000000000000" pitchFamily="2" charset="0"/>
              <a:cs typeface="Roboto" panose="02000000000000000000" pitchFamily="2" charset="0"/>
            </a:endParaRPr>
          </a:p>
          <a:p>
            <a:pPr marL="0" marR="0" algn="just">
              <a:lnSpc>
                <a:spcPct val="107000"/>
              </a:lnSpc>
              <a:spcBef>
                <a:spcPts val="0"/>
              </a:spcBef>
              <a:spcAft>
                <a:spcPts val="1920"/>
              </a:spcAft>
            </a:pPr>
            <a:r>
              <a:rPr lang="en-US" sz="1600" b="1" dirty="0">
                <a:effectLst/>
                <a:latin typeface="Roboto" panose="02000000000000000000" pitchFamily="2" charset="0"/>
                <a:ea typeface="Roboto" panose="02000000000000000000" pitchFamily="2" charset="0"/>
                <a:cs typeface="Roboto" panose="02000000000000000000" pitchFamily="2" charset="0"/>
              </a:rPr>
              <a:t>Separately Managed Account (SMA) disclosures:</a:t>
            </a:r>
            <a:r>
              <a:rPr lang="en-US" sz="1600" dirty="0">
                <a:effectLst/>
                <a:latin typeface="Roboto" panose="02000000000000000000" pitchFamily="2" charset="0"/>
                <a:ea typeface="Roboto" panose="02000000000000000000" pitchFamily="2" charset="0"/>
                <a:cs typeface="Roboto" panose="02000000000000000000" pitchFamily="2" charset="0"/>
              </a:rPr>
              <a:t> The </a:t>
            </a:r>
            <a:r>
              <a:rPr lang="en-US" sz="1600" dirty="0" err="1">
                <a:effectLst/>
                <a:latin typeface="Roboto" panose="02000000000000000000" pitchFamily="2" charset="0"/>
                <a:ea typeface="Roboto" panose="02000000000000000000" pitchFamily="2" charset="0"/>
                <a:cs typeface="Roboto" panose="02000000000000000000" pitchFamily="2" charset="0"/>
              </a:rPr>
              <a:t>Crescat</a:t>
            </a:r>
            <a:r>
              <a:rPr lang="en-US" sz="1600" dirty="0">
                <a:effectLst/>
                <a:latin typeface="Roboto" panose="02000000000000000000" pitchFamily="2" charset="0"/>
                <a:ea typeface="Roboto" panose="02000000000000000000" pitchFamily="2" charset="0"/>
                <a:cs typeface="Roboto" panose="02000000000000000000" pitchFamily="2" charset="0"/>
              </a:rPr>
              <a:t> Large Cap Composite and </a:t>
            </a:r>
            <a:r>
              <a:rPr lang="en-US" sz="1600" dirty="0" err="1">
                <a:effectLst/>
                <a:latin typeface="Roboto" panose="02000000000000000000" pitchFamily="2" charset="0"/>
                <a:ea typeface="Roboto" panose="02000000000000000000" pitchFamily="2" charset="0"/>
                <a:cs typeface="Roboto" panose="02000000000000000000" pitchFamily="2" charset="0"/>
              </a:rPr>
              <a:t>Crescat</a:t>
            </a:r>
            <a:r>
              <a:rPr lang="en-US" sz="1600" dirty="0">
                <a:effectLst/>
                <a:latin typeface="Roboto" panose="02000000000000000000" pitchFamily="2" charset="0"/>
                <a:ea typeface="Roboto" panose="02000000000000000000" pitchFamily="2" charset="0"/>
                <a:cs typeface="Roboto" panose="02000000000000000000" pitchFamily="2" charset="0"/>
              </a:rPr>
              <a:t> Precious Metals Composite include all accounts that are managed according to those respective strategies over which the manager has full discretion. SMA composite performance results are time-weighted net of all investment management fees and trading costs including commissions and non-recoverable withholding taxes. Investment management fees are described in CPM’s Form ADV 2A. The manager for the</a:t>
            </a:r>
            <a:r>
              <a:rPr lang="en-US" sz="1600" b="1" dirty="0">
                <a:effectLst/>
                <a:latin typeface="Roboto" panose="02000000000000000000" pitchFamily="2" charset="0"/>
                <a:ea typeface="Roboto" panose="02000000000000000000" pitchFamily="2" charset="0"/>
                <a:cs typeface="Roboto" panose="02000000000000000000" pitchFamily="2" charset="0"/>
              </a:rPr>
              <a:t> </a:t>
            </a:r>
            <a:r>
              <a:rPr lang="en-US" sz="1600" b="1" dirty="0" err="1">
                <a:effectLst/>
                <a:latin typeface="Roboto" panose="02000000000000000000" pitchFamily="2" charset="0"/>
                <a:ea typeface="Roboto" panose="02000000000000000000" pitchFamily="2" charset="0"/>
                <a:cs typeface="Roboto" panose="02000000000000000000" pitchFamily="2" charset="0"/>
              </a:rPr>
              <a:t>Crescat</a:t>
            </a:r>
            <a:r>
              <a:rPr lang="en-US" sz="1600" b="1" dirty="0">
                <a:effectLst/>
                <a:latin typeface="Roboto" panose="02000000000000000000" pitchFamily="2" charset="0"/>
                <a:ea typeface="Roboto" panose="02000000000000000000" pitchFamily="2" charset="0"/>
                <a:cs typeface="Roboto" panose="02000000000000000000" pitchFamily="2" charset="0"/>
              </a:rPr>
              <a:t> Large Cap </a:t>
            </a:r>
            <a:r>
              <a:rPr lang="en-US" sz="1600" dirty="0">
                <a:effectLst/>
                <a:latin typeface="Roboto" panose="02000000000000000000" pitchFamily="2" charset="0"/>
                <a:ea typeface="Roboto" panose="02000000000000000000" pitchFamily="2" charset="0"/>
                <a:cs typeface="Roboto" panose="02000000000000000000" pitchFamily="2" charset="0"/>
              </a:rPr>
              <a:t>strategy invests predominantly in equities of the top 1,000 U.S. listed stocks weighted by market capitalization.  The manager for the</a:t>
            </a:r>
            <a:r>
              <a:rPr lang="en-US" sz="1600" b="1" dirty="0">
                <a:effectLst/>
                <a:latin typeface="Roboto" panose="02000000000000000000" pitchFamily="2" charset="0"/>
                <a:ea typeface="Roboto" panose="02000000000000000000" pitchFamily="2" charset="0"/>
                <a:cs typeface="Roboto" panose="02000000000000000000" pitchFamily="2" charset="0"/>
              </a:rPr>
              <a:t> </a:t>
            </a:r>
            <a:r>
              <a:rPr lang="en-US" sz="1600" b="1" dirty="0" err="1">
                <a:effectLst/>
                <a:latin typeface="Roboto" panose="02000000000000000000" pitchFamily="2" charset="0"/>
                <a:ea typeface="Roboto" panose="02000000000000000000" pitchFamily="2" charset="0"/>
                <a:cs typeface="Roboto" panose="02000000000000000000" pitchFamily="2" charset="0"/>
              </a:rPr>
              <a:t>Crescat</a:t>
            </a:r>
            <a:r>
              <a:rPr lang="en-US" sz="1600" b="1" dirty="0">
                <a:effectLst/>
                <a:latin typeface="Roboto" panose="02000000000000000000" pitchFamily="2" charset="0"/>
                <a:ea typeface="Roboto" panose="02000000000000000000" pitchFamily="2" charset="0"/>
                <a:cs typeface="Roboto" panose="02000000000000000000" pitchFamily="2" charset="0"/>
              </a:rPr>
              <a:t> Precious Metals </a:t>
            </a:r>
            <a:r>
              <a:rPr lang="en-US" sz="1600" dirty="0">
                <a:effectLst/>
                <a:latin typeface="Roboto" panose="02000000000000000000" pitchFamily="2" charset="0"/>
                <a:ea typeface="Roboto" panose="02000000000000000000" pitchFamily="2" charset="0"/>
                <a:cs typeface="Roboto" panose="02000000000000000000" pitchFamily="2" charset="0"/>
              </a:rPr>
              <a:t>strategy invests predominantly in a global all-cap universe of precious metals mining stocks.</a:t>
            </a:r>
          </a:p>
          <a:p>
            <a:pPr marL="0" marR="0" algn="just">
              <a:lnSpc>
                <a:spcPct val="107000"/>
              </a:lnSpc>
              <a:spcBef>
                <a:spcPts val="0"/>
              </a:spcBef>
              <a:spcAft>
                <a:spcPts val="800"/>
              </a:spcAft>
            </a:pPr>
            <a:r>
              <a:rPr lang="en-US" sz="1600" b="1" dirty="0">
                <a:effectLst/>
                <a:latin typeface="Roboto" panose="02000000000000000000" pitchFamily="2" charset="0"/>
                <a:ea typeface="Roboto" panose="02000000000000000000" pitchFamily="2" charset="0"/>
                <a:cs typeface="Roboto" panose="02000000000000000000" pitchFamily="2" charset="0"/>
              </a:rPr>
              <a:t>Hedge Fund disclosures</a:t>
            </a:r>
            <a:r>
              <a:rPr lang="en-US" sz="1600" dirty="0">
                <a:effectLst/>
                <a:latin typeface="Roboto" panose="02000000000000000000" pitchFamily="2" charset="0"/>
                <a:ea typeface="Roboto" panose="02000000000000000000" pitchFamily="2" charset="0"/>
                <a:cs typeface="Roboto" panose="02000000000000000000" pitchFamily="2" charset="0"/>
              </a:rPr>
              <a:t>: Only accredited investors and qualified clients will be admitted as limited partners to a CPM hedge fund. For natural persons, investors must meet SEC requirements including minimum annual income or net worth thresholds. CPM’s hedge funds are being offered in reliance on an exemption from the registration requirements of the Securities Act of 1933 and are not required to comply with specific disclosure requirements that apply to registration under the Securities Act. The SEC has not passed upon the merits of or given its approval to CPM’s hedge funds, the terms of the offering, or the accuracy or completeness of any offering materials. A registration statement has not been filed for any CPM hedge fund with the SEC. Limited partner interests in the CPM hedge funds are subject to legal restrictions on transfer and resale. Investors should not assume they will be able to resell their securities. Investing in securities involves risk. Investors should be able to bear the loss of their investment. Investments in CPM’s hedge funds are not subject to the protections of the Investment Company Act of 1940. See the private offering memorandum for each CPM hedge fund for complete information and risk factors.</a:t>
            </a:r>
          </a:p>
          <a:p>
            <a:pPr marL="0" marR="0" lvl="0" indent="0" algn="l" defTabSz="914400" rtl="0" eaLnBrk="1" fontAlgn="auto" latinLnBrk="0" hangingPunct="1">
              <a:lnSpc>
                <a:spcPct val="100000"/>
              </a:lnSpc>
              <a:spcBef>
                <a:spcPts val="0"/>
              </a:spcBef>
              <a:spcAft>
                <a:spcPts val="940"/>
              </a:spcAft>
              <a:buClrTx/>
              <a:buSzTx/>
              <a:buFontTx/>
              <a:buNone/>
              <a:tabLst/>
              <a:defRPr/>
            </a:pPr>
            <a:r>
              <a:rPr lang="en-US" sz="1450" kern="100" dirty="0">
                <a:solidFill>
                  <a:prstClr val="black"/>
                </a:solidFill>
                <a:latin typeface="Aptos" panose="02110004020202020204"/>
                <a:ea typeface="Aptos" panose="020B0004020202020204" pitchFamily="34" charset="0"/>
                <a:cs typeface="Times New Roman" panose="02020603050405020304" pitchFamily="18" charset="0"/>
              </a:rPr>
              <a:t>Important information including risk disclosures and investment terms glossary can be found on Crescat’s website (</a:t>
            </a:r>
            <a:r>
              <a:rPr lang="en-US" sz="1450" kern="100" dirty="0">
                <a:solidFill>
                  <a:prstClr val="black"/>
                </a:solidFill>
                <a:latin typeface="Aptos" panose="02110004020202020204"/>
                <a:ea typeface="Aptos" panose="020B0004020202020204" pitchFamily="34" charset="0"/>
                <a:cs typeface="Times New Roman" panose="02020603050405020304" pitchFamily="18" charset="0"/>
                <a:hlinkClick r:id="rId4"/>
              </a:rPr>
              <a:t>https://www.crescat.net/due-diligence/disclosures/</a:t>
            </a:r>
            <a:r>
              <a:rPr lang="en-US" sz="1450" kern="100" dirty="0">
                <a:solidFill>
                  <a:prstClr val="black"/>
                </a:solidFill>
                <a:latin typeface="Aptos" panose="02110004020202020204"/>
                <a:ea typeface="Aptos" panose="020B0004020202020204" pitchFamily="34" charset="0"/>
                <a:cs typeface="Times New Roman" panose="02020603050405020304" pitchFamily="18" charset="0"/>
              </a:rPr>
              <a:t>)</a:t>
            </a:r>
            <a:endParaRPr kumimoji="0" lang="en-US" sz="1450" b="0" i="0" u="none" strike="noStrike" kern="100" cap="none" spc="0" normalizeH="0" baseline="0" noProof="0" dirty="0">
              <a:ln>
                <a:noFill/>
              </a:ln>
              <a:solidFill>
                <a:prstClr val="black"/>
              </a:solidFill>
              <a:effectLst/>
              <a:uLnTx/>
              <a:uFillTx/>
              <a:latin typeface="Aptos" panose="02110004020202020204"/>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940"/>
              </a:spcAft>
              <a:buClrTx/>
              <a:buSzTx/>
              <a:buFontTx/>
              <a:buNone/>
              <a:tabLst/>
              <a:defRPr/>
            </a:pPr>
            <a:endParaRPr kumimoji="0" lang="en-US" sz="1400" i="0" u="none" strike="noStrike" kern="1200" cap="none" spc="0" normalizeH="0" baseline="0" noProof="0" dirty="0">
              <a:ln>
                <a:noFill/>
              </a:ln>
              <a:solidFill>
                <a:srgbClr val="222222"/>
              </a:solidFill>
              <a:effectLst/>
              <a:uLnTx/>
              <a:uFillTx/>
              <a:latin typeface="Aptos" panose="020B0004020202020204" pitchFamily="34" charset="0"/>
              <a:ea typeface="Times New Roman" panose="02020603050405020304" pitchFamily="18" charset="0"/>
            </a:endParaRPr>
          </a:p>
        </p:txBody>
      </p:sp>
    </p:spTree>
    <p:extLst>
      <p:ext uri="{BB962C8B-B14F-4D97-AF65-F5344CB8AC3E}">
        <p14:creationId xmlns:p14="http://schemas.microsoft.com/office/powerpoint/2010/main" val="610083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ject 3">
            <a:extLst>
              <a:ext uri="{FF2B5EF4-FFF2-40B4-BE49-F238E27FC236}">
                <a16:creationId xmlns:a16="http://schemas.microsoft.com/office/drawing/2014/main" id="{26F55880-F700-4699-A298-EE4E15F339CA}"/>
              </a:ext>
            </a:extLst>
          </p:cNvPr>
          <p:cNvPicPr/>
          <p:nvPr/>
        </p:nvPicPr>
        <p:blipFill>
          <a:blip r:embed="rId2" cstate="print"/>
          <a:stretch>
            <a:fillRect/>
          </a:stretch>
        </p:blipFill>
        <p:spPr>
          <a:xfrm flipH="1">
            <a:off x="0" y="38100"/>
            <a:ext cx="20104096" cy="11271250"/>
          </a:xfrm>
          <a:prstGeom prst="rect">
            <a:avLst/>
          </a:prstGeom>
        </p:spPr>
      </p:pic>
      <p:sp>
        <p:nvSpPr>
          <p:cNvPr id="4" name="object 4"/>
          <p:cNvSpPr txBox="1">
            <a:spLocks noGrp="1"/>
          </p:cNvSpPr>
          <p:nvPr>
            <p:ph type="title"/>
          </p:nvPr>
        </p:nvSpPr>
        <p:spPr>
          <a:xfrm>
            <a:off x="374650" y="331430"/>
            <a:ext cx="14217305" cy="709810"/>
          </a:xfrm>
          <a:prstGeom prst="rect">
            <a:avLst/>
          </a:prstGeom>
        </p:spPr>
        <p:txBody>
          <a:bodyPr vert="horz" wrap="square" lIns="0" tIns="17145" rIns="0" bIns="0" rtlCol="0">
            <a:spAutoFit/>
          </a:bodyPr>
          <a:lstStyle/>
          <a:p>
            <a:pPr marL="12700">
              <a:lnSpc>
                <a:spcPct val="100000"/>
              </a:lnSpc>
              <a:spcBef>
                <a:spcPts val="135"/>
              </a:spcBef>
            </a:pPr>
            <a:r>
              <a:rPr lang="en-US" sz="4500" spc="-130" dirty="0">
                <a:latin typeface="Roboto" panose="02000000000000000000" pitchFamily="2" charset="0"/>
                <a:ea typeface="Roboto" panose="02000000000000000000" pitchFamily="2" charset="0"/>
              </a:rPr>
              <a:t>The Lifecycle of a Gold Mine</a:t>
            </a:r>
            <a:endParaRPr lang="en-US" sz="4500" spc="-140" dirty="0">
              <a:latin typeface="Roboto" panose="02000000000000000000" pitchFamily="2" charset="0"/>
              <a:ea typeface="Roboto" panose="02000000000000000000" pitchFamily="2" charset="0"/>
            </a:endParaRPr>
          </a:p>
        </p:txBody>
      </p:sp>
      <p:sp>
        <p:nvSpPr>
          <p:cNvPr id="2" name="Slide Number Placeholder 1">
            <a:extLst>
              <a:ext uri="{FF2B5EF4-FFF2-40B4-BE49-F238E27FC236}">
                <a16:creationId xmlns:a16="http://schemas.microsoft.com/office/drawing/2014/main" id="{163B38EB-3E04-49B9-A40B-762C4B32E816}"/>
              </a:ext>
            </a:extLst>
          </p:cNvPr>
          <p:cNvSpPr>
            <a:spLocks noGrp="1"/>
          </p:cNvSpPr>
          <p:nvPr>
            <p:ph type="sldNum" sz="quarter" idx="7"/>
          </p:nvPr>
        </p:nvSpPr>
        <p:spPr/>
        <p:txBody>
          <a:bodyPr/>
          <a:lstStyle/>
          <a:p>
            <a:pPr marL="38100" marR="0" lvl="0" indent="0" algn="l" defTabSz="914400" rtl="0" eaLnBrk="1" fontAlgn="auto" latinLnBrk="0" hangingPunct="1">
              <a:lnSpc>
                <a:spcPts val="1735"/>
              </a:lnSpc>
              <a:spcBef>
                <a:spcPts val="0"/>
              </a:spcBef>
              <a:spcAft>
                <a:spcPts val="0"/>
              </a:spcAft>
              <a:buClrTx/>
              <a:buSzTx/>
              <a:buFontTx/>
              <a:buNone/>
              <a:tabLst/>
              <a:defRPr/>
            </a:pPr>
            <a:fld id="{81D60167-4931-47E6-BA6A-407CBD079E47}" type="slidenum">
              <a:rPr kumimoji="0" lang="en-US" sz="1450" b="0" i="0" u="none" strike="noStrike" kern="1200" cap="none" spc="15" normalizeH="0" baseline="0" noProof="0" smtClean="0">
                <a:ln>
                  <a:noFill/>
                </a:ln>
                <a:solidFill>
                  <a:prstClr val="black"/>
                </a:solidFill>
                <a:effectLst/>
                <a:uLnTx/>
                <a:uFillTx/>
                <a:latin typeface="Arial"/>
                <a:ea typeface="+mn-ea"/>
                <a:cs typeface="Arial"/>
              </a:rPr>
              <a:pPr marL="38100" marR="0" lvl="0" indent="0" algn="l" defTabSz="914400" rtl="0" eaLnBrk="1" fontAlgn="auto" latinLnBrk="0" hangingPunct="1">
                <a:lnSpc>
                  <a:spcPts val="1735"/>
                </a:lnSpc>
                <a:spcBef>
                  <a:spcPts val="0"/>
                </a:spcBef>
                <a:spcAft>
                  <a:spcPts val="0"/>
                </a:spcAft>
                <a:buClrTx/>
                <a:buSzTx/>
                <a:buFontTx/>
                <a:buNone/>
                <a:tabLst/>
                <a:defRPr/>
              </a:pPr>
              <a:t>4</a:t>
            </a:fld>
            <a:endParaRPr kumimoji="0" lang="en-US" sz="1450" b="0" i="0" u="none" strike="noStrike" kern="1200" cap="none" spc="15" normalizeH="0" baseline="0" noProof="0" dirty="0">
              <a:ln>
                <a:noFill/>
              </a:ln>
              <a:solidFill>
                <a:prstClr val="black"/>
              </a:solidFill>
              <a:effectLst/>
              <a:uLnTx/>
              <a:uFillTx/>
              <a:latin typeface="Arial"/>
              <a:ea typeface="+mn-ea"/>
              <a:cs typeface="Arial"/>
            </a:endParaRPr>
          </a:p>
        </p:txBody>
      </p:sp>
      <p:pic>
        <p:nvPicPr>
          <p:cNvPr id="12" name="object 6">
            <a:extLst>
              <a:ext uri="{FF2B5EF4-FFF2-40B4-BE49-F238E27FC236}">
                <a16:creationId xmlns:a16="http://schemas.microsoft.com/office/drawing/2014/main" id="{52E326ED-5997-EC48-BDDF-6AC7F4FD65F4}"/>
              </a:ext>
            </a:extLst>
          </p:cNvPr>
          <p:cNvPicPr/>
          <p:nvPr/>
        </p:nvPicPr>
        <p:blipFill rotWithShape="1">
          <a:blip r:embed="rId3" cstate="print"/>
          <a:srcRect l="20132" r="12610" b="39148"/>
          <a:stretch/>
        </p:blipFill>
        <p:spPr>
          <a:xfrm>
            <a:off x="-45076" y="10267188"/>
            <a:ext cx="2438229" cy="814938"/>
          </a:xfrm>
          <a:prstGeom prst="rect">
            <a:avLst/>
          </a:prstGeom>
        </p:spPr>
      </p:pic>
      <p:sp>
        <p:nvSpPr>
          <p:cNvPr id="18" name="Crescat Capital Firm Presentation | June 2020…">
            <a:extLst>
              <a:ext uri="{FF2B5EF4-FFF2-40B4-BE49-F238E27FC236}">
                <a16:creationId xmlns:a16="http://schemas.microsoft.com/office/drawing/2014/main" id="{DBB6C63C-D7E1-6C47-8D30-79877F0B3436}"/>
              </a:ext>
            </a:extLst>
          </p:cNvPr>
          <p:cNvSpPr txBox="1"/>
          <p:nvPr/>
        </p:nvSpPr>
        <p:spPr>
          <a:xfrm>
            <a:off x="15445019" y="10543165"/>
            <a:ext cx="4172955" cy="4145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884" tIns="41884" rIns="41884" bIns="41884" anchor="ctr">
            <a:spAutoFit/>
          </a:bodyPr>
          <a:lstStyle/>
          <a:p>
            <a:pPr defTabSz="753923">
              <a:defRPr sz="2600">
                <a:solidFill>
                  <a:srgbClr val="A38B2C"/>
                </a:solidFill>
                <a:latin typeface="Roboto"/>
                <a:ea typeface="Roboto"/>
                <a:cs typeface="Roboto"/>
                <a:sym typeface="Roboto"/>
              </a:defRPr>
            </a:pPr>
            <a:r>
              <a:rPr lang="en-US" sz="2144" dirty="0">
                <a:solidFill>
                  <a:schemeClr val="tx1">
                    <a:lumMod val="95000"/>
                    <a:lumOff val="5000"/>
                  </a:schemeClr>
                </a:solidFill>
              </a:rPr>
              <a:t>Precious Metals Presentation</a:t>
            </a:r>
          </a:p>
        </p:txBody>
      </p:sp>
      <p:sp>
        <p:nvSpPr>
          <p:cNvPr id="29" name="Rectangle">
            <a:extLst>
              <a:ext uri="{FF2B5EF4-FFF2-40B4-BE49-F238E27FC236}">
                <a16:creationId xmlns:a16="http://schemas.microsoft.com/office/drawing/2014/main" id="{BD1B22B9-47C6-4F48-AB1B-250C2F76D978}"/>
              </a:ext>
            </a:extLst>
          </p:cNvPr>
          <p:cNvSpPr/>
          <p:nvPr/>
        </p:nvSpPr>
        <p:spPr>
          <a:xfrm>
            <a:off x="374649" y="1144895"/>
            <a:ext cx="1298742" cy="34361"/>
          </a:xfrm>
          <a:prstGeom prst="rect">
            <a:avLst/>
          </a:prstGeom>
          <a:solidFill>
            <a:srgbClr val="A38B2C"/>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pic>
        <p:nvPicPr>
          <p:cNvPr id="5" name="Picture 4">
            <a:extLst>
              <a:ext uri="{FF2B5EF4-FFF2-40B4-BE49-F238E27FC236}">
                <a16:creationId xmlns:a16="http://schemas.microsoft.com/office/drawing/2014/main" id="{4E95A9D1-ACFB-4DF0-AFB6-B95031E865A1}"/>
              </a:ext>
            </a:extLst>
          </p:cNvPr>
          <p:cNvPicPr>
            <a:picLocks noChangeAspect="1"/>
          </p:cNvPicPr>
          <p:nvPr/>
        </p:nvPicPr>
        <p:blipFill>
          <a:blip r:embed="rId4"/>
          <a:stretch>
            <a:fillRect/>
          </a:stretch>
        </p:blipFill>
        <p:spPr>
          <a:xfrm>
            <a:off x="3543823" y="1442044"/>
            <a:ext cx="12721621" cy="8513263"/>
          </a:xfrm>
          <a:prstGeom prst="rect">
            <a:avLst/>
          </a:prstGeom>
        </p:spPr>
      </p:pic>
    </p:spTree>
    <p:extLst>
      <p:ext uri="{BB962C8B-B14F-4D97-AF65-F5344CB8AC3E}">
        <p14:creationId xmlns:p14="http://schemas.microsoft.com/office/powerpoint/2010/main" val="2316095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ject 3">
            <a:extLst>
              <a:ext uri="{FF2B5EF4-FFF2-40B4-BE49-F238E27FC236}">
                <a16:creationId xmlns:a16="http://schemas.microsoft.com/office/drawing/2014/main" id="{6EF95C73-4F8F-46A2-A1D6-EA1EFC0113D7}"/>
              </a:ext>
            </a:extLst>
          </p:cNvPr>
          <p:cNvPicPr/>
          <p:nvPr/>
        </p:nvPicPr>
        <p:blipFill>
          <a:blip r:embed="rId3" cstate="print"/>
          <a:stretch>
            <a:fillRect/>
          </a:stretch>
        </p:blipFill>
        <p:spPr>
          <a:xfrm>
            <a:off x="-34254" y="-36122"/>
            <a:ext cx="20104100" cy="11381594"/>
          </a:xfrm>
          <a:prstGeom prst="rect">
            <a:avLst/>
          </a:prstGeom>
        </p:spPr>
      </p:pic>
      <p:sp>
        <p:nvSpPr>
          <p:cNvPr id="4" name="Slide Number Placeholder 3">
            <a:extLst>
              <a:ext uri="{FF2B5EF4-FFF2-40B4-BE49-F238E27FC236}">
                <a16:creationId xmlns:a16="http://schemas.microsoft.com/office/drawing/2014/main" id="{A275718C-D0A6-4800-8C28-0672EB00C921}"/>
              </a:ext>
            </a:extLst>
          </p:cNvPr>
          <p:cNvSpPr>
            <a:spLocks noGrp="1"/>
          </p:cNvSpPr>
          <p:nvPr>
            <p:ph type="sldNum" sz="quarter" idx="7"/>
          </p:nvPr>
        </p:nvSpPr>
        <p:spPr/>
        <p:txBody>
          <a:bodyPr/>
          <a:lstStyle/>
          <a:p>
            <a:pPr marL="38100">
              <a:lnSpc>
                <a:spcPts val="1735"/>
              </a:lnSpc>
            </a:pPr>
            <a:fld id="{81D60167-4931-47E6-BA6A-407CBD079E47}" type="slidenum">
              <a:rPr lang="en-US" spc="15" smtClean="0"/>
              <a:t>5</a:t>
            </a:fld>
            <a:endParaRPr lang="en-US" spc="15" dirty="0"/>
          </a:p>
        </p:txBody>
      </p:sp>
      <p:sp>
        <p:nvSpPr>
          <p:cNvPr id="9" name="object 4">
            <a:extLst>
              <a:ext uri="{FF2B5EF4-FFF2-40B4-BE49-F238E27FC236}">
                <a16:creationId xmlns:a16="http://schemas.microsoft.com/office/drawing/2014/main" id="{1924C2B0-C872-49D7-A244-59D00F8D8DCE}"/>
              </a:ext>
            </a:extLst>
          </p:cNvPr>
          <p:cNvSpPr txBox="1">
            <a:spLocks noGrp="1"/>
          </p:cNvSpPr>
          <p:nvPr>
            <p:ph type="title"/>
          </p:nvPr>
        </p:nvSpPr>
        <p:spPr>
          <a:xfrm>
            <a:off x="374650" y="293743"/>
            <a:ext cx="11201400" cy="709810"/>
          </a:xfrm>
          <a:prstGeom prst="rect">
            <a:avLst/>
          </a:prstGeom>
        </p:spPr>
        <p:txBody>
          <a:bodyPr vert="horz" wrap="square" lIns="0" tIns="17145" rIns="0" bIns="0" rtlCol="0">
            <a:spAutoFit/>
          </a:bodyPr>
          <a:lstStyle/>
          <a:p>
            <a:pPr>
              <a:defRPr sz="7500">
                <a:solidFill>
                  <a:srgbClr val="1C437A"/>
                </a:solidFill>
                <a:latin typeface="Roboto Thin"/>
                <a:ea typeface="Roboto Thin"/>
                <a:cs typeface="Roboto Thin"/>
                <a:sym typeface="Roboto Thin"/>
              </a:defRPr>
            </a:pPr>
            <a:r>
              <a:rPr lang="en-US" sz="4500" spc="-130" dirty="0">
                <a:solidFill>
                  <a:srgbClr val="1C437A"/>
                </a:solidFill>
                <a:latin typeface="Roboto" panose="02000000000000000000" pitchFamily="2" charset="0"/>
                <a:ea typeface="Roboto" panose="02000000000000000000" pitchFamily="2" charset="0"/>
              </a:rPr>
              <a:t>Precious Metals </a:t>
            </a:r>
            <a:r>
              <a:rPr lang="en-US" sz="4500" spc="-130" dirty="0" err="1">
                <a:solidFill>
                  <a:srgbClr val="1C437A"/>
                </a:solidFill>
                <a:latin typeface="Roboto" panose="02000000000000000000" pitchFamily="2" charset="0"/>
                <a:ea typeface="Roboto" panose="02000000000000000000" pitchFamily="2" charset="0"/>
              </a:rPr>
              <a:t>Comparables</a:t>
            </a:r>
            <a:endParaRPr lang="en-US" sz="4500" dirty="0">
              <a:latin typeface="Roboto" panose="02000000000000000000" pitchFamily="2" charset="0"/>
              <a:ea typeface="Roboto" panose="02000000000000000000" pitchFamily="2" charset="0"/>
            </a:endParaRPr>
          </a:p>
        </p:txBody>
      </p:sp>
      <p:pic>
        <p:nvPicPr>
          <p:cNvPr id="8" name="object 6">
            <a:extLst>
              <a:ext uri="{FF2B5EF4-FFF2-40B4-BE49-F238E27FC236}">
                <a16:creationId xmlns:a16="http://schemas.microsoft.com/office/drawing/2014/main" id="{6DC73625-8A9B-7C4C-BAC2-D87E0FE98440}"/>
              </a:ext>
            </a:extLst>
          </p:cNvPr>
          <p:cNvPicPr/>
          <p:nvPr/>
        </p:nvPicPr>
        <p:blipFill rotWithShape="1">
          <a:blip r:embed="rId4" cstate="print"/>
          <a:srcRect l="20132" r="12610" b="39148"/>
          <a:stretch/>
        </p:blipFill>
        <p:spPr>
          <a:xfrm>
            <a:off x="-45076" y="10267188"/>
            <a:ext cx="2438229" cy="814938"/>
          </a:xfrm>
          <a:prstGeom prst="rect">
            <a:avLst/>
          </a:prstGeom>
        </p:spPr>
      </p:pic>
      <p:sp>
        <p:nvSpPr>
          <p:cNvPr id="12" name="Crescat Capital Firm Presentation | June 2020…">
            <a:extLst>
              <a:ext uri="{FF2B5EF4-FFF2-40B4-BE49-F238E27FC236}">
                <a16:creationId xmlns:a16="http://schemas.microsoft.com/office/drawing/2014/main" id="{82F299EE-54D3-4B4D-9986-AA6FA7AD2CA1}"/>
              </a:ext>
            </a:extLst>
          </p:cNvPr>
          <p:cNvSpPr txBox="1"/>
          <p:nvPr/>
        </p:nvSpPr>
        <p:spPr>
          <a:xfrm>
            <a:off x="15627452" y="10667578"/>
            <a:ext cx="4172955" cy="4145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884" tIns="41884" rIns="41884" bIns="41884" anchor="ctr">
            <a:spAutoFit/>
          </a:bodyPr>
          <a:lstStyle/>
          <a:p>
            <a:pPr defTabSz="753923">
              <a:defRPr sz="2600">
                <a:solidFill>
                  <a:srgbClr val="A38B2C"/>
                </a:solidFill>
                <a:latin typeface="Roboto"/>
                <a:ea typeface="Roboto"/>
                <a:cs typeface="Roboto"/>
                <a:sym typeface="Roboto"/>
              </a:defRPr>
            </a:pPr>
            <a:r>
              <a:rPr lang="en-US" sz="2144" dirty="0">
                <a:solidFill>
                  <a:schemeClr val="tx1">
                    <a:lumMod val="95000"/>
                    <a:lumOff val="5000"/>
                  </a:schemeClr>
                </a:solidFill>
              </a:rPr>
              <a:t>Precious Metals Presentation</a:t>
            </a:r>
          </a:p>
        </p:txBody>
      </p:sp>
      <p:sp>
        <p:nvSpPr>
          <p:cNvPr id="21" name="Rectangle">
            <a:extLst>
              <a:ext uri="{FF2B5EF4-FFF2-40B4-BE49-F238E27FC236}">
                <a16:creationId xmlns:a16="http://schemas.microsoft.com/office/drawing/2014/main" id="{4B10D8D1-EEAA-5E47-89B0-B3DF27FAEF15}"/>
              </a:ext>
            </a:extLst>
          </p:cNvPr>
          <p:cNvSpPr/>
          <p:nvPr/>
        </p:nvSpPr>
        <p:spPr>
          <a:xfrm>
            <a:off x="374649" y="1144895"/>
            <a:ext cx="1298742" cy="34361"/>
          </a:xfrm>
          <a:prstGeom prst="rect">
            <a:avLst/>
          </a:prstGeom>
          <a:solidFill>
            <a:srgbClr val="A38B2C"/>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pic>
        <p:nvPicPr>
          <p:cNvPr id="3" name="Picture 2">
            <a:extLst>
              <a:ext uri="{FF2B5EF4-FFF2-40B4-BE49-F238E27FC236}">
                <a16:creationId xmlns:a16="http://schemas.microsoft.com/office/drawing/2014/main" id="{1F4D2623-0C41-5967-4A57-69266686C21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19408" y="1241418"/>
            <a:ext cx="11941938" cy="8513064"/>
          </a:xfrm>
          <a:prstGeom prst="rect">
            <a:avLst/>
          </a:prstGeom>
        </p:spPr>
      </p:pic>
      <p:sp>
        <p:nvSpPr>
          <p:cNvPr id="2" name="TextBox 1">
            <a:extLst>
              <a:ext uri="{FF2B5EF4-FFF2-40B4-BE49-F238E27FC236}">
                <a16:creationId xmlns:a16="http://schemas.microsoft.com/office/drawing/2014/main" id="{5F1AAEED-482E-2BA7-519D-1001160C6F3B}"/>
              </a:ext>
            </a:extLst>
          </p:cNvPr>
          <p:cNvSpPr txBox="1"/>
          <p:nvPr/>
        </p:nvSpPr>
        <p:spPr>
          <a:xfrm>
            <a:off x="4100256" y="9813202"/>
            <a:ext cx="11835077" cy="954107"/>
          </a:xfrm>
          <a:prstGeom prst="rect">
            <a:avLst/>
          </a:prstGeom>
          <a:noFill/>
        </p:spPr>
        <p:txBody>
          <a:bodyPr wrap="square" rtlCol="0">
            <a:spAutoFit/>
          </a:bodyPr>
          <a:lstStyle/>
          <a:p>
            <a:r>
              <a:rPr lang="en-US" sz="1400" dirty="0">
                <a:solidFill>
                  <a:srgbClr val="000000"/>
                </a:solidFill>
                <a:latin typeface="Helvetica Neue" panose="02000503000000020004" pitchFamily="2" charset="0"/>
              </a:rPr>
              <a:t>Companies shown here were selected based on the following criteria 1) company was acquired by a mid-tier or major mining company 2) within 2 years of acquisition, company had a published resource reserve 3) the company was bought for one specific discovery 4) First resource/reserve after acquisition &gt;1,000,000 Au Equivalent Ounces. Crescat may or may not have held the securities referenced herein. This is not a recommendation or endorsement to buy or sell any security or other financial instrument.</a:t>
            </a:r>
          </a:p>
        </p:txBody>
      </p:sp>
    </p:spTree>
    <p:extLst>
      <p:ext uri="{BB962C8B-B14F-4D97-AF65-F5344CB8AC3E}">
        <p14:creationId xmlns:p14="http://schemas.microsoft.com/office/powerpoint/2010/main" val="19691085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ject 3">
            <a:extLst>
              <a:ext uri="{FF2B5EF4-FFF2-40B4-BE49-F238E27FC236}">
                <a16:creationId xmlns:a16="http://schemas.microsoft.com/office/drawing/2014/main" id="{6EF95C73-4F8F-46A2-A1D6-EA1EFC0113D7}"/>
              </a:ext>
            </a:extLst>
          </p:cNvPr>
          <p:cNvPicPr/>
          <p:nvPr/>
        </p:nvPicPr>
        <p:blipFill>
          <a:blip r:embed="rId3" cstate="print"/>
          <a:stretch>
            <a:fillRect/>
          </a:stretch>
        </p:blipFill>
        <p:spPr>
          <a:xfrm>
            <a:off x="-34254" y="-36122"/>
            <a:ext cx="20104100" cy="11381594"/>
          </a:xfrm>
          <a:prstGeom prst="rect">
            <a:avLst/>
          </a:prstGeom>
        </p:spPr>
      </p:pic>
      <p:sp>
        <p:nvSpPr>
          <p:cNvPr id="4" name="Slide Number Placeholder 3">
            <a:extLst>
              <a:ext uri="{FF2B5EF4-FFF2-40B4-BE49-F238E27FC236}">
                <a16:creationId xmlns:a16="http://schemas.microsoft.com/office/drawing/2014/main" id="{A275718C-D0A6-4800-8C28-0672EB00C921}"/>
              </a:ext>
            </a:extLst>
          </p:cNvPr>
          <p:cNvSpPr>
            <a:spLocks noGrp="1"/>
          </p:cNvSpPr>
          <p:nvPr>
            <p:ph type="sldNum" sz="quarter" idx="7"/>
          </p:nvPr>
        </p:nvSpPr>
        <p:spPr/>
        <p:txBody>
          <a:bodyPr/>
          <a:lstStyle/>
          <a:p>
            <a:pPr marL="38100">
              <a:lnSpc>
                <a:spcPts val="1735"/>
              </a:lnSpc>
            </a:pPr>
            <a:fld id="{81D60167-4931-47E6-BA6A-407CBD079E47}" type="slidenum">
              <a:rPr lang="en-US" spc="15" smtClean="0"/>
              <a:t>6</a:t>
            </a:fld>
            <a:endParaRPr lang="en-US" spc="15" dirty="0"/>
          </a:p>
        </p:txBody>
      </p:sp>
      <p:sp>
        <p:nvSpPr>
          <p:cNvPr id="9" name="object 4">
            <a:extLst>
              <a:ext uri="{FF2B5EF4-FFF2-40B4-BE49-F238E27FC236}">
                <a16:creationId xmlns:a16="http://schemas.microsoft.com/office/drawing/2014/main" id="{1924C2B0-C872-49D7-A244-59D00F8D8DCE}"/>
              </a:ext>
            </a:extLst>
          </p:cNvPr>
          <p:cNvSpPr txBox="1">
            <a:spLocks noGrp="1"/>
          </p:cNvSpPr>
          <p:nvPr>
            <p:ph type="title"/>
          </p:nvPr>
        </p:nvSpPr>
        <p:spPr>
          <a:xfrm>
            <a:off x="374650" y="293743"/>
            <a:ext cx="15697200" cy="709810"/>
          </a:xfrm>
          <a:prstGeom prst="rect">
            <a:avLst/>
          </a:prstGeom>
        </p:spPr>
        <p:txBody>
          <a:bodyPr vert="horz" wrap="square" lIns="0" tIns="17145" rIns="0" bIns="0" rtlCol="0">
            <a:spAutoFit/>
          </a:bodyPr>
          <a:lstStyle/>
          <a:p>
            <a:pPr>
              <a:defRPr sz="7500">
                <a:solidFill>
                  <a:srgbClr val="1C437A"/>
                </a:solidFill>
                <a:latin typeface="Roboto Thin"/>
                <a:ea typeface="Roboto Thin"/>
                <a:cs typeface="Roboto Thin"/>
                <a:sym typeface="Roboto Thin"/>
              </a:defRPr>
            </a:pPr>
            <a:r>
              <a:rPr lang="en-US" sz="4500" spc="-130" dirty="0">
                <a:solidFill>
                  <a:srgbClr val="1C437A"/>
                </a:solidFill>
                <a:latin typeface="Roboto" panose="02000000000000000000" pitchFamily="2" charset="0"/>
                <a:ea typeface="Roboto" panose="02000000000000000000" pitchFamily="2" charset="0"/>
              </a:rPr>
              <a:t>Activist Metals Portfolio Including San Cristobal Side Pocket</a:t>
            </a:r>
            <a:endParaRPr lang="en-US" sz="4500" dirty="0">
              <a:latin typeface="Roboto" panose="02000000000000000000" pitchFamily="2" charset="0"/>
              <a:ea typeface="Roboto" panose="02000000000000000000" pitchFamily="2" charset="0"/>
            </a:endParaRPr>
          </a:p>
        </p:txBody>
      </p:sp>
      <p:sp>
        <p:nvSpPr>
          <p:cNvPr id="21" name="Rectangle">
            <a:extLst>
              <a:ext uri="{FF2B5EF4-FFF2-40B4-BE49-F238E27FC236}">
                <a16:creationId xmlns:a16="http://schemas.microsoft.com/office/drawing/2014/main" id="{4B10D8D1-EEAA-5E47-89B0-B3DF27FAEF15}"/>
              </a:ext>
            </a:extLst>
          </p:cNvPr>
          <p:cNvSpPr/>
          <p:nvPr/>
        </p:nvSpPr>
        <p:spPr>
          <a:xfrm>
            <a:off x="374649" y="1144895"/>
            <a:ext cx="1298742" cy="34361"/>
          </a:xfrm>
          <a:prstGeom prst="rect">
            <a:avLst/>
          </a:prstGeom>
          <a:solidFill>
            <a:srgbClr val="A38B2C"/>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pic>
        <p:nvPicPr>
          <p:cNvPr id="3" name="Picture 2">
            <a:extLst>
              <a:ext uri="{FF2B5EF4-FFF2-40B4-BE49-F238E27FC236}">
                <a16:creationId xmlns:a16="http://schemas.microsoft.com/office/drawing/2014/main" id="{8BC15A9E-2E7E-D759-61B6-B42DF696275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78851" y="1386879"/>
            <a:ext cx="17546396" cy="8535591"/>
          </a:xfrm>
          <a:prstGeom prst="rect">
            <a:avLst/>
          </a:prstGeom>
        </p:spPr>
      </p:pic>
      <p:sp>
        <p:nvSpPr>
          <p:cNvPr id="5" name="TextBox 4">
            <a:extLst>
              <a:ext uri="{FF2B5EF4-FFF2-40B4-BE49-F238E27FC236}">
                <a16:creationId xmlns:a16="http://schemas.microsoft.com/office/drawing/2014/main" id="{86593BEE-E49A-B227-8316-E012A41E9BA8}"/>
              </a:ext>
            </a:extLst>
          </p:cNvPr>
          <p:cNvSpPr txBox="1"/>
          <p:nvPr/>
        </p:nvSpPr>
        <p:spPr>
          <a:xfrm>
            <a:off x="146051" y="9813202"/>
            <a:ext cx="19583400" cy="1169551"/>
          </a:xfrm>
          <a:prstGeom prst="rect">
            <a:avLst/>
          </a:prstGeom>
          <a:noFill/>
        </p:spPr>
        <p:txBody>
          <a:bodyPr wrap="square" rtlCol="0">
            <a:spAutoFit/>
          </a:bodyPr>
          <a:lstStyle/>
          <a:p>
            <a:r>
              <a:rPr lang="en-US" sz="1400" kern="100" dirty="0">
                <a:effectLst/>
                <a:latin typeface="Roboto" panose="02000000000000000000" pitchFamily="2" charset="0"/>
                <a:ea typeface="Roboto" panose="02000000000000000000" pitchFamily="2" charset="0"/>
                <a:cs typeface="Roboto" panose="02000000000000000000" pitchFamily="2" charset="0"/>
              </a:rPr>
              <a:t>The activist metals portfolio subset consists of firmwide holdings across all </a:t>
            </a:r>
            <a:r>
              <a:rPr lang="en-US" sz="1400" kern="100" dirty="0" err="1">
                <a:effectLst/>
                <a:latin typeface="Roboto" panose="02000000000000000000" pitchFamily="2" charset="0"/>
                <a:ea typeface="Roboto" panose="02000000000000000000" pitchFamily="2" charset="0"/>
                <a:cs typeface="Roboto" panose="02000000000000000000" pitchFamily="2" charset="0"/>
              </a:rPr>
              <a:t>Crescat</a:t>
            </a:r>
            <a:r>
              <a:rPr lang="en-US" sz="1400" kern="100" dirty="0">
                <a:effectLst/>
                <a:latin typeface="Roboto" panose="02000000000000000000" pitchFamily="2" charset="0"/>
                <a:ea typeface="Roboto" panose="02000000000000000000" pitchFamily="2" charset="0"/>
                <a:cs typeface="Roboto" panose="02000000000000000000" pitchFamily="2" charset="0"/>
              </a:rPr>
              <a:t> funds and SMA accounts in the mining industry where </a:t>
            </a:r>
            <a:r>
              <a:rPr lang="en-US" sz="1400" kern="100" dirty="0" err="1">
                <a:effectLst/>
                <a:latin typeface="Roboto" panose="02000000000000000000" pitchFamily="2" charset="0"/>
                <a:ea typeface="Roboto" panose="02000000000000000000" pitchFamily="2" charset="0"/>
                <a:cs typeface="Roboto" panose="02000000000000000000" pitchFamily="2" charset="0"/>
              </a:rPr>
              <a:t>Crescat</a:t>
            </a:r>
            <a:r>
              <a:rPr lang="en-US" sz="1400" kern="100" dirty="0">
                <a:effectLst/>
                <a:latin typeface="Roboto" panose="02000000000000000000" pitchFamily="2" charset="0"/>
                <a:ea typeface="Roboto" panose="02000000000000000000" pitchFamily="2" charset="0"/>
                <a:cs typeface="Roboto" panose="02000000000000000000" pitchFamily="2" charset="0"/>
              </a:rPr>
              <a:t> strives to help companies build economic metal resources through exploration and drilling. </a:t>
            </a:r>
            <a:r>
              <a:rPr lang="en-US" sz="1400" kern="100" dirty="0" err="1">
                <a:effectLst/>
                <a:latin typeface="Roboto" panose="02000000000000000000" pitchFamily="2" charset="0"/>
                <a:ea typeface="Roboto" panose="02000000000000000000" pitchFamily="2" charset="0"/>
                <a:cs typeface="Roboto" panose="02000000000000000000" pitchFamily="2" charset="0"/>
              </a:rPr>
              <a:t>Crescat</a:t>
            </a:r>
            <a:r>
              <a:rPr lang="en-US" sz="1400" kern="100" dirty="0">
                <a:effectLst/>
                <a:latin typeface="Roboto" panose="02000000000000000000" pitchFamily="2" charset="0"/>
                <a:ea typeface="Roboto" panose="02000000000000000000" pitchFamily="2" charset="0"/>
                <a:cs typeface="Roboto" panose="02000000000000000000" pitchFamily="2" charset="0"/>
              </a:rPr>
              <a:t> target resource estimates are based on internal modeling and include various assumptions based on analysis of geology, geophysics, geochemistry, historic drill assays, and metallurgical recovery data received to date. Estimates are displayed on a gold equivalent basis based on current price-to-gold ratios for silver, copper, and other metals if the primary metal is other than gold. Further drilling, assaying, resource modeling, and engineering studies will be required to determine whether Crescat’s target resource estimates can be reasonably expected to be achieved. Crescat’s target resource estimates are updated monthly across the entire portfolio. The number of active drills includes those currently in operation doing exploration and/or infill drilling or expected over the next twelve months based on drilling plans and Crescat’s assessment of the company’s ability to finance and execute those plans.</a:t>
            </a:r>
            <a:endParaRPr lang="en-US" sz="1400" dirty="0">
              <a:solidFill>
                <a:srgbClr val="000000"/>
              </a:solidFill>
              <a:latin typeface="Helvetica Neue" panose="02000503000000020004" pitchFamily="2" charset="0"/>
            </a:endParaRPr>
          </a:p>
        </p:txBody>
      </p:sp>
    </p:spTree>
    <p:extLst>
      <p:ext uri="{BB962C8B-B14F-4D97-AF65-F5344CB8AC3E}">
        <p14:creationId xmlns:p14="http://schemas.microsoft.com/office/powerpoint/2010/main" val="2128883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8AE3D-69AF-F50B-34AC-FFE8D3155A67}"/>
            </a:ext>
          </a:extLst>
        </p:cNvPr>
        <p:cNvGrpSpPr/>
        <p:nvPr/>
      </p:nvGrpSpPr>
      <p:grpSpPr>
        <a:xfrm>
          <a:off x="0" y="0"/>
          <a:ext cx="0" cy="0"/>
          <a:chOff x="0" y="0"/>
          <a:chExt cx="0" cy="0"/>
        </a:xfrm>
      </p:grpSpPr>
      <p:pic>
        <p:nvPicPr>
          <p:cNvPr id="6" name="object 3">
            <a:extLst>
              <a:ext uri="{FF2B5EF4-FFF2-40B4-BE49-F238E27FC236}">
                <a16:creationId xmlns:a16="http://schemas.microsoft.com/office/drawing/2014/main" id="{6F5B9360-0686-53CD-A48D-57B88B82BBA3}"/>
              </a:ext>
            </a:extLst>
          </p:cNvPr>
          <p:cNvPicPr/>
          <p:nvPr/>
        </p:nvPicPr>
        <p:blipFill>
          <a:blip r:embed="rId3" cstate="print"/>
          <a:stretch>
            <a:fillRect/>
          </a:stretch>
        </p:blipFill>
        <p:spPr>
          <a:xfrm>
            <a:off x="-34254" y="-36122"/>
            <a:ext cx="20104100" cy="11381594"/>
          </a:xfrm>
          <a:prstGeom prst="rect">
            <a:avLst/>
          </a:prstGeom>
        </p:spPr>
      </p:pic>
      <p:sp>
        <p:nvSpPr>
          <p:cNvPr id="4" name="Slide Number Placeholder 3">
            <a:extLst>
              <a:ext uri="{FF2B5EF4-FFF2-40B4-BE49-F238E27FC236}">
                <a16:creationId xmlns:a16="http://schemas.microsoft.com/office/drawing/2014/main" id="{B1446C9E-D399-1382-9CF4-B8493EE547B5}"/>
              </a:ext>
            </a:extLst>
          </p:cNvPr>
          <p:cNvSpPr>
            <a:spLocks noGrp="1"/>
          </p:cNvSpPr>
          <p:nvPr>
            <p:ph type="sldNum" sz="quarter" idx="7"/>
          </p:nvPr>
        </p:nvSpPr>
        <p:spPr/>
        <p:txBody>
          <a:bodyPr/>
          <a:lstStyle/>
          <a:p>
            <a:pPr marL="38100">
              <a:lnSpc>
                <a:spcPts val="1735"/>
              </a:lnSpc>
            </a:pPr>
            <a:fld id="{81D60167-4931-47E6-BA6A-407CBD079E47}" type="slidenum">
              <a:rPr lang="en-US" spc="15" smtClean="0"/>
              <a:t>7</a:t>
            </a:fld>
            <a:endParaRPr lang="en-US" spc="15" dirty="0"/>
          </a:p>
        </p:txBody>
      </p:sp>
      <p:sp>
        <p:nvSpPr>
          <p:cNvPr id="9" name="object 4">
            <a:extLst>
              <a:ext uri="{FF2B5EF4-FFF2-40B4-BE49-F238E27FC236}">
                <a16:creationId xmlns:a16="http://schemas.microsoft.com/office/drawing/2014/main" id="{3BCDAAFE-BCBD-F6B5-C94D-70A0DE152349}"/>
              </a:ext>
            </a:extLst>
          </p:cNvPr>
          <p:cNvSpPr txBox="1">
            <a:spLocks noGrp="1"/>
          </p:cNvSpPr>
          <p:nvPr>
            <p:ph type="title"/>
          </p:nvPr>
        </p:nvSpPr>
        <p:spPr>
          <a:xfrm>
            <a:off x="374650" y="293743"/>
            <a:ext cx="15697200" cy="709810"/>
          </a:xfrm>
          <a:prstGeom prst="rect">
            <a:avLst/>
          </a:prstGeom>
        </p:spPr>
        <p:txBody>
          <a:bodyPr vert="horz" wrap="square" lIns="0" tIns="17145" rIns="0" bIns="0" rtlCol="0">
            <a:spAutoFit/>
          </a:bodyPr>
          <a:lstStyle/>
          <a:p>
            <a:pPr>
              <a:defRPr sz="7500">
                <a:solidFill>
                  <a:srgbClr val="1C437A"/>
                </a:solidFill>
                <a:latin typeface="Roboto Thin"/>
                <a:ea typeface="Roboto Thin"/>
                <a:cs typeface="Roboto Thin"/>
                <a:sym typeface="Roboto Thin"/>
              </a:defRPr>
            </a:pPr>
            <a:r>
              <a:rPr lang="en-US" sz="4500" spc="-130" dirty="0">
                <a:solidFill>
                  <a:srgbClr val="1C437A"/>
                </a:solidFill>
                <a:latin typeface="Roboto" panose="02000000000000000000" pitchFamily="2" charset="0"/>
                <a:ea typeface="Roboto" panose="02000000000000000000" pitchFamily="2" charset="0"/>
              </a:rPr>
              <a:t>Activist Metals Portfolio Excluding San Cristobal Mining</a:t>
            </a:r>
            <a:endParaRPr lang="en-US" sz="4500" dirty="0">
              <a:latin typeface="Roboto" panose="02000000000000000000" pitchFamily="2" charset="0"/>
              <a:ea typeface="Roboto" panose="02000000000000000000" pitchFamily="2" charset="0"/>
            </a:endParaRPr>
          </a:p>
        </p:txBody>
      </p:sp>
      <p:sp>
        <p:nvSpPr>
          <p:cNvPr id="21" name="Rectangle">
            <a:extLst>
              <a:ext uri="{FF2B5EF4-FFF2-40B4-BE49-F238E27FC236}">
                <a16:creationId xmlns:a16="http://schemas.microsoft.com/office/drawing/2014/main" id="{588461CB-7ED6-065E-2D50-F37F2419A455}"/>
              </a:ext>
            </a:extLst>
          </p:cNvPr>
          <p:cNvSpPr/>
          <p:nvPr/>
        </p:nvSpPr>
        <p:spPr>
          <a:xfrm>
            <a:off x="374649" y="1144895"/>
            <a:ext cx="1298742" cy="34361"/>
          </a:xfrm>
          <a:prstGeom prst="rect">
            <a:avLst/>
          </a:prstGeom>
          <a:solidFill>
            <a:srgbClr val="A38B2C"/>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pic>
        <p:nvPicPr>
          <p:cNvPr id="3" name="Picture 2">
            <a:extLst>
              <a:ext uri="{FF2B5EF4-FFF2-40B4-BE49-F238E27FC236}">
                <a16:creationId xmlns:a16="http://schemas.microsoft.com/office/drawing/2014/main" id="{CF381BDA-A78C-BD2B-F39A-851D4362743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69447" y="1386879"/>
            <a:ext cx="17565204" cy="8535590"/>
          </a:xfrm>
          <a:prstGeom prst="rect">
            <a:avLst/>
          </a:prstGeom>
        </p:spPr>
      </p:pic>
      <p:sp>
        <p:nvSpPr>
          <p:cNvPr id="5" name="TextBox 4">
            <a:extLst>
              <a:ext uri="{FF2B5EF4-FFF2-40B4-BE49-F238E27FC236}">
                <a16:creationId xmlns:a16="http://schemas.microsoft.com/office/drawing/2014/main" id="{B3628F98-1983-1F4E-76F8-948C42E77B1D}"/>
              </a:ext>
            </a:extLst>
          </p:cNvPr>
          <p:cNvSpPr txBox="1"/>
          <p:nvPr/>
        </p:nvSpPr>
        <p:spPr>
          <a:xfrm>
            <a:off x="146051" y="9813202"/>
            <a:ext cx="19583400" cy="1169551"/>
          </a:xfrm>
          <a:prstGeom prst="rect">
            <a:avLst/>
          </a:prstGeom>
          <a:noFill/>
        </p:spPr>
        <p:txBody>
          <a:bodyPr wrap="square" rtlCol="0">
            <a:spAutoFit/>
          </a:bodyPr>
          <a:lstStyle/>
          <a:p>
            <a:r>
              <a:rPr lang="en-US" sz="1400" kern="100" dirty="0">
                <a:effectLst/>
                <a:latin typeface="Roboto" panose="02000000000000000000" pitchFamily="2" charset="0"/>
                <a:ea typeface="Roboto" panose="02000000000000000000" pitchFamily="2" charset="0"/>
                <a:cs typeface="Roboto" panose="02000000000000000000" pitchFamily="2" charset="0"/>
              </a:rPr>
              <a:t>The activist metals portfolio subset consists of firmwide holdings across all </a:t>
            </a:r>
            <a:r>
              <a:rPr lang="en-US" sz="1400" kern="100" dirty="0" err="1">
                <a:effectLst/>
                <a:latin typeface="Roboto" panose="02000000000000000000" pitchFamily="2" charset="0"/>
                <a:ea typeface="Roboto" panose="02000000000000000000" pitchFamily="2" charset="0"/>
                <a:cs typeface="Roboto" panose="02000000000000000000" pitchFamily="2" charset="0"/>
              </a:rPr>
              <a:t>Crescat</a:t>
            </a:r>
            <a:r>
              <a:rPr lang="en-US" sz="1400" kern="100" dirty="0">
                <a:effectLst/>
                <a:latin typeface="Roboto" panose="02000000000000000000" pitchFamily="2" charset="0"/>
                <a:ea typeface="Roboto" panose="02000000000000000000" pitchFamily="2" charset="0"/>
                <a:cs typeface="Roboto" panose="02000000000000000000" pitchFamily="2" charset="0"/>
              </a:rPr>
              <a:t> funds and SMA accounts in the mining industry where </a:t>
            </a:r>
            <a:r>
              <a:rPr lang="en-US" sz="1400" kern="100" dirty="0" err="1">
                <a:effectLst/>
                <a:latin typeface="Roboto" panose="02000000000000000000" pitchFamily="2" charset="0"/>
                <a:ea typeface="Roboto" panose="02000000000000000000" pitchFamily="2" charset="0"/>
                <a:cs typeface="Roboto" panose="02000000000000000000" pitchFamily="2" charset="0"/>
              </a:rPr>
              <a:t>Crescat</a:t>
            </a:r>
            <a:r>
              <a:rPr lang="en-US" sz="1400" kern="100" dirty="0">
                <a:effectLst/>
                <a:latin typeface="Roboto" panose="02000000000000000000" pitchFamily="2" charset="0"/>
                <a:ea typeface="Roboto" panose="02000000000000000000" pitchFamily="2" charset="0"/>
                <a:cs typeface="Roboto" panose="02000000000000000000" pitchFamily="2" charset="0"/>
              </a:rPr>
              <a:t> strives to help companies build economic metal resources through exploration and drilling. </a:t>
            </a:r>
            <a:r>
              <a:rPr lang="en-US" sz="1400" kern="100" dirty="0" err="1">
                <a:effectLst/>
                <a:latin typeface="Roboto" panose="02000000000000000000" pitchFamily="2" charset="0"/>
                <a:ea typeface="Roboto" panose="02000000000000000000" pitchFamily="2" charset="0"/>
                <a:cs typeface="Roboto" panose="02000000000000000000" pitchFamily="2" charset="0"/>
              </a:rPr>
              <a:t>Crescat</a:t>
            </a:r>
            <a:r>
              <a:rPr lang="en-US" sz="1400" kern="100" dirty="0">
                <a:effectLst/>
                <a:latin typeface="Roboto" panose="02000000000000000000" pitchFamily="2" charset="0"/>
                <a:ea typeface="Roboto" panose="02000000000000000000" pitchFamily="2" charset="0"/>
                <a:cs typeface="Roboto" panose="02000000000000000000" pitchFamily="2" charset="0"/>
              </a:rPr>
              <a:t> target resource estimates are based on internal modeling and include various assumptions based on analysis of geology, geophysics, geochemistry, historic drill assays, and metallurgical recovery data received to date. Estimates are displayed on a gold equivalent basis based on current price-to-gold ratios for silver, copper, and other metals if the primary metal is other than gold. Further drilling, assaying, resource modeling, and engineering studies will be required to determine whether Crescat’s target resource estimates can be reasonably expected to be achieved. Crescat’s target resource estimates are updated monthly across the entire portfolio. The number of active drills includes those currently in operation doing exploration and/or infill drilling or expected over the next twelve months based on drilling plans and Crescat’s assessment of the company’s ability to finance and execute those plans.</a:t>
            </a:r>
            <a:endParaRPr lang="en-US" sz="1400" dirty="0">
              <a:solidFill>
                <a:srgbClr val="000000"/>
              </a:solidFill>
              <a:latin typeface="Helvetica Neue" panose="02000503000000020004" pitchFamily="2" charset="0"/>
            </a:endParaRPr>
          </a:p>
        </p:txBody>
      </p:sp>
    </p:spTree>
    <p:extLst>
      <p:ext uri="{BB962C8B-B14F-4D97-AF65-F5344CB8AC3E}">
        <p14:creationId xmlns:p14="http://schemas.microsoft.com/office/powerpoint/2010/main" val="29371746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object 3">
            <a:extLst>
              <a:ext uri="{FF2B5EF4-FFF2-40B4-BE49-F238E27FC236}">
                <a16:creationId xmlns:a16="http://schemas.microsoft.com/office/drawing/2014/main" id="{9B24185C-9542-8F45-B4D2-1C4DEF2CB4F8}"/>
              </a:ext>
            </a:extLst>
          </p:cNvPr>
          <p:cNvPicPr/>
          <p:nvPr/>
        </p:nvPicPr>
        <p:blipFill>
          <a:blip r:embed="rId2" cstate="print"/>
          <a:stretch>
            <a:fillRect/>
          </a:stretch>
        </p:blipFill>
        <p:spPr>
          <a:xfrm flipH="1">
            <a:off x="-5268" y="794"/>
            <a:ext cx="20102685" cy="11308556"/>
          </a:xfrm>
          <a:prstGeom prst="rect">
            <a:avLst/>
          </a:prstGeom>
        </p:spPr>
      </p:pic>
      <p:sp>
        <p:nvSpPr>
          <p:cNvPr id="2" name="Slide Number Placeholder 1">
            <a:extLst>
              <a:ext uri="{FF2B5EF4-FFF2-40B4-BE49-F238E27FC236}">
                <a16:creationId xmlns:a16="http://schemas.microsoft.com/office/drawing/2014/main" id="{7F54C5A0-8CD7-4BE0-954A-54F03D4AA6E4}"/>
              </a:ext>
            </a:extLst>
          </p:cNvPr>
          <p:cNvSpPr>
            <a:spLocks noGrp="1"/>
          </p:cNvSpPr>
          <p:nvPr>
            <p:ph type="sldNum" sz="quarter" idx="7"/>
          </p:nvPr>
        </p:nvSpPr>
        <p:spPr>
          <a:xfrm>
            <a:off x="16332329" y="17854381"/>
            <a:ext cx="491085" cy="348685"/>
          </a:xfrm>
          <a:prstGeom prst="rect">
            <a:avLst/>
          </a:prstGeom>
        </p:spPr>
        <p:txBody>
          <a:bodyPr wrap="square" lIns="0" tIns="0" rIns="0" bIns="0">
            <a:spAutoFit/>
          </a:bodyPr>
          <a:lstStyle>
            <a:defPPr>
              <a:defRPr lang="en-US"/>
            </a:defPPr>
            <a:lvl1pPr marL="0" algn="l" defTabSz="1507846" rtl="0" eaLnBrk="1" latinLnBrk="0" hangingPunct="1">
              <a:defRPr sz="2391" b="0" i="0" kern="1200">
                <a:solidFill>
                  <a:schemeClr val="tx1"/>
                </a:solidFill>
                <a:latin typeface="Arial"/>
                <a:ea typeface="+mn-ea"/>
                <a:cs typeface="Arial"/>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marL="62827" defTabSz="914357">
              <a:lnSpc>
                <a:spcPts val="2861"/>
              </a:lnSpc>
              <a:defRPr/>
            </a:pPr>
            <a:fld id="{81D60167-4931-47E6-BA6A-407CBD079E47}" type="slidenum">
              <a:rPr lang="en-US" spc="25"/>
              <a:pPr marL="62827" defTabSz="914357">
                <a:lnSpc>
                  <a:spcPts val="2861"/>
                </a:lnSpc>
                <a:defRPr/>
              </a:pPr>
              <a:t>8</a:t>
            </a:fld>
            <a:endParaRPr lang="en-US" sz="1449" spc="15" dirty="0">
              <a:solidFill>
                <a:prstClr val="black"/>
              </a:solidFill>
            </a:endParaRPr>
          </a:p>
        </p:txBody>
      </p:sp>
      <p:sp>
        <p:nvSpPr>
          <p:cNvPr id="23" name="object 3">
            <a:extLst>
              <a:ext uri="{FF2B5EF4-FFF2-40B4-BE49-F238E27FC236}">
                <a16:creationId xmlns:a16="http://schemas.microsoft.com/office/drawing/2014/main" id="{DBA7A435-CBAC-449F-A356-02C755E71D22}"/>
              </a:ext>
            </a:extLst>
          </p:cNvPr>
          <p:cNvSpPr txBox="1">
            <a:spLocks noGrp="1"/>
          </p:cNvSpPr>
          <p:nvPr>
            <p:ph type="title"/>
          </p:nvPr>
        </p:nvSpPr>
        <p:spPr>
          <a:xfrm>
            <a:off x="185096" y="-150235"/>
            <a:ext cx="19439075" cy="1166977"/>
          </a:xfrm>
          <a:prstGeom prst="rect">
            <a:avLst/>
          </a:prstGeom>
        </p:spPr>
        <p:txBody>
          <a:bodyPr vert="horz" wrap="square" lIns="0" tIns="119371" rIns="0" bIns="0" rtlCol="0" anchor="ctr">
            <a:spAutoFit/>
          </a:bodyPr>
          <a:lstStyle/>
          <a:p>
            <a:pPr marL="12699" marR="5081">
              <a:spcBef>
                <a:spcPts val="940"/>
              </a:spcBef>
            </a:pPr>
            <a:r>
              <a:rPr lang="en-US" sz="4400" spc="-130" dirty="0">
                <a:latin typeface="Roboto" panose="02000000000000000000" pitchFamily="2" charset="0"/>
                <a:ea typeface="Roboto" panose="02000000000000000000" pitchFamily="2" charset="0"/>
              </a:rPr>
              <a:t>Crescat’s Top 10 Activist Metals Holdings as % of Firm NAV</a:t>
            </a:r>
            <a:br>
              <a:rPr lang="en-US" sz="4400" spc="-130" dirty="0">
                <a:latin typeface="Roboto" panose="02000000000000000000" pitchFamily="2" charset="0"/>
                <a:ea typeface="Roboto" panose="02000000000000000000" pitchFamily="2" charset="0"/>
              </a:rPr>
            </a:br>
            <a:r>
              <a:rPr lang="en-US" sz="2400" spc="-130" dirty="0">
                <a:latin typeface="Roboto" panose="02000000000000000000" pitchFamily="2" charset="0"/>
                <a:ea typeface="Roboto" panose="02000000000000000000" pitchFamily="2" charset="0"/>
              </a:rPr>
              <a:t>As of November 25, 2024</a:t>
            </a:r>
            <a:endParaRPr lang="en-US" sz="2400" spc="-81" dirty="0">
              <a:solidFill>
                <a:srgbClr val="1E3359"/>
              </a:solidFill>
              <a:latin typeface="Roboto" panose="02000000000000000000" pitchFamily="2" charset="0"/>
              <a:ea typeface="Roboto" panose="02000000000000000000" pitchFamily="2" charset="0"/>
            </a:endParaRPr>
          </a:p>
        </p:txBody>
      </p:sp>
      <p:sp>
        <p:nvSpPr>
          <p:cNvPr id="51" name="Slide Number Placeholder 1">
            <a:extLst>
              <a:ext uri="{FF2B5EF4-FFF2-40B4-BE49-F238E27FC236}">
                <a16:creationId xmlns:a16="http://schemas.microsoft.com/office/drawing/2014/main" id="{9427D5B2-2798-40A6-AA14-C62DD557DABB}"/>
              </a:ext>
            </a:extLst>
          </p:cNvPr>
          <p:cNvSpPr txBox="1">
            <a:spLocks/>
          </p:cNvSpPr>
          <p:nvPr/>
        </p:nvSpPr>
        <p:spPr>
          <a:xfrm>
            <a:off x="9904634" y="10827191"/>
            <a:ext cx="297815" cy="236220"/>
          </a:xfrm>
          <a:prstGeom prst="rect">
            <a:avLst/>
          </a:prstGeom>
        </p:spPr>
        <p:txBody>
          <a:bodyPr wrap="square" lIns="0" tIns="0" rIns="0" bIns="0">
            <a:spAutoFit/>
          </a:bodyPr>
          <a:lstStyle>
            <a:defPPr>
              <a:defRPr lang="en-US"/>
            </a:defPPr>
            <a:lvl1pPr marL="0" algn="l" defTabSz="914400" rtl="0" eaLnBrk="1" latinLnBrk="0" hangingPunct="1">
              <a:defRPr sz="1450" b="0" i="0" kern="1200">
                <a:solidFill>
                  <a:schemeClr val="tx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735"/>
              </a:lnSpc>
            </a:pPr>
            <a:fld id="{81D60167-4931-47E6-BA6A-407CBD079E47}" type="slidenum">
              <a:rPr lang="en-US" spc="15" smtClean="0"/>
              <a:pPr marL="38100">
                <a:lnSpc>
                  <a:spcPts val="1735"/>
                </a:lnSpc>
              </a:pPr>
              <a:t>8</a:t>
            </a:fld>
            <a:endParaRPr lang="en-US" spc="15" dirty="0"/>
          </a:p>
        </p:txBody>
      </p:sp>
      <p:sp>
        <p:nvSpPr>
          <p:cNvPr id="69" name="Rectangle">
            <a:extLst>
              <a:ext uri="{FF2B5EF4-FFF2-40B4-BE49-F238E27FC236}">
                <a16:creationId xmlns:a16="http://schemas.microsoft.com/office/drawing/2014/main" id="{CB4B9960-6FFA-5B4A-8B4E-33B119BCC414}"/>
              </a:ext>
            </a:extLst>
          </p:cNvPr>
          <p:cNvSpPr/>
          <p:nvPr/>
        </p:nvSpPr>
        <p:spPr>
          <a:xfrm>
            <a:off x="442608" y="1126386"/>
            <a:ext cx="1298742" cy="34361"/>
          </a:xfrm>
          <a:prstGeom prst="rect">
            <a:avLst/>
          </a:prstGeom>
          <a:solidFill>
            <a:srgbClr val="A38B2C"/>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grpSp>
        <p:nvGrpSpPr>
          <p:cNvPr id="49" name="Group 48">
            <a:extLst>
              <a:ext uri="{FF2B5EF4-FFF2-40B4-BE49-F238E27FC236}">
                <a16:creationId xmlns:a16="http://schemas.microsoft.com/office/drawing/2014/main" id="{4D9077E4-D022-FE37-E785-161FE3967596}"/>
              </a:ext>
            </a:extLst>
          </p:cNvPr>
          <p:cNvGrpSpPr/>
          <p:nvPr/>
        </p:nvGrpSpPr>
        <p:grpSpPr>
          <a:xfrm>
            <a:off x="1169777" y="3122600"/>
            <a:ext cx="8762385" cy="1408176"/>
            <a:chOff x="1142261" y="3091263"/>
            <a:chExt cx="8762385" cy="1489587"/>
          </a:xfrm>
        </p:grpSpPr>
        <p:sp>
          <p:nvSpPr>
            <p:cNvPr id="30" name="Rounded Rectangle 29">
              <a:extLst>
                <a:ext uri="{FF2B5EF4-FFF2-40B4-BE49-F238E27FC236}">
                  <a16:creationId xmlns:a16="http://schemas.microsoft.com/office/drawing/2014/main" id="{61C208D9-F68D-4142-8DF0-067EFB00993D}"/>
                </a:ext>
              </a:extLst>
            </p:cNvPr>
            <p:cNvSpPr/>
            <p:nvPr/>
          </p:nvSpPr>
          <p:spPr>
            <a:xfrm>
              <a:off x="1142261" y="3091263"/>
              <a:ext cx="8762385" cy="1489587"/>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1"/>
            </a:p>
          </p:txBody>
        </p:sp>
        <p:sp>
          <p:nvSpPr>
            <p:cNvPr id="24" name="Rectangle 23">
              <a:extLst>
                <a:ext uri="{FF2B5EF4-FFF2-40B4-BE49-F238E27FC236}">
                  <a16:creationId xmlns:a16="http://schemas.microsoft.com/office/drawing/2014/main" id="{0C2FEF73-A449-3241-BF17-CE0E4A2113BC}"/>
                </a:ext>
              </a:extLst>
            </p:cNvPr>
            <p:cNvSpPr/>
            <p:nvPr/>
          </p:nvSpPr>
          <p:spPr>
            <a:xfrm>
              <a:off x="1335637" y="3516738"/>
              <a:ext cx="759723" cy="615547"/>
            </a:xfrm>
            <a:prstGeom prst="rect">
              <a:avLst/>
            </a:prstGeom>
            <a:noFill/>
          </p:spPr>
          <p:txBody>
            <a:bodyPr wrap="square" lIns="91433" tIns="45717" rIns="91433" bIns="45717">
              <a:spAutoFit/>
              <a:scene3d>
                <a:camera prst="perspectiveLeft"/>
                <a:lightRig rig="threePt" dir="t"/>
              </a:scene3d>
            </a:bodyPr>
            <a:lstStyle/>
            <a:p>
              <a:pPr algn="ctr"/>
              <a:r>
                <a:rPr lang="en-US" sz="3400" dirty="0">
                  <a:ln w="0"/>
                  <a:solidFill>
                    <a:schemeClr val="tx1">
                      <a:lumMod val="95000"/>
                      <a:lumOff val="5000"/>
                    </a:schemeClr>
                  </a:solidFill>
                  <a:effectLst>
                    <a:outerShdw blurRad="38100" dist="25400" dir="5400000" algn="ctr" rotWithShape="0">
                      <a:srgbClr val="6E747A">
                        <a:alpha val="43000"/>
                      </a:srgbClr>
                    </a:outerShdw>
                  </a:effectLst>
                  <a:latin typeface="Roboto" panose="02000000000000000000" pitchFamily="2" charset="0"/>
                  <a:ea typeface="Roboto" panose="02000000000000000000" pitchFamily="2" charset="0"/>
                </a:rPr>
                <a:t>2</a:t>
              </a:r>
            </a:p>
          </p:txBody>
        </p:sp>
        <p:pic>
          <p:nvPicPr>
            <p:cNvPr id="13" name="Picture 14" descr="Snowline Gold Corp.">
              <a:extLst>
                <a:ext uri="{FF2B5EF4-FFF2-40B4-BE49-F238E27FC236}">
                  <a16:creationId xmlns:a16="http://schemas.microsoft.com/office/drawing/2014/main" id="{C0E02C40-0C14-9647-464D-0811E3707C1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89407" y="3120990"/>
              <a:ext cx="1730748" cy="136729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A7E76FD-AC12-6627-C35F-928962B9D6FF}"/>
                </a:ext>
              </a:extLst>
            </p:cNvPr>
            <p:cNvSpPr txBox="1"/>
            <p:nvPr/>
          </p:nvSpPr>
          <p:spPr>
            <a:xfrm>
              <a:off x="2141142" y="3611315"/>
              <a:ext cx="4631792" cy="461537"/>
            </a:xfrm>
            <a:prstGeom prst="rect">
              <a:avLst/>
            </a:prstGeom>
            <a:noFill/>
          </p:spPr>
          <p:txBody>
            <a:bodyPr wrap="square" rtlCol="0">
              <a:spAutoFit/>
            </a:bodyPr>
            <a:lstStyle/>
            <a:p>
              <a:pPr marL="0" marR="0">
                <a:spcBef>
                  <a:spcPts val="0"/>
                </a:spcBef>
                <a:spcAft>
                  <a:spcPts val="0"/>
                </a:spcAft>
              </a:pPr>
              <a:r>
                <a:rPr lang="en-US" sz="2399" dirty="0">
                  <a:solidFill>
                    <a:schemeClr val="tx1">
                      <a:lumMod val="95000"/>
                      <a:lumOff val="5000"/>
                    </a:schemeClr>
                  </a:solidFill>
                  <a:latin typeface="Roboto" panose="02000000000000000000" pitchFamily="2" charset="0"/>
                  <a:ea typeface="Roboto" panose="02000000000000000000" pitchFamily="2" charset="0"/>
                </a:rPr>
                <a:t>Snowline Gold ($SGD.CF)</a:t>
              </a:r>
            </a:p>
          </p:txBody>
        </p:sp>
      </p:grpSp>
      <p:grpSp>
        <p:nvGrpSpPr>
          <p:cNvPr id="21" name="Group 20">
            <a:extLst>
              <a:ext uri="{FF2B5EF4-FFF2-40B4-BE49-F238E27FC236}">
                <a16:creationId xmlns:a16="http://schemas.microsoft.com/office/drawing/2014/main" id="{D7E12E1B-229B-2E47-771E-500EED47D283}"/>
              </a:ext>
            </a:extLst>
          </p:cNvPr>
          <p:cNvGrpSpPr/>
          <p:nvPr/>
        </p:nvGrpSpPr>
        <p:grpSpPr>
          <a:xfrm>
            <a:off x="10506025" y="7848567"/>
            <a:ext cx="8762385" cy="1408176"/>
            <a:chOff x="10386209" y="6477328"/>
            <a:chExt cx="8762385" cy="1489587"/>
          </a:xfrm>
        </p:grpSpPr>
        <p:sp>
          <p:nvSpPr>
            <p:cNvPr id="37" name="Rounded Rectangle 36">
              <a:extLst>
                <a:ext uri="{FF2B5EF4-FFF2-40B4-BE49-F238E27FC236}">
                  <a16:creationId xmlns:a16="http://schemas.microsoft.com/office/drawing/2014/main" id="{95654A8F-ECAC-E746-BD37-81698AF23EC6}"/>
                </a:ext>
              </a:extLst>
            </p:cNvPr>
            <p:cNvSpPr/>
            <p:nvPr/>
          </p:nvSpPr>
          <p:spPr>
            <a:xfrm>
              <a:off x="10386209" y="6477328"/>
              <a:ext cx="8762385" cy="1489587"/>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1"/>
            </a:p>
          </p:txBody>
        </p:sp>
        <p:sp>
          <p:nvSpPr>
            <p:cNvPr id="47" name="Rectangle 46">
              <a:extLst>
                <a:ext uri="{FF2B5EF4-FFF2-40B4-BE49-F238E27FC236}">
                  <a16:creationId xmlns:a16="http://schemas.microsoft.com/office/drawing/2014/main" id="{E3FD3C52-9DF8-434B-9330-8993CB37E343}"/>
                </a:ext>
              </a:extLst>
            </p:cNvPr>
            <p:cNvSpPr/>
            <p:nvPr/>
          </p:nvSpPr>
          <p:spPr>
            <a:xfrm>
              <a:off x="10592207" y="6914365"/>
              <a:ext cx="759723" cy="651134"/>
            </a:xfrm>
            <a:prstGeom prst="rect">
              <a:avLst/>
            </a:prstGeom>
            <a:noFill/>
          </p:spPr>
          <p:txBody>
            <a:bodyPr wrap="square" lIns="91433" tIns="45717" rIns="91433" bIns="45717">
              <a:spAutoFit/>
              <a:scene3d>
                <a:camera prst="perspectiveLeft"/>
                <a:lightRig rig="threePt" dir="t"/>
              </a:scene3d>
            </a:bodyPr>
            <a:lstStyle/>
            <a:p>
              <a:pPr algn="ctr"/>
              <a:r>
                <a:rPr lang="en-US" sz="3400" dirty="0">
                  <a:ln w="0"/>
                  <a:solidFill>
                    <a:schemeClr val="tx1">
                      <a:lumMod val="95000"/>
                      <a:lumOff val="5000"/>
                    </a:schemeClr>
                  </a:solidFill>
                  <a:effectLst>
                    <a:outerShdw blurRad="38100" dist="25400" dir="5400000" algn="ctr" rotWithShape="0">
                      <a:srgbClr val="6E747A">
                        <a:alpha val="43000"/>
                      </a:srgbClr>
                    </a:outerShdw>
                  </a:effectLst>
                  <a:latin typeface="Roboto" panose="02000000000000000000" pitchFamily="2" charset="0"/>
                  <a:ea typeface="Roboto" panose="02000000000000000000" pitchFamily="2" charset="0"/>
                </a:rPr>
                <a:t>10</a:t>
              </a:r>
            </a:p>
          </p:txBody>
        </p:sp>
        <p:sp>
          <p:nvSpPr>
            <p:cNvPr id="3" name="TextBox 2">
              <a:extLst>
                <a:ext uri="{FF2B5EF4-FFF2-40B4-BE49-F238E27FC236}">
                  <a16:creationId xmlns:a16="http://schemas.microsoft.com/office/drawing/2014/main" id="{1F7A4335-E30A-61B6-CA3C-035A2816D40E}"/>
                </a:ext>
              </a:extLst>
            </p:cNvPr>
            <p:cNvSpPr txBox="1"/>
            <p:nvPr/>
          </p:nvSpPr>
          <p:spPr>
            <a:xfrm>
              <a:off x="11347450" y="6959022"/>
              <a:ext cx="4196277" cy="461537"/>
            </a:xfrm>
            <a:prstGeom prst="rect">
              <a:avLst/>
            </a:prstGeom>
            <a:noFill/>
          </p:spPr>
          <p:txBody>
            <a:bodyPr wrap="square" rtlCol="0">
              <a:spAutoFit/>
            </a:bodyPr>
            <a:lstStyle/>
            <a:p>
              <a:r>
                <a:rPr lang="en-US" sz="2399" dirty="0">
                  <a:solidFill>
                    <a:schemeClr val="tx1">
                      <a:lumMod val="95000"/>
                      <a:lumOff val="5000"/>
                    </a:schemeClr>
                  </a:solidFill>
                  <a:latin typeface="Roboto" panose="02000000000000000000" pitchFamily="2" charset="0"/>
                  <a:ea typeface="Roboto" panose="02000000000000000000" pitchFamily="2" charset="0"/>
                </a:rPr>
                <a:t>Brixton Metals ($BBB.V)</a:t>
              </a:r>
            </a:p>
          </p:txBody>
        </p:sp>
        <p:pic>
          <p:nvPicPr>
            <p:cNvPr id="14" name="Picture 13" descr="Shape&#10;&#10;Description automatically generated with low confidence">
              <a:extLst>
                <a:ext uri="{FF2B5EF4-FFF2-40B4-BE49-F238E27FC236}">
                  <a16:creationId xmlns:a16="http://schemas.microsoft.com/office/drawing/2014/main" id="{5746E338-B3C9-5B47-5ECE-A7AB88E601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26086" y="6492030"/>
              <a:ext cx="1502714" cy="1268525"/>
            </a:xfrm>
            <a:prstGeom prst="rect">
              <a:avLst/>
            </a:prstGeom>
          </p:spPr>
        </p:pic>
      </p:grpSp>
      <p:grpSp>
        <p:nvGrpSpPr>
          <p:cNvPr id="22" name="Group 21">
            <a:extLst>
              <a:ext uri="{FF2B5EF4-FFF2-40B4-BE49-F238E27FC236}">
                <a16:creationId xmlns:a16="http://schemas.microsoft.com/office/drawing/2014/main" id="{D8C6B129-20FC-C6D4-6FCE-52EB9D115076}"/>
              </a:ext>
            </a:extLst>
          </p:cNvPr>
          <p:cNvGrpSpPr/>
          <p:nvPr/>
        </p:nvGrpSpPr>
        <p:grpSpPr>
          <a:xfrm>
            <a:off x="1173310" y="4716433"/>
            <a:ext cx="8762385" cy="1408176"/>
            <a:chOff x="1142261" y="4807041"/>
            <a:chExt cx="8762385" cy="1489587"/>
          </a:xfrm>
        </p:grpSpPr>
        <p:sp>
          <p:nvSpPr>
            <p:cNvPr id="31" name="Rounded Rectangle 30">
              <a:extLst>
                <a:ext uri="{FF2B5EF4-FFF2-40B4-BE49-F238E27FC236}">
                  <a16:creationId xmlns:a16="http://schemas.microsoft.com/office/drawing/2014/main" id="{029ADC12-612B-C741-A686-BA29AF6F7419}"/>
                </a:ext>
              </a:extLst>
            </p:cNvPr>
            <p:cNvSpPr/>
            <p:nvPr/>
          </p:nvSpPr>
          <p:spPr>
            <a:xfrm>
              <a:off x="1142261" y="4807041"/>
              <a:ext cx="8762385" cy="1489587"/>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1"/>
            </a:p>
          </p:txBody>
        </p:sp>
        <p:sp>
          <p:nvSpPr>
            <p:cNvPr id="25" name="Rectangle 24">
              <a:extLst>
                <a:ext uri="{FF2B5EF4-FFF2-40B4-BE49-F238E27FC236}">
                  <a16:creationId xmlns:a16="http://schemas.microsoft.com/office/drawing/2014/main" id="{2A5FB526-DA44-8546-BB1D-428C45C6ABA9}"/>
                </a:ext>
              </a:extLst>
            </p:cNvPr>
            <p:cNvSpPr/>
            <p:nvPr/>
          </p:nvSpPr>
          <p:spPr>
            <a:xfrm>
              <a:off x="1335637" y="5244078"/>
              <a:ext cx="759723" cy="615547"/>
            </a:xfrm>
            <a:prstGeom prst="rect">
              <a:avLst/>
            </a:prstGeom>
            <a:noFill/>
          </p:spPr>
          <p:txBody>
            <a:bodyPr wrap="square" lIns="91433" tIns="45717" rIns="91433" bIns="45717">
              <a:spAutoFit/>
              <a:scene3d>
                <a:camera prst="perspectiveLeft"/>
                <a:lightRig rig="threePt" dir="t"/>
              </a:scene3d>
            </a:bodyPr>
            <a:lstStyle/>
            <a:p>
              <a:pPr algn="ctr"/>
              <a:r>
                <a:rPr lang="en-US" sz="3400" dirty="0">
                  <a:ln w="0"/>
                  <a:solidFill>
                    <a:schemeClr val="tx1">
                      <a:lumMod val="95000"/>
                      <a:lumOff val="5000"/>
                    </a:schemeClr>
                  </a:solidFill>
                  <a:effectLst>
                    <a:outerShdw blurRad="38100" dist="25400" dir="5400000" algn="ctr" rotWithShape="0">
                      <a:srgbClr val="6E747A">
                        <a:alpha val="43000"/>
                      </a:srgbClr>
                    </a:outerShdw>
                  </a:effectLst>
                  <a:latin typeface="Roboto" panose="02000000000000000000" pitchFamily="2" charset="0"/>
                  <a:ea typeface="Roboto" panose="02000000000000000000" pitchFamily="2" charset="0"/>
                </a:rPr>
                <a:t>3</a:t>
              </a:r>
            </a:p>
          </p:txBody>
        </p:sp>
        <p:pic>
          <p:nvPicPr>
            <p:cNvPr id="7" name="Picture 12" descr="Goliath Resources Limited TSX-V: GOT | Precious Metal Resources">
              <a:extLst>
                <a:ext uri="{FF2B5EF4-FFF2-40B4-BE49-F238E27FC236}">
                  <a16:creationId xmlns:a16="http://schemas.microsoft.com/office/drawing/2014/main" id="{073F4FA1-89E2-D61D-3178-90EC994774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9809" y="5137404"/>
              <a:ext cx="3025062" cy="88936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C26D894-4B58-34DD-086D-97976E532648}"/>
                </a:ext>
              </a:extLst>
            </p:cNvPr>
            <p:cNvSpPr txBox="1"/>
            <p:nvPr/>
          </p:nvSpPr>
          <p:spPr>
            <a:xfrm>
              <a:off x="2095899" y="5351702"/>
              <a:ext cx="4980399" cy="461537"/>
            </a:xfrm>
            <a:prstGeom prst="rect">
              <a:avLst/>
            </a:prstGeom>
            <a:noFill/>
          </p:spPr>
          <p:txBody>
            <a:bodyPr wrap="square" rtlCol="0">
              <a:spAutoFit/>
            </a:bodyPr>
            <a:lstStyle/>
            <a:p>
              <a:r>
                <a:rPr lang="en-US" sz="2399" dirty="0">
                  <a:solidFill>
                    <a:schemeClr val="tx1">
                      <a:lumMod val="95000"/>
                      <a:lumOff val="5000"/>
                    </a:schemeClr>
                  </a:solidFill>
                  <a:latin typeface="Roboto" panose="02000000000000000000" pitchFamily="2" charset="0"/>
                  <a:ea typeface="Roboto" panose="02000000000000000000" pitchFamily="2" charset="0"/>
                </a:rPr>
                <a:t>Goliath Resources ($GOT.V)</a:t>
              </a:r>
            </a:p>
          </p:txBody>
        </p:sp>
      </p:grpSp>
      <p:grpSp>
        <p:nvGrpSpPr>
          <p:cNvPr id="54" name="Group 53">
            <a:extLst>
              <a:ext uri="{FF2B5EF4-FFF2-40B4-BE49-F238E27FC236}">
                <a16:creationId xmlns:a16="http://schemas.microsoft.com/office/drawing/2014/main" id="{19FE3589-879C-9690-305A-E39AA2574672}"/>
              </a:ext>
            </a:extLst>
          </p:cNvPr>
          <p:cNvGrpSpPr/>
          <p:nvPr/>
        </p:nvGrpSpPr>
        <p:grpSpPr>
          <a:xfrm>
            <a:off x="1166244" y="1528767"/>
            <a:ext cx="8762385" cy="1408176"/>
            <a:chOff x="1142261" y="1396772"/>
            <a:chExt cx="8762385" cy="1489587"/>
          </a:xfrm>
        </p:grpSpPr>
        <p:sp>
          <p:nvSpPr>
            <p:cNvPr id="5" name="Rounded Rectangle 4">
              <a:extLst>
                <a:ext uri="{FF2B5EF4-FFF2-40B4-BE49-F238E27FC236}">
                  <a16:creationId xmlns:a16="http://schemas.microsoft.com/office/drawing/2014/main" id="{77BCDE88-5169-9341-89AC-69434452A8A5}"/>
                </a:ext>
              </a:extLst>
            </p:cNvPr>
            <p:cNvSpPr/>
            <p:nvPr/>
          </p:nvSpPr>
          <p:spPr>
            <a:xfrm>
              <a:off x="1142261" y="1396772"/>
              <a:ext cx="8762385" cy="1489587"/>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1"/>
            </a:p>
          </p:txBody>
        </p:sp>
        <p:sp>
          <p:nvSpPr>
            <p:cNvPr id="20" name="Rectangle 19">
              <a:extLst>
                <a:ext uri="{FF2B5EF4-FFF2-40B4-BE49-F238E27FC236}">
                  <a16:creationId xmlns:a16="http://schemas.microsoft.com/office/drawing/2014/main" id="{9231F606-389A-9845-8375-999AEAE6482B}"/>
                </a:ext>
              </a:extLst>
            </p:cNvPr>
            <p:cNvSpPr/>
            <p:nvPr/>
          </p:nvSpPr>
          <p:spPr>
            <a:xfrm>
              <a:off x="1335637" y="1866652"/>
              <a:ext cx="759723" cy="615547"/>
            </a:xfrm>
            <a:prstGeom prst="rect">
              <a:avLst/>
            </a:prstGeom>
            <a:noFill/>
          </p:spPr>
          <p:txBody>
            <a:bodyPr wrap="square" lIns="91433" tIns="45717" rIns="91433" bIns="45717">
              <a:spAutoFit/>
              <a:scene3d>
                <a:camera prst="perspectiveLeft"/>
                <a:lightRig rig="threePt" dir="t"/>
              </a:scene3d>
            </a:bodyPr>
            <a:lstStyle/>
            <a:p>
              <a:pPr algn="ctr"/>
              <a:r>
                <a:rPr lang="en-US" sz="3400" dirty="0">
                  <a:ln w="0"/>
                  <a:solidFill>
                    <a:schemeClr val="tx1">
                      <a:lumMod val="95000"/>
                      <a:lumOff val="5000"/>
                    </a:schemeClr>
                  </a:solidFill>
                  <a:effectLst>
                    <a:outerShdw blurRad="38100" dist="25400" dir="5400000" algn="ctr" rotWithShape="0">
                      <a:srgbClr val="6E747A">
                        <a:alpha val="43000"/>
                      </a:srgbClr>
                    </a:outerShdw>
                  </a:effectLst>
                  <a:latin typeface="Roboto" panose="02000000000000000000" pitchFamily="2" charset="0"/>
                  <a:ea typeface="Roboto" panose="02000000000000000000" pitchFamily="2" charset="0"/>
                </a:rPr>
                <a:t>1</a:t>
              </a:r>
            </a:p>
          </p:txBody>
        </p:sp>
        <p:sp>
          <p:nvSpPr>
            <p:cNvPr id="59" name="TextBox 58">
              <a:extLst>
                <a:ext uri="{FF2B5EF4-FFF2-40B4-BE49-F238E27FC236}">
                  <a16:creationId xmlns:a16="http://schemas.microsoft.com/office/drawing/2014/main" id="{CD41B713-0E3D-9640-9047-247FA983B911}"/>
                </a:ext>
              </a:extLst>
            </p:cNvPr>
            <p:cNvSpPr txBox="1"/>
            <p:nvPr/>
          </p:nvSpPr>
          <p:spPr>
            <a:xfrm>
              <a:off x="2141141" y="1957181"/>
              <a:ext cx="4473876" cy="461537"/>
            </a:xfrm>
            <a:prstGeom prst="rect">
              <a:avLst/>
            </a:prstGeom>
            <a:noFill/>
          </p:spPr>
          <p:txBody>
            <a:bodyPr wrap="square" rtlCol="0">
              <a:spAutoFit/>
            </a:bodyPr>
            <a:lstStyle/>
            <a:p>
              <a:r>
                <a:rPr lang="en-US" sz="2399" dirty="0">
                  <a:solidFill>
                    <a:schemeClr val="tx1">
                      <a:lumMod val="95000"/>
                      <a:lumOff val="5000"/>
                    </a:schemeClr>
                  </a:solidFill>
                  <a:latin typeface="Roboto" panose="02000000000000000000" pitchFamily="2" charset="0"/>
                  <a:ea typeface="Roboto" panose="02000000000000000000" pitchFamily="2" charset="0"/>
                </a:rPr>
                <a:t>San Cristobal Mining (Private)*</a:t>
              </a:r>
            </a:p>
          </p:txBody>
        </p:sp>
        <p:pic>
          <p:nvPicPr>
            <p:cNvPr id="11" name="Picture 10" descr="Text&#10;&#10;Description automatically generated with medium confidence">
              <a:extLst>
                <a:ext uri="{FF2B5EF4-FFF2-40B4-BE49-F238E27FC236}">
                  <a16:creationId xmlns:a16="http://schemas.microsoft.com/office/drawing/2014/main" id="{A0395D41-E47D-D68A-7E13-E8C9D7DFEF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0476" y="1531044"/>
              <a:ext cx="2758711" cy="1274171"/>
            </a:xfrm>
            <a:prstGeom prst="rect">
              <a:avLst/>
            </a:prstGeom>
          </p:spPr>
        </p:pic>
      </p:grpSp>
      <p:sp>
        <p:nvSpPr>
          <p:cNvPr id="9" name="TextBox 8">
            <a:extLst>
              <a:ext uri="{FF2B5EF4-FFF2-40B4-BE49-F238E27FC236}">
                <a16:creationId xmlns:a16="http://schemas.microsoft.com/office/drawing/2014/main" id="{4386F51A-66B0-282D-B63C-B51B3760EBD3}"/>
              </a:ext>
            </a:extLst>
          </p:cNvPr>
          <p:cNvSpPr txBox="1"/>
          <p:nvPr/>
        </p:nvSpPr>
        <p:spPr>
          <a:xfrm>
            <a:off x="26482" y="9498577"/>
            <a:ext cx="20045868" cy="1692771"/>
          </a:xfrm>
          <a:prstGeom prst="rect">
            <a:avLst/>
          </a:prstGeom>
          <a:noFill/>
        </p:spPr>
        <p:txBody>
          <a:bodyPr wrap="square" rtlCol="0">
            <a:spAutoFit/>
          </a:bodyPr>
          <a:lstStyle/>
          <a:p>
            <a:r>
              <a:rPr lang="en-US" sz="1600" kern="100" dirty="0">
                <a:latin typeface="Roboto" panose="02000000000000000000" pitchFamily="2" charset="0"/>
                <a:ea typeface="Roboto" panose="02000000000000000000" pitchFamily="2" charset="0"/>
                <a:cs typeface="Roboto" panose="02000000000000000000" pitchFamily="2" charset="0"/>
              </a:rPr>
              <a:t>Activist metals portfolio includes the San Cristobal Mining, Inc. equity asset that was designated into a side pocket on July 1st, 2024. The side pocket includes an asset that is not available to new investors in the funds after July 1, 2024. New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investors cannot participate in the SCM Side Pocket and will not share in its potential gains or losses. The</a:t>
            </a:r>
            <a:r>
              <a:rPr lang="en-US" sz="1600" kern="100" dirty="0">
                <a:effectLst/>
                <a:latin typeface="Roboto" panose="02000000000000000000" pitchFamily="2" charset="0"/>
                <a:ea typeface="Roboto" panose="02000000000000000000" pitchFamily="2" charset="0"/>
                <a:cs typeface="Roboto" panose="02000000000000000000" pitchFamily="2" charset="0"/>
              </a:rPr>
              <a:t> securities shown herein are the top ten activist metals holdings across all Crescat funds and separately managed accounts as the date shown above. The top ten are subject to change at any time without notice. The definition of the activist metals portfolio is provided above. These holdings do not represent an entire portfolio. While these are the top ten activist metals positions firmwide, they may not represent the top ten securities for any particular fund or SMA strategy. This presentation is not intended to be, nor should it be construed as, an offer to sell or a solicitation of an offer to buy any security.</a:t>
            </a:r>
          </a:p>
          <a:p>
            <a:r>
              <a:rPr lang="en-US" sz="2000" dirty="0">
                <a:latin typeface="Roboto" panose="02000000000000000000" pitchFamily="2" charset="0"/>
                <a:ea typeface="Roboto" panose="02000000000000000000" pitchFamily="2" charset="0"/>
                <a:cs typeface="Roboto" panose="02000000000000000000" pitchFamily="2" charset="0"/>
              </a:rPr>
              <a:t> </a:t>
            </a:r>
          </a:p>
        </p:txBody>
      </p:sp>
      <p:grpSp>
        <p:nvGrpSpPr>
          <p:cNvPr id="55" name="Group 54">
            <a:extLst>
              <a:ext uri="{FF2B5EF4-FFF2-40B4-BE49-F238E27FC236}">
                <a16:creationId xmlns:a16="http://schemas.microsoft.com/office/drawing/2014/main" id="{781D7E18-4576-CFD2-B1A3-912B8249025D}"/>
              </a:ext>
            </a:extLst>
          </p:cNvPr>
          <p:cNvGrpSpPr/>
          <p:nvPr/>
        </p:nvGrpSpPr>
        <p:grpSpPr>
          <a:xfrm>
            <a:off x="1176844" y="6310266"/>
            <a:ext cx="8762385" cy="1408176"/>
            <a:chOff x="1145435" y="6486624"/>
            <a:chExt cx="8762385" cy="1489587"/>
          </a:xfrm>
        </p:grpSpPr>
        <p:sp>
          <p:nvSpPr>
            <p:cNvPr id="32" name="Rounded Rectangle 31">
              <a:extLst>
                <a:ext uri="{FF2B5EF4-FFF2-40B4-BE49-F238E27FC236}">
                  <a16:creationId xmlns:a16="http://schemas.microsoft.com/office/drawing/2014/main" id="{0D19701A-9A5A-B042-A239-F30A8BA93816}"/>
                </a:ext>
              </a:extLst>
            </p:cNvPr>
            <p:cNvSpPr/>
            <p:nvPr/>
          </p:nvSpPr>
          <p:spPr>
            <a:xfrm>
              <a:off x="1145435" y="6486624"/>
              <a:ext cx="8762385" cy="1489587"/>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1"/>
            </a:p>
          </p:txBody>
        </p:sp>
        <p:sp>
          <p:nvSpPr>
            <p:cNvPr id="26" name="Rectangle 25">
              <a:extLst>
                <a:ext uri="{FF2B5EF4-FFF2-40B4-BE49-F238E27FC236}">
                  <a16:creationId xmlns:a16="http://schemas.microsoft.com/office/drawing/2014/main" id="{8F1D4BA9-8C88-954D-8265-431B867F61F7}"/>
                </a:ext>
              </a:extLst>
            </p:cNvPr>
            <p:cNvSpPr/>
            <p:nvPr/>
          </p:nvSpPr>
          <p:spPr>
            <a:xfrm>
              <a:off x="1335637" y="6923661"/>
              <a:ext cx="759723" cy="615547"/>
            </a:xfrm>
            <a:prstGeom prst="rect">
              <a:avLst/>
            </a:prstGeom>
            <a:noFill/>
          </p:spPr>
          <p:txBody>
            <a:bodyPr wrap="square" lIns="91433" tIns="45717" rIns="91433" bIns="45717">
              <a:spAutoFit/>
              <a:scene3d>
                <a:camera prst="perspectiveLeft"/>
                <a:lightRig rig="threePt" dir="t"/>
              </a:scene3d>
            </a:bodyPr>
            <a:lstStyle/>
            <a:p>
              <a:pPr algn="ctr"/>
              <a:r>
                <a:rPr lang="en-US" sz="3400" dirty="0">
                  <a:ln w="0"/>
                  <a:solidFill>
                    <a:schemeClr val="tx1">
                      <a:lumMod val="95000"/>
                      <a:lumOff val="5000"/>
                    </a:schemeClr>
                  </a:solidFill>
                  <a:effectLst>
                    <a:outerShdw blurRad="38100" dist="25400" dir="5400000" algn="ctr" rotWithShape="0">
                      <a:srgbClr val="6E747A">
                        <a:alpha val="43000"/>
                      </a:srgbClr>
                    </a:outerShdw>
                  </a:effectLst>
                  <a:latin typeface="Roboto" panose="02000000000000000000" pitchFamily="2" charset="0"/>
                  <a:ea typeface="Roboto" panose="02000000000000000000" pitchFamily="2" charset="0"/>
                </a:rPr>
                <a:t>4</a:t>
              </a:r>
            </a:p>
          </p:txBody>
        </p:sp>
        <p:sp>
          <p:nvSpPr>
            <p:cNvPr id="70" name="TextBox 69">
              <a:extLst>
                <a:ext uri="{FF2B5EF4-FFF2-40B4-BE49-F238E27FC236}">
                  <a16:creationId xmlns:a16="http://schemas.microsoft.com/office/drawing/2014/main" id="{28EB374F-121A-9946-A0A7-957A5A7A7337}"/>
                </a:ext>
              </a:extLst>
            </p:cNvPr>
            <p:cNvSpPr txBox="1"/>
            <p:nvPr/>
          </p:nvSpPr>
          <p:spPr>
            <a:xfrm>
              <a:off x="2134551" y="6949371"/>
              <a:ext cx="3809732" cy="461537"/>
            </a:xfrm>
            <a:prstGeom prst="rect">
              <a:avLst/>
            </a:prstGeom>
            <a:noFill/>
          </p:spPr>
          <p:txBody>
            <a:bodyPr wrap="square" rtlCol="0">
              <a:spAutoFit/>
            </a:bodyPr>
            <a:lstStyle/>
            <a:p>
              <a:r>
                <a:rPr lang="en-US" sz="2399" dirty="0">
                  <a:solidFill>
                    <a:schemeClr val="tx1">
                      <a:lumMod val="95000"/>
                      <a:lumOff val="5000"/>
                    </a:schemeClr>
                  </a:solidFill>
                  <a:latin typeface="Roboto" panose="02000000000000000000" pitchFamily="2" charset="0"/>
                  <a:ea typeface="Roboto" panose="02000000000000000000" pitchFamily="2" charset="0"/>
                </a:rPr>
                <a:t>Eloro Resources ($ELO.V)</a:t>
              </a:r>
            </a:p>
          </p:txBody>
        </p:sp>
        <p:pic>
          <p:nvPicPr>
            <p:cNvPr id="19" name="Picture 18" descr="Logo&#10;&#10;Description automatically generated">
              <a:extLst>
                <a:ext uri="{FF2B5EF4-FFF2-40B4-BE49-F238E27FC236}">
                  <a16:creationId xmlns:a16="http://schemas.microsoft.com/office/drawing/2014/main" id="{07EE0747-2770-893E-C168-D5EC56A3B2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8743" y="7004817"/>
              <a:ext cx="2757993" cy="626357"/>
            </a:xfrm>
            <a:prstGeom prst="rect">
              <a:avLst/>
            </a:prstGeom>
          </p:spPr>
        </p:pic>
      </p:grpSp>
      <p:grpSp>
        <p:nvGrpSpPr>
          <p:cNvPr id="16" name="Group 15">
            <a:extLst>
              <a:ext uri="{FF2B5EF4-FFF2-40B4-BE49-F238E27FC236}">
                <a16:creationId xmlns:a16="http://schemas.microsoft.com/office/drawing/2014/main" id="{3172E313-3AD8-5C64-BC13-52784E665A90}"/>
              </a:ext>
            </a:extLst>
          </p:cNvPr>
          <p:cNvGrpSpPr/>
          <p:nvPr/>
        </p:nvGrpSpPr>
        <p:grpSpPr>
          <a:xfrm>
            <a:off x="10480793" y="1543672"/>
            <a:ext cx="8762385" cy="1406501"/>
            <a:chOff x="1159721" y="8187517"/>
            <a:chExt cx="8762385" cy="1489587"/>
          </a:xfrm>
        </p:grpSpPr>
        <p:sp>
          <p:nvSpPr>
            <p:cNvPr id="33" name="Rounded Rectangle 32">
              <a:extLst>
                <a:ext uri="{FF2B5EF4-FFF2-40B4-BE49-F238E27FC236}">
                  <a16:creationId xmlns:a16="http://schemas.microsoft.com/office/drawing/2014/main" id="{A6F772C9-4A88-444F-BB85-30FFF47B6C31}"/>
                </a:ext>
              </a:extLst>
            </p:cNvPr>
            <p:cNvSpPr/>
            <p:nvPr/>
          </p:nvSpPr>
          <p:spPr>
            <a:xfrm>
              <a:off x="1159721" y="8187517"/>
              <a:ext cx="8762385" cy="1489587"/>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1"/>
            </a:p>
          </p:txBody>
        </p:sp>
        <p:sp>
          <p:nvSpPr>
            <p:cNvPr id="27" name="Rectangle 26">
              <a:extLst>
                <a:ext uri="{FF2B5EF4-FFF2-40B4-BE49-F238E27FC236}">
                  <a16:creationId xmlns:a16="http://schemas.microsoft.com/office/drawing/2014/main" id="{74996200-6C99-024A-AC58-E627E1B09140}"/>
                </a:ext>
              </a:extLst>
            </p:cNvPr>
            <p:cNvSpPr/>
            <p:nvPr/>
          </p:nvSpPr>
          <p:spPr>
            <a:xfrm>
              <a:off x="1335637" y="8624556"/>
              <a:ext cx="759723" cy="651909"/>
            </a:xfrm>
            <a:prstGeom prst="rect">
              <a:avLst/>
            </a:prstGeom>
            <a:noFill/>
          </p:spPr>
          <p:txBody>
            <a:bodyPr wrap="square" lIns="91433" tIns="45717" rIns="91433" bIns="45717">
              <a:spAutoFit/>
              <a:scene3d>
                <a:camera prst="perspectiveLeft"/>
                <a:lightRig rig="threePt" dir="t"/>
              </a:scene3d>
            </a:bodyPr>
            <a:lstStyle/>
            <a:p>
              <a:pPr algn="ctr"/>
              <a:r>
                <a:rPr lang="en-US" sz="3400" dirty="0">
                  <a:ln w="0"/>
                  <a:solidFill>
                    <a:schemeClr val="tx1">
                      <a:lumMod val="95000"/>
                      <a:lumOff val="5000"/>
                    </a:schemeClr>
                  </a:solidFill>
                  <a:effectLst>
                    <a:outerShdw blurRad="38100" dist="25400" dir="5400000" algn="ctr" rotWithShape="0">
                      <a:srgbClr val="6E747A">
                        <a:alpha val="43000"/>
                      </a:srgbClr>
                    </a:outerShdw>
                  </a:effectLst>
                  <a:latin typeface="Roboto" panose="02000000000000000000" pitchFamily="2" charset="0"/>
                  <a:ea typeface="Roboto" panose="02000000000000000000" pitchFamily="2" charset="0"/>
                </a:rPr>
                <a:t>6</a:t>
              </a:r>
            </a:p>
          </p:txBody>
        </p:sp>
        <p:sp>
          <p:nvSpPr>
            <p:cNvPr id="17" name="TextBox 16">
              <a:extLst>
                <a:ext uri="{FF2B5EF4-FFF2-40B4-BE49-F238E27FC236}">
                  <a16:creationId xmlns:a16="http://schemas.microsoft.com/office/drawing/2014/main" id="{2180CA59-2BA7-4C42-9695-1D9ACAFC76AE}"/>
                </a:ext>
              </a:extLst>
            </p:cNvPr>
            <p:cNvSpPr txBox="1"/>
            <p:nvPr/>
          </p:nvSpPr>
          <p:spPr>
            <a:xfrm>
              <a:off x="2101042" y="8670867"/>
              <a:ext cx="3809732" cy="461537"/>
            </a:xfrm>
            <a:prstGeom prst="rect">
              <a:avLst/>
            </a:prstGeom>
            <a:noFill/>
          </p:spPr>
          <p:txBody>
            <a:bodyPr wrap="square" rtlCol="0">
              <a:spAutoFit/>
            </a:bodyPr>
            <a:lstStyle/>
            <a:p>
              <a:r>
                <a:rPr lang="en-US" sz="2399" dirty="0">
                  <a:solidFill>
                    <a:schemeClr val="tx1">
                      <a:lumMod val="95000"/>
                      <a:lumOff val="5000"/>
                    </a:schemeClr>
                  </a:solidFill>
                  <a:latin typeface="Roboto" panose="02000000000000000000" pitchFamily="2" charset="0"/>
                  <a:ea typeface="Roboto" panose="02000000000000000000" pitchFamily="2" charset="0"/>
                </a:rPr>
                <a:t>Sitka Gold ($SIG.V)</a:t>
              </a:r>
            </a:p>
          </p:txBody>
        </p:sp>
        <p:pic>
          <p:nvPicPr>
            <p:cNvPr id="28" name="Picture 27">
              <a:extLst>
                <a:ext uri="{FF2B5EF4-FFF2-40B4-BE49-F238E27FC236}">
                  <a16:creationId xmlns:a16="http://schemas.microsoft.com/office/drawing/2014/main" id="{66102AA7-FDFF-9ADB-71B9-7D328E8CEAE0}"/>
                </a:ext>
              </a:extLst>
            </p:cNvPr>
            <p:cNvPicPr>
              <a:picLocks noChangeAspect="1"/>
            </p:cNvPicPr>
            <p:nvPr/>
          </p:nvPicPr>
          <p:blipFill>
            <a:blip r:embed="rId8"/>
            <a:stretch>
              <a:fillRect/>
            </a:stretch>
          </p:blipFill>
          <p:spPr>
            <a:xfrm>
              <a:off x="6331074" y="8690977"/>
              <a:ext cx="3387359" cy="461538"/>
            </a:xfrm>
            <a:prstGeom prst="rect">
              <a:avLst/>
            </a:prstGeom>
          </p:spPr>
        </p:pic>
      </p:grpSp>
      <p:grpSp>
        <p:nvGrpSpPr>
          <p:cNvPr id="53" name="Group 52">
            <a:extLst>
              <a:ext uri="{FF2B5EF4-FFF2-40B4-BE49-F238E27FC236}">
                <a16:creationId xmlns:a16="http://schemas.microsoft.com/office/drawing/2014/main" id="{2C001FF0-5C4A-D004-8CCB-DCFB7943B513}"/>
              </a:ext>
            </a:extLst>
          </p:cNvPr>
          <p:cNvGrpSpPr/>
          <p:nvPr/>
        </p:nvGrpSpPr>
        <p:grpSpPr>
          <a:xfrm>
            <a:off x="10460717" y="3132523"/>
            <a:ext cx="8762385" cy="1408176"/>
            <a:chOff x="10383035" y="1387475"/>
            <a:chExt cx="8762385" cy="1489587"/>
          </a:xfrm>
        </p:grpSpPr>
        <p:sp>
          <p:nvSpPr>
            <p:cNvPr id="34" name="Rounded Rectangle 33">
              <a:extLst>
                <a:ext uri="{FF2B5EF4-FFF2-40B4-BE49-F238E27FC236}">
                  <a16:creationId xmlns:a16="http://schemas.microsoft.com/office/drawing/2014/main" id="{5D886D0A-66FF-904C-B44E-A09E46BF535E}"/>
                </a:ext>
              </a:extLst>
            </p:cNvPr>
            <p:cNvSpPr/>
            <p:nvPr/>
          </p:nvSpPr>
          <p:spPr>
            <a:xfrm>
              <a:off x="10383035" y="1387475"/>
              <a:ext cx="8762385" cy="1489587"/>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1"/>
            </a:p>
          </p:txBody>
        </p:sp>
        <p:sp>
          <p:nvSpPr>
            <p:cNvPr id="44" name="Rectangle 43">
              <a:extLst>
                <a:ext uri="{FF2B5EF4-FFF2-40B4-BE49-F238E27FC236}">
                  <a16:creationId xmlns:a16="http://schemas.microsoft.com/office/drawing/2014/main" id="{85550E7C-87A3-B848-8AD9-9F54D40A4935}"/>
                </a:ext>
              </a:extLst>
            </p:cNvPr>
            <p:cNvSpPr/>
            <p:nvPr/>
          </p:nvSpPr>
          <p:spPr>
            <a:xfrm>
              <a:off x="10592207" y="1833809"/>
              <a:ext cx="759723" cy="651134"/>
            </a:xfrm>
            <a:prstGeom prst="rect">
              <a:avLst/>
            </a:prstGeom>
            <a:noFill/>
          </p:spPr>
          <p:txBody>
            <a:bodyPr wrap="square" lIns="91433" tIns="45717" rIns="91433" bIns="45717">
              <a:spAutoFit/>
              <a:scene3d>
                <a:camera prst="perspectiveLeft"/>
                <a:lightRig rig="threePt" dir="t"/>
              </a:scene3d>
            </a:bodyPr>
            <a:lstStyle/>
            <a:p>
              <a:pPr algn="ctr"/>
              <a:r>
                <a:rPr lang="en-US" sz="3400" dirty="0">
                  <a:ln w="0"/>
                  <a:solidFill>
                    <a:schemeClr val="tx1">
                      <a:lumMod val="95000"/>
                      <a:lumOff val="5000"/>
                    </a:schemeClr>
                  </a:solidFill>
                  <a:effectLst>
                    <a:outerShdw blurRad="38100" dist="25400" dir="5400000" algn="ctr" rotWithShape="0">
                      <a:srgbClr val="6E747A">
                        <a:alpha val="43000"/>
                      </a:srgbClr>
                    </a:outerShdw>
                  </a:effectLst>
                  <a:latin typeface="Roboto" panose="02000000000000000000" pitchFamily="2" charset="0"/>
                  <a:ea typeface="Roboto" panose="02000000000000000000" pitchFamily="2" charset="0"/>
                </a:rPr>
                <a:t>7</a:t>
              </a:r>
            </a:p>
          </p:txBody>
        </p:sp>
        <p:sp>
          <p:nvSpPr>
            <p:cNvPr id="72" name="TextBox 71">
              <a:extLst>
                <a:ext uri="{FF2B5EF4-FFF2-40B4-BE49-F238E27FC236}">
                  <a16:creationId xmlns:a16="http://schemas.microsoft.com/office/drawing/2014/main" id="{735A9ED4-4675-9640-813B-55BDFE7AD0CC}"/>
                </a:ext>
              </a:extLst>
            </p:cNvPr>
            <p:cNvSpPr txBox="1"/>
            <p:nvPr/>
          </p:nvSpPr>
          <p:spPr>
            <a:xfrm>
              <a:off x="11343180" y="1908329"/>
              <a:ext cx="5029451" cy="461665"/>
            </a:xfrm>
            <a:prstGeom prst="rect">
              <a:avLst/>
            </a:prstGeom>
            <a:noFill/>
          </p:spPr>
          <p:txBody>
            <a:bodyPr wrap="square" rtlCol="0">
              <a:spAutoFit/>
            </a:bodyPr>
            <a:lstStyle/>
            <a:p>
              <a:r>
                <a:rPr lang="en-US" sz="2400" dirty="0">
                  <a:latin typeface="Roboto" panose="02000000000000000000" pitchFamily="2" charset="0"/>
                  <a:ea typeface="Roboto" panose="02000000000000000000" pitchFamily="2" charset="0"/>
                  <a:cs typeface="Roboto" panose="02000000000000000000" pitchFamily="2" charset="0"/>
                </a:rPr>
                <a:t>Western Alaska Minerals ($WAM.V)</a:t>
              </a:r>
              <a:endParaRPr lang="en-US" sz="2400" dirty="0">
                <a:solidFill>
                  <a:schemeClr val="tx1">
                    <a:lumMod val="95000"/>
                    <a:lumOff val="5000"/>
                  </a:schemeClr>
                </a:solidFill>
                <a:latin typeface="Roboto" panose="02000000000000000000" pitchFamily="2" charset="0"/>
                <a:ea typeface="Roboto" panose="02000000000000000000" pitchFamily="2" charset="0"/>
                <a:cs typeface="Roboto" panose="02000000000000000000" pitchFamily="2" charset="0"/>
              </a:endParaRPr>
            </a:p>
          </p:txBody>
        </p:sp>
        <p:pic>
          <p:nvPicPr>
            <p:cNvPr id="29" name="Picture 4" descr="Western Alaska Minerals logo">
              <a:extLst>
                <a:ext uri="{FF2B5EF4-FFF2-40B4-BE49-F238E27FC236}">
                  <a16:creationId xmlns:a16="http://schemas.microsoft.com/office/drawing/2014/main" id="{F3DE7439-53AE-A79F-FAEF-019785FEBF6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396910" y="1858623"/>
              <a:ext cx="2653894" cy="5528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2" name="Group 51">
            <a:extLst>
              <a:ext uri="{FF2B5EF4-FFF2-40B4-BE49-F238E27FC236}">
                <a16:creationId xmlns:a16="http://schemas.microsoft.com/office/drawing/2014/main" id="{9AD56020-73D6-14BE-439E-54FF5CDF63A1}"/>
              </a:ext>
            </a:extLst>
          </p:cNvPr>
          <p:cNvGrpSpPr/>
          <p:nvPr/>
        </p:nvGrpSpPr>
        <p:grpSpPr>
          <a:xfrm>
            <a:off x="1162711" y="7904099"/>
            <a:ext cx="8762385" cy="1408176"/>
            <a:chOff x="10383035" y="3081968"/>
            <a:chExt cx="8762385" cy="1489587"/>
          </a:xfrm>
        </p:grpSpPr>
        <p:sp>
          <p:nvSpPr>
            <p:cNvPr id="35" name="Rounded Rectangle 34">
              <a:extLst>
                <a:ext uri="{FF2B5EF4-FFF2-40B4-BE49-F238E27FC236}">
                  <a16:creationId xmlns:a16="http://schemas.microsoft.com/office/drawing/2014/main" id="{6558CC82-C0BD-434E-83B4-0E4C6A8A9F41}"/>
                </a:ext>
              </a:extLst>
            </p:cNvPr>
            <p:cNvSpPr/>
            <p:nvPr/>
          </p:nvSpPr>
          <p:spPr>
            <a:xfrm>
              <a:off x="10383035" y="3081968"/>
              <a:ext cx="8762385" cy="1489587"/>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1"/>
            </a:p>
          </p:txBody>
        </p:sp>
        <p:sp>
          <p:nvSpPr>
            <p:cNvPr id="45" name="Rectangle 44">
              <a:extLst>
                <a:ext uri="{FF2B5EF4-FFF2-40B4-BE49-F238E27FC236}">
                  <a16:creationId xmlns:a16="http://schemas.microsoft.com/office/drawing/2014/main" id="{E23314AF-93F3-574A-B82D-D3F132C50C2B}"/>
                </a:ext>
              </a:extLst>
            </p:cNvPr>
            <p:cNvSpPr/>
            <p:nvPr/>
          </p:nvSpPr>
          <p:spPr>
            <a:xfrm>
              <a:off x="10581856" y="3513562"/>
              <a:ext cx="759723" cy="651134"/>
            </a:xfrm>
            <a:prstGeom prst="rect">
              <a:avLst/>
            </a:prstGeom>
            <a:noFill/>
          </p:spPr>
          <p:txBody>
            <a:bodyPr wrap="square" lIns="91433" tIns="45717" rIns="91433" bIns="45717">
              <a:spAutoFit/>
              <a:scene3d>
                <a:camera prst="perspectiveLeft"/>
                <a:lightRig rig="threePt" dir="t"/>
              </a:scene3d>
            </a:bodyPr>
            <a:lstStyle/>
            <a:p>
              <a:pPr algn="ctr"/>
              <a:r>
                <a:rPr lang="en-US" sz="3400" dirty="0">
                  <a:ln w="0"/>
                  <a:solidFill>
                    <a:schemeClr val="tx1">
                      <a:lumMod val="95000"/>
                      <a:lumOff val="5000"/>
                    </a:schemeClr>
                  </a:solidFill>
                  <a:effectLst>
                    <a:outerShdw blurRad="38100" dist="25400" dir="5400000" algn="ctr" rotWithShape="0">
                      <a:srgbClr val="6E747A">
                        <a:alpha val="43000"/>
                      </a:srgbClr>
                    </a:outerShdw>
                  </a:effectLst>
                  <a:latin typeface="Roboto" panose="02000000000000000000" pitchFamily="2" charset="0"/>
                  <a:ea typeface="Roboto" panose="02000000000000000000" pitchFamily="2" charset="0"/>
                </a:rPr>
                <a:t>5</a:t>
              </a:r>
            </a:p>
          </p:txBody>
        </p:sp>
        <p:sp>
          <p:nvSpPr>
            <p:cNvPr id="39" name="TextBox 38">
              <a:extLst>
                <a:ext uri="{FF2B5EF4-FFF2-40B4-BE49-F238E27FC236}">
                  <a16:creationId xmlns:a16="http://schemas.microsoft.com/office/drawing/2014/main" id="{E4B67821-A4B5-BC70-6F0C-D617D6FE5D48}"/>
                </a:ext>
              </a:extLst>
            </p:cNvPr>
            <p:cNvSpPr txBox="1"/>
            <p:nvPr/>
          </p:nvSpPr>
          <p:spPr>
            <a:xfrm>
              <a:off x="11341579" y="3578939"/>
              <a:ext cx="4460916" cy="461537"/>
            </a:xfrm>
            <a:prstGeom prst="rect">
              <a:avLst/>
            </a:prstGeom>
            <a:noFill/>
          </p:spPr>
          <p:txBody>
            <a:bodyPr wrap="square" rtlCol="0">
              <a:spAutoFit/>
            </a:bodyPr>
            <a:lstStyle/>
            <a:p>
              <a:r>
                <a:rPr lang="en-US" sz="2400" dirty="0">
                  <a:latin typeface="Roboto" panose="02000000000000000000" pitchFamily="2" charset="0"/>
                  <a:ea typeface="Roboto" panose="02000000000000000000" pitchFamily="2" charset="0"/>
                  <a:cs typeface="Roboto" panose="02000000000000000000" pitchFamily="2" charset="0"/>
                </a:rPr>
                <a:t>Blackjack Silver Corp. (Private)</a:t>
              </a:r>
              <a:endParaRPr lang="en-US" sz="2400" dirty="0">
                <a:solidFill>
                  <a:schemeClr val="tx1">
                    <a:lumMod val="95000"/>
                    <a:lumOff val="5000"/>
                  </a:schemeClr>
                </a:solidFill>
                <a:latin typeface="Roboto" panose="02000000000000000000" pitchFamily="2" charset="0"/>
                <a:ea typeface="Roboto" panose="02000000000000000000" pitchFamily="2" charset="0"/>
                <a:cs typeface="Roboto" panose="02000000000000000000" pitchFamily="2" charset="0"/>
              </a:endParaRPr>
            </a:p>
          </p:txBody>
        </p:sp>
        <p:pic>
          <p:nvPicPr>
            <p:cNvPr id="40" name="Picture 39">
              <a:extLst>
                <a:ext uri="{FF2B5EF4-FFF2-40B4-BE49-F238E27FC236}">
                  <a16:creationId xmlns:a16="http://schemas.microsoft.com/office/drawing/2014/main" id="{223A86A5-D6DE-A43C-E730-340F24252CD4}"/>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6152388" y="3494528"/>
              <a:ext cx="2542782" cy="518985"/>
            </a:xfrm>
            <a:prstGeom prst="rect">
              <a:avLst/>
            </a:prstGeom>
          </p:spPr>
        </p:pic>
      </p:grpSp>
      <p:grpSp>
        <p:nvGrpSpPr>
          <p:cNvPr id="43" name="Group 42">
            <a:extLst>
              <a:ext uri="{FF2B5EF4-FFF2-40B4-BE49-F238E27FC236}">
                <a16:creationId xmlns:a16="http://schemas.microsoft.com/office/drawing/2014/main" id="{30D7BAF4-17CF-11B9-3EBD-716BE11341EE}"/>
              </a:ext>
            </a:extLst>
          </p:cNvPr>
          <p:cNvGrpSpPr/>
          <p:nvPr/>
        </p:nvGrpSpPr>
        <p:grpSpPr>
          <a:xfrm>
            <a:off x="10420561" y="4723049"/>
            <a:ext cx="8762385" cy="1408176"/>
            <a:chOff x="10383035" y="4797746"/>
            <a:chExt cx="8762385" cy="1489587"/>
          </a:xfrm>
        </p:grpSpPr>
        <p:sp>
          <p:nvSpPr>
            <p:cNvPr id="36" name="Rounded Rectangle 35">
              <a:extLst>
                <a:ext uri="{FF2B5EF4-FFF2-40B4-BE49-F238E27FC236}">
                  <a16:creationId xmlns:a16="http://schemas.microsoft.com/office/drawing/2014/main" id="{3D7C9D9A-C84D-1142-BDF5-E110B747B0FA}"/>
                </a:ext>
              </a:extLst>
            </p:cNvPr>
            <p:cNvSpPr/>
            <p:nvPr/>
          </p:nvSpPr>
          <p:spPr>
            <a:xfrm>
              <a:off x="10383035" y="4797746"/>
              <a:ext cx="8762385" cy="1489587"/>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1"/>
            </a:p>
          </p:txBody>
        </p:sp>
        <p:sp>
          <p:nvSpPr>
            <p:cNvPr id="46" name="Rectangle 45">
              <a:extLst>
                <a:ext uri="{FF2B5EF4-FFF2-40B4-BE49-F238E27FC236}">
                  <a16:creationId xmlns:a16="http://schemas.microsoft.com/office/drawing/2014/main" id="{2C366E69-DAB9-4649-8FD1-66E141CB01BA}"/>
                </a:ext>
              </a:extLst>
            </p:cNvPr>
            <p:cNvSpPr/>
            <p:nvPr/>
          </p:nvSpPr>
          <p:spPr>
            <a:xfrm>
              <a:off x="10592207" y="5234783"/>
              <a:ext cx="759723" cy="615547"/>
            </a:xfrm>
            <a:prstGeom prst="rect">
              <a:avLst/>
            </a:prstGeom>
            <a:noFill/>
          </p:spPr>
          <p:txBody>
            <a:bodyPr wrap="square" lIns="91433" tIns="45717" rIns="91433" bIns="45717">
              <a:spAutoFit/>
              <a:scene3d>
                <a:camera prst="perspectiveLeft"/>
                <a:lightRig rig="threePt" dir="t"/>
              </a:scene3d>
            </a:bodyPr>
            <a:lstStyle/>
            <a:p>
              <a:pPr algn="ctr"/>
              <a:r>
                <a:rPr lang="en-US" sz="3400" dirty="0">
                  <a:ln w="0"/>
                  <a:solidFill>
                    <a:schemeClr val="tx1">
                      <a:lumMod val="95000"/>
                      <a:lumOff val="5000"/>
                    </a:schemeClr>
                  </a:solidFill>
                  <a:effectLst>
                    <a:outerShdw blurRad="38100" dist="25400" dir="5400000" algn="ctr" rotWithShape="0">
                      <a:srgbClr val="6E747A">
                        <a:alpha val="43000"/>
                      </a:srgbClr>
                    </a:outerShdw>
                  </a:effectLst>
                  <a:latin typeface="Roboto" panose="02000000000000000000" pitchFamily="2" charset="0"/>
                  <a:ea typeface="Roboto" panose="02000000000000000000" pitchFamily="2" charset="0"/>
                </a:rPr>
                <a:t>8</a:t>
              </a:r>
            </a:p>
          </p:txBody>
        </p:sp>
        <p:sp>
          <p:nvSpPr>
            <p:cNvPr id="41" name="TextBox 40">
              <a:extLst>
                <a:ext uri="{FF2B5EF4-FFF2-40B4-BE49-F238E27FC236}">
                  <a16:creationId xmlns:a16="http://schemas.microsoft.com/office/drawing/2014/main" id="{40A62013-81ED-5C4A-9201-4336E9D3B5E0}"/>
                </a:ext>
              </a:extLst>
            </p:cNvPr>
            <p:cNvSpPr txBox="1"/>
            <p:nvPr/>
          </p:nvSpPr>
          <p:spPr>
            <a:xfrm>
              <a:off x="11342173" y="5284170"/>
              <a:ext cx="4196277" cy="461537"/>
            </a:xfrm>
            <a:prstGeom prst="rect">
              <a:avLst/>
            </a:prstGeom>
            <a:noFill/>
          </p:spPr>
          <p:txBody>
            <a:bodyPr wrap="square" rtlCol="0">
              <a:spAutoFit/>
            </a:bodyPr>
            <a:lstStyle/>
            <a:p>
              <a:r>
                <a:rPr lang="en-US" sz="2399" dirty="0">
                  <a:solidFill>
                    <a:schemeClr val="tx1">
                      <a:lumMod val="95000"/>
                      <a:lumOff val="5000"/>
                    </a:schemeClr>
                  </a:solidFill>
                  <a:latin typeface="Roboto" panose="02000000000000000000" pitchFamily="2" charset="0"/>
                  <a:ea typeface="Roboto" panose="02000000000000000000" pitchFamily="2" charset="0"/>
                </a:rPr>
                <a:t>Eskay Mining ($ESK.V)</a:t>
              </a:r>
            </a:p>
          </p:txBody>
        </p:sp>
        <p:pic>
          <p:nvPicPr>
            <p:cNvPr id="42" name="Picture 2" descr="Home | Eskay Mining Corp.">
              <a:extLst>
                <a:ext uri="{FF2B5EF4-FFF2-40B4-BE49-F238E27FC236}">
                  <a16:creationId xmlns:a16="http://schemas.microsoft.com/office/drawing/2014/main" id="{9962A6BA-3ACB-D32F-7285-8EB1F77C4CDF}"/>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42000"/>
            <a:stretch/>
          </p:blipFill>
          <p:spPr bwMode="auto">
            <a:xfrm>
              <a:off x="16369997" y="4882959"/>
              <a:ext cx="1830042" cy="11753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6" name="Group 55">
            <a:extLst>
              <a:ext uri="{FF2B5EF4-FFF2-40B4-BE49-F238E27FC236}">
                <a16:creationId xmlns:a16="http://schemas.microsoft.com/office/drawing/2014/main" id="{24C8149E-7B44-FED2-E417-26BE88DFB4E0}"/>
              </a:ext>
            </a:extLst>
          </p:cNvPr>
          <p:cNvGrpSpPr/>
          <p:nvPr/>
        </p:nvGrpSpPr>
        <p:grpSpPr>
          <a:xfrm>
            <a:off x="10433050" y="6303899"/>
            <a:ext cx="8762385" cy="1408176"/>
            <a:chOff x="10400495" y="8178222"/>
            <a:chExt cx="8762385" cy="1489587"/>
          </a:xfrm>
        </p:grpSpPr>
        <p:sp>
          <p:nvSpPr>
            <p:cNvPr id="38" name="Rounded Rectangle 37">
              <a:extLst>
                <a:ext uri="{FF2B5EF4-FFF2-40B4-BE49-F238E27FC236}">
                  <a16:creationId xmlns:a16="http://schemas.microsoft.com/office/drawing/2014/main" id="{0A50C2FC-4304-C54A-AFE7-5F0032280D4D}"/>
                </a:ext>
              </a:extLst>
            </p:cNvPr>
            <p:cNvSpPr/>
            <p:nvPr/>
          </p:nvSpPr>
          <p:spPr>
            <a:xfrm>
              <a:off x="10400495" y="8178222"/>
              <a:ext cx="8762385" cy="1489587"/>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1"/>
            </a:p>
          </p:txBody>
        </p:sp>
        <p:sp>
          <p:nvSpPr>
            <p:cNvPr id="48" name="Rectangle 47">
              <a:extLst>
                <a:ext uri="{FF2B5EF4-FFF2-40B4-BE49-F238E27FC236}">
                  <a16:creationId xmlns:a16="http://schemas.microsoft.com/office/drawing/2014/main" id="{D2DDEB01-23A3-984E-A79F-EBC4A71E0B9E}"/>
                </a:ext>
              </a:extLst>
            </p:cNvPr>
            <p:cNvSpPr/>
            <p:nvPr/>
          </p:nvSpPr>
          <p:spPr>
            <a:xfrm>
              <a:off x="10592207" y="8624554"/>
              <a:ext cx="759723" cy="651134"/>
            </a:xfrm>
            <a:prstGeom prst="rect">
              <a:avLst/>
            </a:prstGeom>
            <a:noFill/>
          </p:spPr>
          <p:txBody>
            <a:bodyPr wrap="square" lIns="91433" tIns="45717" rIns="91433" bIns="45717">
              <a:spAutoFit/>
              <a:scene3d>
                <a:camera prst="perspectiveLeft"/>
                <a:lightRig rig="threePt" dir="t"/>
              </a:scene3d>
            </a:bodyPr>
            <a:lstStyle/>
            <a:p>
              <a:pPr algn="ctr"/>
              <a:r>
                <a:rPr lang="en-US" sz="3400" dirty="0">
                  <a:ln w="0"/>
                  <a:solidFill>
                    <a:schemeClr val="tx1">
                      <a:lumMod val="95000"/>
                      <a:lumOff val="5000"/>
                    </a:schemeClr>
                  </a:solidFill>
                  <a:effectLst>
                    <a:outerShdw blurRad="38100" dist="25400" dir="5400000" algn="ctr" rotWithShape="0">
                      <a:srgbClr val="6E747A">
                        <a:alpha val="43000"/>
                      </a:srgbClr>
                    </a:outerShdw>
                  </a:effectLst>
                  <a:latin typeface="Roboto" panose="02000000000000000000" pitchFamily="2" charset="0"/>
                  <a:ea typeface="Roboto" panose="02000000000000000000" pitchFamily="2" charset="0"/>
                </a:rPr>
                <a:t>9</a:t>
              </a:r>
            </a:p>
          </p:txBody>
        </p:sp>
        <p:sp>
          <p:nvSpPr>
            <p:cNvPr id="50" name="TextBox 49">
              <a:extLst>
                <a:ext uri="{FF2B5EF4-FFF2-40B4-BE49-F238E27FC236}">
                  <a16:creationId xmlns:a16="http://schemas.microsoft.com/office/drawing/2014/main" id="{BF906893-DDEB-5946-9F2D-483ECD8AAF4C}"/>
                </a:ext>
              </a:extLst>
            </p:cNvPr>
            <p:cNvSpPr txBox="1"/>
            <p:nvPr/>
          </p:nvSpPr>
          <p:spPr>
            <a:xfrm>
              <a:off x="11342173" y="8709280"/>
              <a:ext cx="4196277" cy="461537"/>
            </a:xfrm>
            <a:prstGeom prst="rect">
              <a:avLst/>
            </a:prstGeom>
            <a:noFill/>
          </p:spPr>
          <p:txBody>
            <a:bodyPr wrap="square" rtlCol="0">
              <a:spAutoFit/>
            </a:bodyPr>
            <a:lstStyle/>
            <a:p>
              <a:r>
                <a:rPr lang="en-US" sz="2399" dirty="0">
                  <a:solidFill>
                    <a:schemeClr val="tx1">
                      <a:lumMod val="95000"/>
                      <a:lumOff val="5000"/>
                    </a:schemeClr>
                  </a:solidFill>
                  <a:latin typeface="Roboto" panose="02000000000000000000" pitchFamily="2" charset="0"/>
                  <a:ea typeface="Roboto" panose="02000000000000000000" pitchFamily="2" charset="0"/>
                </a:rPr>
                <a:t>Altamira Gold ($ALTA.V)</a:t>
              </a:r>
            </a:p>
          </p:txBody>
        </p:sp>
        <p:pic>
          <p:nvPicPr>
            <p:cNvPr id="8" name="Picture 7">
              <a:extLst>
                <a:ext uri="{FF2B5EF4-FFF2-40B4-BE49-F238E27FC236}">
                  <a16:creationId xmlns:a16="http://schemas.microsoft.com/office/drawing/2014/main" id="{897E05BE-FE1D-D424-C627-BFA99744B6C2}"/>
                </a:ext>
              </a:extLst>
            </p:cNvPr>
            <p:cNvPicPr>
              <a:picLocks noChangeAspect="1"/>
            </p:cNvPicPr>
            <p:nvPr/>
          </p:nvPicPr>
          <p:blipFill>
            <a:blip r:embed="rId12"/>
            <a:stretch>
              <a:fillRect/>
            </a:stretch>
          </p:blipFill>
          <p:spPr>
            <a:xfrm>
              <a:off x="16577871" y="8466731"/>
              <a:ext cx="1543050" cy="981075"/>
            </a:xfrm>
            <a:prstGeom prst="rect">
              <a:avLst/>
            </a:prstGeom>
          </p:spPr>
        </p:pic>
      </p:grpSp>
    </p:spTree>
    <p:extLst>
      <p:ext uri="{BB962C8B-B14F-4D97-AF65-F5344CB8AC3E}">
        <p14:creationId xmlns:p14="http://schemas.microsoft.com/office/powerpoint/2010/main" val="12557739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ject 3">
            <a:extLst>
              <a:ext uri="{FF2B5EF4-FFF2-40B4-BE49-F238E27FC236}">
                <a16:creationId xmlns:a16="http://schemas.microsoft.com/office/drawing/2014/main" id="{6EF95C73-4F8F-46A2-A1D6-EA1EFC0113D7}"/>
              </a:ext>
            </a:extLst>
          </p:cNvPr>
          <p:cNvPicPr/>
          <p:nvPr/>
        </p:nvPicPr>
        <p:blipFill>
          <a:blip r:embed="rId2" cstate="print"/>
          <a:stretch>
            <a:fillRect/>
          </a:stretch>
        </p:blipFill>
        <p:spPr>
          <a:xfrm>
            <a:off x="0" y="12246"/>
            <a:ext cx="20104100" cy="11381594"/>
          </a:xfrm>
          <a:prstGeom prst="rect">
            <a:avLst/>
          </a:prstGeom>
        </p:spPr>
      </p:pic>
      <p:sp>
        <p:nvSpPr>
          <p:cNvPr id="4" name="Slide Number Placeholder 3">
            <a:extLst>
              <a:ext uri="{FF2B5EF4-FFF2-40B4-BE49-F238E27FC236}">
                <a16:creationId xmlns:a16="http://schemas.microsoft.com/office/drawing/2014/main" id="{A275718C-D0A6-4800-8C28-0672EB00C921}"/>
              </a:ext>
            </a:extLst>
          </p:cNvPr>
          <p:cNvSpPr>
            <a:spLocks noGrp="1"/>
          </p:cNvSpPr>
          <p:nvPr>
            <p:ph type="sldNum" sz="quarter" idx="7"/>
          </p:nvPr>
        </p:nvSpPr>
        <p:spPr/>
        <p:txBody>
          <a:bodyPr/>
          <a:lstStyle/>
          <a:p>
            <a:pPr marL="38100" marR="0" lvl="0" indent="0" algn="l" defTabSz="914400" rtl="0" eaLnBrk="1" fontAlgn="auto" latinLnBrk="0" hangingPunct="1">
              <a:lnSpc>
                <a:spcPts val="1735"/>
              </a:lnSpc>
              <a:spcBef>
                <a:spcPts val="0"/>
              </a:spcBef>
              <a:spcAft>
                <a:spcPts val="0"/>
              </a:spcAft>
              <a:buClrTx/>
              <a:buSzTx/>
              <a:buFontTx/>
              <a:buNone/>
              <a:tabLst/>
              <a:defRPr/>
            </a:pPr>
            <a:fld id="{81D60167-4931-47E6-BA6A-407CBD079E47}" type="slidenum">
              <a:rPr kumimoji="0" lang="en-US" sz="1450" b="0" i="0" u="none" strike="noStrike" kern="1200" cap="none" spc="15" normalizeH="0" baseline="0" noProof="0" smtClean="0">
                <a:ln>
                  <a:noFill/>
                </a:ln>
                <a:solidFill>
                  <a:prstClr val="black"/>
                </a:solidFill>
                <a:effectLst/>
                <a:uLnTx/>
                <a:uFillTx/>
                <a:latin typeface="Arial"/>
                <a:ea typeface="+mn-ea"/>
                <a:cs typeface="Arial"/>
              </a:rPr>
              <a:pPr marL="38100" marR="0" lvl="0" indent="0" algn="l" defTabSz="914400" rtl="0" eaLnBrk="1" fontAlgn="auto" latinLnBrk="0" hangingPunct="1">
                <a:lnSpc>
                  <a:spcPts val="1735"/>
                </a:lnSpc>
                <a:spcBef>
                  <a:spcPts val="0"/>
                </a:spcBef>
                <a:spcAft>
                  <a:spcPts val="0"/>
                </a:spcAft>
                <a:buClrTx/>
                <a:buSzTx/>
                <a:buFontTx/>
                <a:buNone/>
                <a:tabLst/>
                <a:defRPr/>
              </a:pPr>
              <a:t>9</a:t>
            </a:fld>
            <a:endParaRPr kumimoji="0" lang="en-US" sz="1450" b="0" i="0" u="none" strike="noStrike" kern="1200" cap="none" spc="15" normalizeH="0" baseline="0" noProof="0" dirty="0">
              <a:ln>
                <a:noFill/>
              </a:ln>
              <a:solidFill>
                <a:prstClr val="black"/>
              </a:solidFill>
              <a:effectLst/>
              <a:uLnTx/>
              <a:uFillTx/>
              <a:latin typeface="Arial"/>
              <a:ea typeface="+mn-ea"/>
              <a:cs typeface="Arial"/>
            </a:endParaRPr>
          </a:p>
        </p:txBody>
      </p:sp>
      <p:sp>
        <p:nvSpPr>
          <p:cNvPr id="9" name="object 4">
            <a:extLst>
              <a:ext uri="{FF2B5EF4-FFF2-40B4-BE49-F238E27FC236}">
                <a16:creationId xmlns:a16="http://schemas.microsoft.com/office/drawing/2014/main" id="{1924C2B0-C872-49D7-A244-59D00F8D8DCE}"/>
              </a:ext>
            </a:extLst>
          </p:cNvPr>
          <p:cNvSpPr txBox="1">
            <a:spLocks noGrp="1"/>
          </p:cNvSpPr>
          <p:nvPr>
            <p:ph type="title"/>
          </p:nvPr>
        </p:nvSpPr>
        <p:spPr>
          <a:xfrm>
            <a:off x="425450" y="288117"/>
            <a:ext cx="6318250" cy="709810"/>
          </a:xfrm>
          <a:prstGeom prst="rect">
            <a:avLst/>
          </a:prstGeom>
        </p:spPr>
        <p:txBody>
          <a:bodyPr vert="horz" wrap="square" lIns="0" tIns="17145" rIns="0" bIns="0" rtlCol="0">
            <a:spAutoFit/>
          </a:bodyPr>
          <a:lstStyle/>
          <a:p>
            <a:pPr marL="12700" algn="l">
              <a:lnSpc>
                <a:spcPct val="100000"/>
              </a:lnSpc>
              <a:spcBef>
                <a:spcPts val="135"/>
              </a:spcBef>
            </a:pPr>
            <a:r>
              <a:rPr lang="en-US" sz="4500" spc="-130" dirty="0">
                <a:latin typeface="Roboto" panose="02000000000000000000" pitchFamily="2" charset="0"/>
                <a:ea typeface="Roboto" panose="02000000000000000000" pitchFamily="2" charset="0"/>
              </a:rPr>
              <a:t>Crescat Performance</a:t>
            </a:r>
            <a:endParaRPr lang="en-US" sz="4500" spc="-140" dirty="0">
              <a:latin typeface="Roboto" panose="02000000000000000000" pitchFamily="2" charset="0"/>
              <a:ea typeface="Roboto" panose="02000000000000000000" pitchFamily="2" charset="0"/>
            </a:endParaRPr>
          </a:p>
        </p:txBody>
      </p:sp>
      <p:pic>
        <p:nvPicPr>
          <p:cNvPr id="8" name="object 6">
            <a:extLst>
              <a:ext uri="{FF2B5EF4-FFF2-40B4-BE49-F238E27FC236}">
                <a16:creationId xmlns:a16="http://schemas.microsoft.com/office/drawing/2014/main" id="{DAB9F1D3-F044-4545-90C6-BD47462AF069}"/>
              </a:ext>
            </a:extLst>
          </p:cNvPr>
          <p:cNvPicPr/>
          <p:nvPr/>
        </p:nvPicPr>
        <p:blipFill rotWithShape="1">
          <a:blip r:embed="rId3" cstate="print"/>
          <a:srcRect l="20132" r="12610" b="39148"/>
          <a:stretch/>
        </p:blipFill>
        <p:spPr>
          <a:xfrm>
            <a:off x="-45076" y="10267188"/>
            <a:ext cx="2438229" cy="814938"/>
          </a:xfrm>
          <a:prstGeom prst="rect">
            <a:avLst/>
          </a:prstGeom>
        </p:spPr>
      </p:pic>
      <p:sp>
        <p:nvSpPr>
          <p:cNvPr id="12" name="Crescat Capital Firm Presentation | June 2020…">
            <a:extLst>
              <a:ext uri="{FF2B5EF4-FFF2-40B4-BE49-F238E27FC236}">
                <a16:creationId xmlns:a16="http://schemas.microsoft.com/office/drawing/2014/main" id="{81E1AFA7-7C9B-984C-A19F-CAD95527C68B}"/>
              </a:ext>
            </a:extLst>
          </p:cNvPr>
          <p:cNvSpPr txBox="1"/>
          <p:nvPr/>
        </p:nvSpPr>
        <p:spPr>
          <a:xfrm>
            <a:off x="15445019" y="10543165"/>
            <a:ext cx="4172955" cy="4145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884" tIns="41884" rIns="41884" bIns="41884" anchor="ctr">
            <a:spAutoFit/>
          </a:bodyPr>
          <a:lstStyle/>
          <a:p>
            <a:pPr defTabSz="753923">
              <a:defRPr sz="2600">
                <a:solidFill>
                  <a:srgbClr val="A38B2C"/>
                </a:solidFill>
                <a:latin typeface="Roboto"/>
                <a:ea typeface="Roboto"/>
                <a:cs typeface="Roboto"/>
                <a:sym typeface="Roboto"/>
              </a:defRPr>
            </a:pPr>
            <a:r>
              <a:rPr lang="en-US" sz="2144" dirty="0">
                <a:solidFill>
                  <a:schemeClr val="tx1">
                    <a:lumMod val="95000"/>
                    <a:lumOff val="5000"/>
                  </a:schemeClr>
                </a:solidFill>
              </a:rPr>
              <a:t>Precious Metals Presentation </a:t>
            </a:r>
          </a:p>
        </p:txBody>
      </p:sp>
      <p:sp>
        <p:nvSpPr>
          <p:cNvPr id="25" name="Rectangle">
            <a:extLst>
              <a:ext uri="{FF2B5EF4-FFF2-40B4-BE49-F238E27FC236}">
                <a16:creationId xmlns:a16="http://schemas.microsoft.com/office/drawing/2014/main" id="{97614ED8-08C4-0C45-B83E-DA38608C3B79}"/>
              </a:ext>
            </a:extLst>
          </p:cNvPr>
          <p:cNvSpPr/>
          <p:nvPr/>
        </p:nvSpPr>
        <p:spPr>
          <a:xfrm>
            <a:off x="374649" y="1144895"/>
            <a:ext cx="1298742" cy="34361"/>
          </a:xfrm>
          <a:prstGeom prst="rect">
            <a:avLst/>
          </a:prstGeom>
          <a:solidFill>
            <a:srgbClr val="A38B2C"/>
          </a:solidFill>
          <a:ln w="12700">
            <a:miter lim="400000"/>
          </a:ln>
        </p:spPr>
        <p:txBody>
          <a:bodyPr lIns="41884" tIns="41884" rIns="41884" bIns="41884" anchor="ctr"/>
          <a:lstStyle/>
          <a:p>
            <a:pPr algn="ctr" defTabSz="680625">
              <a:defRPr sz="3200">
                <a:solidFill>
                  <a:srgbClr val="FFFFFF"/>
                </a:solidFill>
                <a:latin typeface="Helvetica Neue Medium"/>
                <a:ea typeface="Helvetica Neue Medium"/>
                <a:cs typeface="Helvetica Neue Medium"/>
                <a:sym typeface="Helvetica Neue Medium"/>
              </a:defRPr>
            </a:pPr>
            <a:endParaRPr sz="2638"/>
          </a:p>
        </p:txBody>
      </p:sp>
      <p:sp>
        <p:nvSpPr>
          <p:cNvPr id="5" name="TextBox 4">
            <a:extLst>
              <a:ext uri="{FF2B5EF4-FFF2-40B4-BE49-F238E27FC236}">
                <a16:creationId xmlns:a16="http://schemas.microsoft.com/office/drawing/2014/main" id="{44EC57F5-6D35-3FA3-F23D-A53E07FB2A44}"/>
              </a:ext>
            </a:extLst>
          </p:cNvPr>
          <p:cNvSpPr txBox="1"/>
          <p:nvPr/>
        </p:nvSpPr>
        <p:spPr>
          <a:xfrm>
            <a:off x="78165" y="8176382"/>
            <a:ext cx="19652937" cy="138499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highlight>
                  <a:srgbClr val="FFFFFF"/>
                </a:highlight>
                <a:uLnTx/>
                <a:uFillTx/>
                <a:latin typeface="Roboto" panose="02000000000000000000" pitchFamily="2" charset="0"/>
                <a:ea typeface="Roboto" panose="02000000000000000000" pitchFamily="2" charset="0"/>
                <a:cs typeface="Roboto" panose="02000000000000000000" pitchFamily="2" charset="0"/>
              </a:rPr>
              <a:t>Performance data represents past performance, and past performance does not guarantee future results. Performance data is subject to revision following each monthly reconciliation and/or annual audit.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highlight>
                  <a:srgbClr val="FFFFFF"/>
                </a:highlight>
                <a:uLnTx/>
                <a:uFillTx/>
                <a:latin typeface="Roboto" panose="02000000000000000000" pitchFamily="2" charset="0"/>
                <a:ea typeface="Roboto" panose="02000000000000000000" pitchFamily="2" charset="0"/>
                <a:cs typeface="Roboto" panose="02000000000000000000" pitchFamily="2" charset="0"/>
              </a:rPr>
              <a:t>1 – Net returns reflect the performance of an investor who invested from inception and is eligible to participate in new issues and side pocket investments. Net returns reflect the reinvestment of dividends and earnings and the deduction of all expenses and fees (including the highest management fee and incentive allocation charged, where applicable). An actual client’s results may vary due to the timing of capital transactions, high watermarks, and performance.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highlight>
                  <a:srgbClr val="FFFFFF"/>
                </a:highlight>
                <a:uLnTx/>
                <a:uFillTx/>
                <a:latin typeface="Roboto" panose="02000000000000000000" pitchFamily="2" charset="0"/>
                <a:ea typeface="Roboto" panose="02000000000000000000" pitchFamily="2" charset="0"/>
                <a:cs typeface="Roboto" panose="02000000000000000000" pitchFamily="2" charset="0"/>
              </a:rPr>
              <a:t>2 – Performance figures presented Excluding SCM SP represent the fund’s net returns calculated without the impact of the San Cristobal Mining, Inc. side pocket that was designated on July 1st, 2024. The side pocket includes a private equity asset that is not available to new investors in the funds on or after July 1, 2024. Excluding these assets provides a clearer view of the performance to investors coming into the funds after that date. New investors cannot participate in the SCM Side Pocket and will not share in its potential gains or losses. Investors should consider both the overall performance and the performance excluding the side pocket when evaluating the fund’s returns.</a:t>
            </a:r>
          </a:p>
        </p:txBody>
      </p:sp>
      <p:pic>
        <p:nvPicPr>
          <p:cNvPr id="2" name="Picture 1">
            <a:extLst>
              <a:ext uri="{FF2B5EF4-FFF2-40B4-BE49-F238E27FC236}">
                <a16:creationId xmlns:a16="http://schemas.microsoft.com/office/drawing/2014/main" id="{83480280-F887-E3D6-2D53-437AFAE3A08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15390" y="3125083"/>
            <a:ext cx="14757090" cy="2869175"/>
          </a:xfrm>
          <a:prstGeom prst="rect">
            <a:avLst/>
          </a:prstGeom>
        </p:spPr>
      </p:pic>
    </p:spTree>
    <p:extLst>
      <p:ext uri="{BB962C8B-B14F-4D97-AF65-F5344CB8AC3E}">
        <p14:creationId xmlns:p14="http://schemas.microsoft.com/office/powerpoint/2010/main" val="36755300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3a87e7b-820e-4c2e-b720-9de847c44000">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7424C274CC5C845BF7ABFD6372A8E70" ma:contentTypeVersion="11" ma:contentTypeDescription="Create a new document." ma:contentTypeScope="" ma:versionID="905d3380609a079c74a799c748cb1bff">
  <xsd:schema xmlns:xsd="http://www.w3.org/2001/XMLSchema" xmlns:xs="http://www.w3.org/2001/XMLSchema" xmlns:p="http://schemas.microsoft.com/office/2006/metadata/properties" xmlns:ns2="73a87e7b-820e-4c2e-b720-9de847c44000" targetNamespace="http://schemas.microsoft.com/office/2006/metadata/properties" ma:root="true" ma:fieldsID="7a8094c3015c410217a893724cea4df9" ns2:_="">
    <xsd:import namespace="73a87e7b-820e-4c2e-b720-9de847c4400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a87e7b-820e-4c2e-b720-9de847c440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365f03d8-df2e-40f0-9e15-6f038d66c053" ma:termSetId="09814cd3-568e-fe90-9814-8d621ff8fb84" ma:anchorId="fba54fb3-c3e1-fe81-a776-ca4b69148c4d" ma:open="true" ma:isKeyword="false">
      <xsd:complexType>
        <xsd:sequence>
          <xsd:element ref="pc:Terms" minOccurs="0" maxOccurs="1"/>
        </xsd:sequence>
      </xsd:complexType>
    </xsd:element>
    <xsd:element name="MediaServiceLocation" ma:index="18"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8052754-69B2-4047-B31A-9FB7B7DED24D}">
  <ds:schemaRefs>
    <ds:schemaRef ds:uri="http://purl.org/dc/dcmitype/"/>
    <ds:schemaRef ds:uri="http://purl.org/dc/terms/"/>
    <ds:schemaRef ds:uri="http://schemas.microsoft.com/office/2006/documentManagement/types"/>
    <ds:schemaRef ds:uri="http://schemas.microsoft.com/office/infopath/2007/PartnerControls"/>
    <ds:schemaRef ds:uri="http://www.w3.org/XML/1998/namespace"/>
    <ds:schemaRef ds:uri="http://purl.org/dc/elements/1.1/"/>
    <ds:schemaRef ds:uri="http://schemas.openxmlformats.org/package/2006/metadata/core-properties"/>
    <ds:schemaRef ds:uri="73a87e7b-820e-4c2e-b720-9de847c44000"/>
    <ds:schemaRef ds:uri="http://schemas.microsoft.com/office/2006/metadata/properties"/>
  </ds:schemaRefs>
</ds:datastoreItem>
</file>

<file path=customXml/itemProps2.xml><?xml version="1.0" encoding="utf-8"?>
<ds:datastoreItem xmlns:ds="http://schemas.openxmlformats.org/officeDocument/2006/customXml" ds:itemID="{C4D7ECCF-4A99-45F1-BA8C-358C04E8B4CF}">
  <ds:schemaRefs>
    <ds:schemaRef ds:uri="http://schemas.microsoft.com/sharepoint/v3/contenttype/forms"/>
  </ds:schemaRefs>
</ds:datastoreItem>
</file>

<file path=customXml/itemProps3.xml><?xml version="1.0" encoding="utf-8"?>
<ds:datastoreItem xmlns:ds="http://schemas.openxmlformats.org/officeDocument/2006/customXml" ds:itemID="{BD1B8A78-B508-40A4-9590-ADCF401C66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a87e7b-820e-4c2e-b720-9de847c4400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66811</TotalTime>
  <Words>7510</Words>
  <Application>Microsoft Macintosh PowerPoint</Application>
  <PresentationFormat>Custom</PresentationFormat>
  <Paragraphs>329</Paragraphs>
  <Slides>37</Slides>
  <Notes>6</Notes>
  <HiddenSlides>0</HiddenSlides>
  <MMClips>0</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1</vt:i4>
      </vt:variant>
      <vt:variant>
        <vt:lpstr>Slide Titles</vt:lpstr>
      </vt:variant>
      <vt:variant>
        <vt:i4>37</vt:i4>
      </vt:variant>
    </vt:vector>
  </HeadingPairs>
  <TitlesOfParts>
    <vt:vector size="51" baseType="lpstr">
      <vt:lpstr>Aptos</vt:lpstr>
      <vt:lpstr>Arial</vt:lpstr>
      <vt:lpstr>Calibri</vt:lpstr>
      <vt:lpstr>Calibri Light</vt:lpstr>
      <vt:lpstr>Helvetica Neue</vt:lpstr>
      <vt:lpstr>Helvetica Neue Medium</vt:lpstr>
      <vt:lpstr>Open Sans</vt:lpstr>
      <vt:lpstr>Roboto</vt:lpstr>
      <vt:lpstr>Roboto Black</vt:lpstr>
      <vt:lpstr>Roboto Light</vt:lpstr>
      <vt:lpstr>Trebuchet MS</vt:lpstr>
      <vt:lpstr>Office Theme</vt:lpstr>
      <vt:lpstr>1_Office Theme</vt:lpstr>
      <vt:lpstr>Worksheet</vt:lpstr>
      <vt:lpstr>Crescat Precious Metals Fund Presentation</vt:lpstr>
      <vt:lpstr>PowerPoint Presentation</vt:lpstr>
      <vt:lpstr>Crescat Precious Metals Fund vs. Benchmarks</vt:lpstr>
      <vt:lpstr>The Lifecycle of a Gold Mine</vt:lpstr>
      <vt:lpstr>Precious Metals Comparables</vt:lpstr>
      <vt:lpstr>Activist Metals Portfolio Including San Cristobal Side Pocket</vt:lpstr>
      <vt:lpstr>Activist Metals Portfolio Excluding San Cristobal Mining</vt:lpstr>
      <vt:lpstr>Crescat’s Top 10 Activist Metals Holdings as % of Firm NAV As of November 25, 2024</vt:lpstr>
      <vt:lpstr>Crescat Performance</vt:lpstr>
      <vt:lpstr>PowerPoint Presentation</vt:lpstr>
      <vt:lpstr>PowerPoint Presentation</vt:lpstr>
      <vt:lpstr>Appendix</vt:lpstr>
      <vt:lpstr>PowerPoint Presentation</vt:lpstr>
      <vt:lpstr>Quinton Hennigh, PhD, with over 40 years of mining experience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Crescat Portfolio Management </vt:lpstr>
      <vt:lpstr>PowerPoint Presentation</vt:lpstr>
      <vt:lpstr>Important  Disclosures</vt:lpstr>
      <vt:lpstr>Important  Disclosures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Cassie Fischer</dc:creator>
  <cp:lastModifiedBy>Cassie Fischer</cp:lastModifiedBy>
  <cp:revision>446</cp:revision>
  <dcterms:created xsi:type="dcterms:W3CDTF">2021-08-24T15:41:33Z</dcterms:created>
  <dcterms:modified xsi:type="dcterms:W3CDTF">2025-02-06T16:56:41Z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2021-08-17T00:00:00Z</vt:filetime>
  </property>
  <property fmtid="{D5CDD505-2E9C-101B-9397-08002B2CF9AE}" pid="3" name="Creator">
    <vt:lpwstr>Microsoft® PowerPoint® for Microsoft 365</vt:lpwstr>
  </property>
  <property fmtid="{D5CDD505-2E9C-101B-9397-08002B2CF9AE}" pid="4" name="LastSaved">
    <vt:filetime>2021-08-24T00:00:00Z</vt:filetime>
  </property>
  <property fmtid="{D5CDD505-2E9C-101B-9397-08002B2CF9AE}" pid="5" name="Order">
    <vt:lpwstr>124800.000000000</vt:lpwstr>
  </property>
  <property fmtid="{D5CDD505-2E9C-101B-9397-08002B2CF9AE}" pid="6" name="ContentTypeId">
    <vt:lpwstr>0x010100E7424C274CC5C845BF7ABFD6372A8E70</vt:lpwstr>
  </property>
  <property fmtid="{D5CDD505-2E9C-101B-9397-08002B2CF9AE}" pid="7" name="MediaServiceImageTags">
    <vt:lpwstr/>
  </property>
</Properties>
</file>